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57" r:id="rId3"/>
    <p:sldId id="258" r:id="rId4"/>
    <p:sldId id="259" r:id="rId5"/>
    <p:sldId id="260" r:id="rId6"/>
    <p:sldId id="261" r:id="rId7"/>
    <p:sldId id="262" r:id="rId8"/>
    <p:sldId id="263" r:id="rId9"/>
    <p:sldId id="264" r:id="rId10"/>
    <p:sldId id="265" r:id="rId11"/>
    <p:sldId id="267" r:id="rId12"/>
    <p:sldId id="266"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59" autoAdjust="0"/>
    <p:restoredTop sz="86323" autoAdjust="0"/>
  </p:normalViewPr>
  <p:slideViewPr>
    <p:cSldViewPr>
      <p:cViewPr varScale="1">
        <p:scale>
          <a:sx n="63" d="100"/>
          <a:sy n="63" d="100"/>
        </p:scale>
        <p:origin x="-822" y="-108"/>
      </p:cViewPr>
      <p:guideLst>
        <p:guide orient="horz" pos="2160"/>
        <p:guide pos="2880"/>
      </p:guideLst>
    </p:cSldViewPr>
  </p:slideViewPr>
  <p:outlineViewPr>
    <p:cViewPr>
      <p:scale>
        <a:sx n="33" d="100"/>
        <a:sy n="33" d="100"/>
      </p:scale>
      <p:origin x="48" y="2091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961DD8B-D1A3-4B7C-9F67-56A8E199F960}"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6103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61DD8B-D1A3-4B7C-9F67-56A8E199F960}"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8278437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61DD8B-D1A3-4B7C-9F67-56A8E199F960}"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38487043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961DD8B-D1A3-4B7C-9F67-56A8E199F960}"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8110752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961DD8B-D1A3-4B7C-9F67-56A8E199F960}" type="datetimeFigureOut">
              <a:rPr lang="en-US" smtClean="0"/>
              <a:t>4/29/2013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188234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961DD8B-D1A3-4B7C-9F67-56A8E199F960}" type="datetimeFigureOut">
              <a:rPr lang="en-US" smtClean="0"/>
              <a:t>4/29/2013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1605422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961DD8B-D1A3-4B7C-9F67-56A8E199F960}" type="datetimeFigureOut">
              <a:rPr lang="en-US" smtClean="0"/>
              <a:t>4/29/2013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2529949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961DD8B-D1A3-4B7C-9F67-56A8E199F960}" type="datetimeFigureOut">
              <a:rPr lang="en-US" smtClean="0"/>
              <a:t>4/29/2013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27194370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61DD8B-D1A3-4B7C-9F67-56A8E199F960}" type="datetimeFigureOut">
              <a:rPr lang="en-US" smtClean="0"/>
              <a:t>4/29/2013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3445495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61DD8B-D1A3-4B7C-9F67-56A8E199F960}" type="datetimeFigureOut">
              <a:rPr lang="en-US" smtClean="0"/>
              <a:t>4/29/2013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10130221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961DD8B-D1A3-4B7C-9F67-56A8E199F960}" type="datetimeFigureOut">
              <a:rPr lang="en-US" smtClean="0"/>
              <a:t>4/29/2013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777062-5733-4847-AFAA-3E2A443354A2}" type="slidenum">
              <a:rPr lang="en-US" smtClean="0"/>
              <a:t>‹#›</a:t>
            </a:fld>
            <a:endParaRPr lang="en-US"/>
          </a:p>
        </p:txBody>
      </p:sp>
    </p:spTree>
    <p:extLst>
      <p:ext uri="{BB962C8B-B14F-4D97-AF65-F5344CB8AC3E}">
        <p14:creationId xmlns:p14="http://schemas.microsoft.com/office/powerpoint/2010/main" val="6920367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61DD8B-D1A3-4B7C-9F67-56A8E199F960}" type="datetimeFigureOut">
              <a:rPr lang="en-US" smtClean="0"/>
              <a:t>4/29/2013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777062-5733-4847-AFAA-3E2A443354A2}" type="slidenum">
              <a:rPr lang="en-US" smtClean="0"/>
              <a:t>‹#›</a:t>
            </a:fld>
            <a:endParaRPr lang="en-US"/>
          </a:p>
        </p:txBody>
      </p:sp>
    </p:spTree>
    <p:extLst>
      <p:ext uri="{BB962C8B-B14F-4D97-AF65-F5344CB8AC3E}">
        <p14:creationId xmlns:p14="http://schemas.microsoft.com/office/powerpoint/2010/main" val="4155810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Elements of Corporate Ethics Compliance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Element 1: Risk Assessment</a:t>
            </a:r>
          </a:p>
          <a:p>
            <a:r>
              <a:rPr lang="en-US" dirty="0" smtClean="0"/>
              <a:t>Element 2: Corporate Culture</a:t>
            </a:r>
          </a:p>
          <a:p>
            <a:r>
              <a:rPr lang="en-US" dirty="0" smtClean="0"/>
              <a:t>Element 3: Oversight by the Board and Senior Management</a:t>
            </a:r>
          </a:p>
          <a:p>
            <a:r>
              <a:rPr lang="en-US" dirty="0" smtClean="0"/>
              <a:t>Element 4: The Ethics and Compliance Office</a:t>
            </a:r>
          </a:p>
          <a:p>
            <a:r>
              <a:rPr lang="en-US" dirty="0" smtClean="0"/>
              <a:t>Element 5: Code of Conduct</a:t>
            </a:r>
          </a:p>
          <a:p>
            <a:r>
              <a:rPr lang="en-US" dirty="0" smtClean="0"/>
              <a:t>Element 6: Receiving complaints</a:t>
            </a:r>
          </a:p>
          <a:p>
            <a:r>
              <a:rPr lang="en-US" dirty="0" smtClean="0"/>
              <a:t>Element 7: Training and Communication</a:t>
            </a:r>
          </a:p>
          <a:p>
            <a:r>
              <a:rPr lang="en-US" dirty="0" smtClean="0"/>
              <a:t>Element 8: Assessment of compliance activities</a:t>
            </a:r>
          </a:p>
          <a:p>
            <a:r>
              <a:rPr lang="en-US" dirty="0" smtClean="0"/>
              <a:t>Element 9: Incentives and discipline</a:t>
            </a:r>
          </a:p>
          <a:p>
            <a:r>
              <a:rPr lang="en-US" dirty="0" smtClean="0"/>
              <a:t>Element 10: Response to misconduct</a:t>
            </a:r>
          </a:p>
          <a:p>
            <a:r>
              <a:rPr lang="en-US" dirty="0" smtClean="0"/>
              <a:t>Element 11: Employee screening</a:t>
            </a:r>
            <a:endParaRPr lang="en-US" dirty="0"/>
          </a:p>
        </p:txBody>
      </p:sp>
    </p:spTree>
    <p:extLst>
      <p:ext uri="{BB962C8B-B14F-4D97-AF65-F5344CB8AC3E}">
        <p14:creationId xmlns:p14="http://schemas.microsoft.com/office/powerpoint/2010/main" val="2902749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 7: Training and Communication</a:t>
            </a:r>
            <a:endParaRPr lang="en-US" dirty="0"/>
          </a:p>
        </p:txBody>
      </p:sp>
      <p:sp>
        <p:nvSpPr>
          <p:cNvPr id="3" name="Content Placeholder 2"/>
          <p:cNvSpPr>
            <a:spLocks noGrp="1"/>
          </p:cNvSpPr>
          <p:nvPr>
            <p:ph idx="1"/>
          </p:nvPr>
        </p:nvSpPr>
        <p:spPr/>
        <p:txBody>
          <a:bodyPr>
            <a:normAutofit/>
          </a:bodyPr>
          <a:lstStyle/>
          <a:p>
            <a:r>
              <a:rPr lang="en-US" dirty="0" smtClean="0"/>
              <a:t>Step 1: Design and Implementation</a:t>
            </a:r>
          </a:p>
          <a:p>
            <a:r>
              <a:rPr lang="en-US" dirty="0" smtClean="0"/>
              <a:t>Step 2: Key Messages of the Training and Communication Program</a:t>
            </a:r>
          </a:p>
          <a:p>
            <a:r>
              <a:rPr lang="en-US" dirty="0" smtClean="0"/>
              <a:t>Step 3: Target Audiences</a:t>
            </a:r>
          </a:p>
          <a:p>
            <a:r>
              <a:rPr lang="en-US" dirty="0" smtClean="0"/>
              <a:t>Step 4: Delivery Methods</a:t>
            </a:r>
          </a:p>
          <a:p>
            <a:r>
              <a:rPr lang="en-US" dirty="0" smtClean="0"/>
              <a:t>Step 5: Training and Communication Calendar</a:t>
            </a:r>
          </a:p>
          <a:p>
            <a:r>
              <a:rPr lang="en-US" dirty="0" smtClean="0"/>
              <a:t>Step 6: Pilot-Testing and Evaluating the Training and Communication Program</a:t>
            </a:r>
            <a:endParaRPr lang="en-US" dirty="0"/>
          </a:p>
        </p:txBody>
      </p:sp>
    </p:spTree>
    <p:extLst>
      <p:ext uri="{BB962C8B-B14F-4D97-AF65-F5344CB8AC3E}">
        <p14:creationId xmlns:p14="http://schemas.microsoft.com/office/powerpoint/2010/main" val="1562522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7: Content of Training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An introduction to the code of conduct and general code of conduct  and training focusing on laws and policies that affect all employees regardless of their function, </a:t>
            </a:r>
          </a:p>
          <a:p>
            <a:pPr lvl="1"/>
            <a:r>
              <a:rPr lang="en-US" dirty="0" smtClean="0"/>
              <a:t>e.g., sexual and workplace harassment, discrimination, e-mail usage, information security, anticorruption, antitrust, insider trading, and conflicts of interest.</a:t>
            </a:r>
          </a:p>
          <a:p>
            <a:r>
              <a:rPr lang="en-US" dirty="0" smtClean="0"/>
              <a:t>Training modules that focus on key industry-specific regulations and provide an understanding of the industry and the consequences if they fail to comply with its regulations and laws.</a:t>
            </a:r>
            <a:endParaRPr lang="en-US" dirty="0"/>
          </a:p>
        </p:txBody>
      </p:sp>
    </p:spTree>
    <p:extLst>
      <p:ext uri="{BB962C8B-B14F-4D97-AF65-F5344CB8AC3E}">
        <p14:creationId xmlns:p14="http://schemas.microsoft.com/office/powerpoint/2010/main" val="20455721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7: Content of Training</a:t>
            </a:r>
            <a:endParaRPr lang="en-US" dirty="0"/>
          </a:p>
        </p:txBody>
      </p:sp>
      <p:sp>
        <p:nvSpPr>
          <p:cNvPr id="3" name="Content Placeholder 2"/>
          <p:cNvSpPr>
            <a:spLocks noGrp="1"/>
          </p:cNvSpPr>
          <p:nvPr>
            <p:ph idx="1"/>
          </p:nvPr>
        </p:nvSpPr>
        <p:spPr/>
        <p:txBody>
          <a:bodyPr>
            <a:normAutofit lnSpcReduction="10000"/>
          </a:bodyPr>
          <a:lstStyle/>
          <a:p>
            <a:r>
              <a:rPr lang="en-US" dirty="0" smtClean="0"/>
              <a:t>Specific training for employees working in certain business operation, e.g., sales force training on price fixing and antitrust.</a:t>
            </a:r>
          </a:p>
          <a:p>
            <a:r>
              <a:rPr lang="en-US" dirty="0" smtClean="0"/>
              <a:t>Training on the use of anonymous reporting mechanisms, i.e., e-mail, hotline, phone numbers, etc.</a:t>
            </a:r>
          </a:p>
          <a:p>
            <a:r>
              <a:rPr lang="en-US" dirty="0" smtClean="0"/>
              <a:t>Provision of dedicated training on retaliation and the organization’s nonretaliation policy. </a:t>
            </a:r>
          </a:p>
          <a:p>
            <a:r>
              <a:rPr lang="en-US" dirty="0" smtClean="0"/>
              <a:t>Training on ethical decision-making.</a:t>
            </a:r>
            <a:endParaRPr lang="en-US" dirty="0"/>
          </a:p>
        </p:txBody>
      </p:sp>
    </p:spTree>
    <p:extLst>
      <p:ext uri="{BB962C8B-B14F-4D97-AF65-F5344CB8AC3E}">
        <p14:creationId xmlns:p14="http://schemas.microsoft.com/office/powerpoint/2010/main" val="183285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 8: Program Assessment and Evaluation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Step 1: Program Assessment Used to Improve the Ethics and Compliance Function</a:t>
            </a:r>
          </a:p>
          <a:p>
            <a:r>
              <a:rPr lang="en-US" dirty="0" smtClean="0"/>
              <a:t>Step 2: Audit the Ethics and Compliance Program</a:t>
            </a:r>
          </a:p>
          <a:p>
            <a:r>
              <a:rPr lang="en-US" dirty="0" smtClean="0"/>
              <a:t>Step 3: Techniques and Tools to Evaluate the Ethics and Compliance Program</a:t>
            </a:r>
          </a:p>
          <a:p>
            <a:pPr lvl="1"/>
            <a:r>
              <a:rPr lang="en-US" dirty="0" smtClean="0"/>
              <a:t>Benchmarking, employee surveys, focus groups, peer reviews, third-party reviews and evaluations, internal audits, exit interviews, stakeholder interviews, reporting system calls, or newspaper articles about the organization </a:t>
            </a:r>
          </a:p>
          <a:p>
            <a:pPr lvl="1"/>
            <a:endParaRPr lang="en-US" dirty="0"/>
          </a:p>
        </p:txBody>
      </p:sp>
    </p:spTree>
    <p:extLst>
      <p:ext uri="{BB962C8B-B14F-4D97-AF65-F5344CB8AC3E}">
        <p14:creationId xmlns:p14="http://schemas.microsoft.com/office/powerpoint/2010/main" val="42580614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8</a:t>
            </a:r>
            <a:endParaRPr lang="en-US" dirty="0"/>
          </a:p>
        </p:txBody>
      </p:sp>
      <p:sp>
        <p:nvSpPr>
          <p:cNvPr id="3" name="Content Placeholder 2"/>
          <p:cNvSpPr>
            <a:spLocks noGrp="1"/>
          </p:cNvSpPr>
          <p:nvPr>
            <p:ph idx="1"/>
          </p:nvPr>
        </p:nvSpPr>
        <p:spPr/>
        <p:txBody>
          <a:bodyPr/>
          <a:lstStyle/>
          <a:p>
            <a:r>
              <a:rPr lang="en-US" dirty="0" smtClean="0"/>
              <a:t>Step 4: Comprehensive Review of the Ethics and Compliance Program</a:t>
            </a:r>
          </a:p>
          <a:p>
            <a:r>
              <a:rPr lang="en-US" dirty="0" smtClean="0"/>
              <a:t>Step 5: Post-Evaluation Actions to Improve the Ethics and Compliance Program</a:t>
            </a:r>
            <a:endParaRPr lang="en-US" dirty="0"/>
          </a:p>
        </p:txBody>
      </p:sp>
    </p:spTree>
    <p:extLst>
      <p:ext uri="{BB962C8B-B14F-4D97-AF65-F5344CB8AC3E}">
        <p14:creationId xmlns:p14="http://schemas.microsoft.com/office/powerpoint/2010/main" val="13444461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 9: Performance Incentives and Disciplinary Actions</a:t>
            </a:r>
            <a:br>
              <a:rPr lang="en-US" dirty="0" smtClean="0"/>
            </a:br>
            <a:endParaRPr lang="en-US" dirty="0"/>
          </a:p>
        </p:txBody>
      </p:sp>
      <p:sp>
        <p:nvSpPr>
          <p:cNvPr id="3" name="Content Placeholder 2"/>
          <p:cNvSpPr>
            <a:spLocks noGrp="1"/>
          </p:cNvSpPr>
          <p:nvPr>
            <p:ph idx="1"/>
          </p:nvPr>
        </p:nvSpPr>
        <p:spPr/>
        <p:txBody>
          <a:bodyPr>
            <a:normAutofit/>
          </a:bodyPr>
          <a:lstStyle/>
          <a:p>
            <a:pPr lvl="1"/>
            <a:r>
              <a:rPr lang="en-US" dirty="0" smtClean="0"/>
              <a:t>Step 1: Standards and Expectations for Ethics and Compliance in the Workplace</a:t>
            </a:r>
          </a:p>
          <a:p>
            <a:pPr lvl="1"/>
            <a:r>
              <a:rPr lang="en-US" dirty="0" smtClean="0"/>
              <a:t>Step 2: Fair Treatment of Employees Involved in a Disciplinary Process</a:t>
            </a:r>
          </a:p>
          <a:p>
            <a:pPr lvl="1"/>
            <a:r>
              <a:rPr lang="en-US" dirty="0" smtClean="0"/>
              <a:t>Step 3: Reward Ethical Conduct, within limits</a:t>
            </a:r>
          </a:p>
          <a:p>
            <a:pPr lvl="2"/>
            <a:r>
              <a:rPr lang="en-US" dirty="0" smtClean="0"/>
              <a:t>It might send message that ethics is unusual.</a:t>
            </a:r>
          </a:p>
          <a:p>
            <a:pPr lvl="2"/>
            <a:r>
              <a:rPr lang="en-US" dirty="0" smtClean="0"/>
              <a:t>People are motivated to do the ethical thing by a sense of right and wrong, not reward.</a:t>
            </a:r>
          </a:p>
          <a:p>
            <a:endParaRPr lang="en-US" dirty="0"/>
          </a:p>
        </p:txBody>
      </p:sp>
    </p:spTree>
    <p:extLst>
      <p:ext uri="{BB962C8B-B14F-4D97-AF65-F5344CB8AC3E}">
        <p14:creationId xmlns:p14="http://schemas.microsoft.com/office/powerpoint/2010/main" val="36665894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9</a:t>
            </a:r>
            <a:endParaRPr lang="en-US" dirty="0"/>
          </a:p>
        </p:txBody>
      </p:sp>
      <p:sp>
        <p:nvSpPr>
          <p:cNvPr id="3" name="Content Placeholder 2"/>
          <p:cNvSpPr>
            <a:spLocks noGrp="1"/>
          </p:cNvSpPr>
          <p:nvPr>
            <p:ph idx="1"/>
          </p:nvPr>
        </p:nvSpPr>
        <p:spPr/>
        <p:txBody>
          <a:bodyPr>
            <a:normAutofit/>
          </a:bodyPr>
          <a:lstStyle/>
          <a:p>
            <a:r>
              <a:rPr lang="en-US" dirty="0" smtClean="0"/>
              <a:t>Step 4: Methods for Rewarding Ethical Conduct</a:t>
            </a:r>
          </a:p>
          <a:p>
            <a:pPr lvl="1"/>
            <a:r>
              <a:rPr lang="en-US" dirty="0" smtClean="0"/>
              <a:t>Overall performance review</a:t>
            </a:r>
          </a:p>
          <a:p>
            <a:pPr lvl="1"/>
            <a:r>
              <a:rPr lang="en-US" dirty="0" smtClean="0"/>
              <a:t>Monetary </a:t>
            </a:r>
          </a:p>
          <a:p>
            <a:pPr lvl="2"/>
            <a:r>
              <a:rPr lang="en-US" dirty="0" smtClean="0"/>
              <a:t>E.g. wages, salaries, cash bonuses, stock options, </a:t>
            </a:r>
            <a:endParaRPr lang="en-US" dirty="0"/>
          </a:p>
          <a:p>
            <a:pPr lvl="1"/>
            <a:r>
              <a:rPr lang="en-US" dirty="0" smtClean="0"/>
              <a:t>Nonmonetary </a:t>
            </a:r>
          </a:p>
          <a:p>
            <a:pPr lvl="2"/>
            <a:r>
              <a:rPr lang="en-US" dirty="0" smtClean="0"/>
              <a:t>E.g. promotions, public recognition, tickets to events, a</a:t>
            </a:r>
            <a:r>
              <a:rPr lang="en-US" dirty="0" smtClean="0"/>
              <a:t>wards</a:t>
            </a:r>
          </a:p>
          <a:p>
            <a:pPr lvl="1"/>
            <a:r>
              <a:rPr lang="en-US" dirty="0" smtClean="0"/>
              <a:t>Psychological: praise or blame</a:t>
            </a:r>
            <a:endParaRPr lang="en-US" dirty="0" smtClean="0"/>
          </a:p>
          <a:p>
            <a:pPr lvl="2"/>
            <a:endParaRPr lang="en-US" dirty="0"/>
          </a:p>
        </p:txBody>
      </p:sp>
    </p:spTree>
    <p:extLst>
      <p:ext uri="{BB962C8B-B14F-4D97-AF65-F5344CB8AC3E}">
        <p14:creationId xmlns:p14="http://schemas.microsoft.com/office/powerpoint/2010/main" val="1671225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9</a:t>
            </a:r>
            <a:endParaRPr lang="en-US" dirty="0"/>
          </a:p>
        </p:txBody>
      </p:sp>
      <p:sp>
        <p:nvSpPr>
          <p:cNvPr id="3" name="Content Placeholder 2"/>
          <p:cNvSpPr>
            <a:spLocks noGrp="1"/>
          </p:cNvSpPr>
          <p:nvPr>
            <p:ph idx="1"/>
          </p:nvPr>
        </p:nvSpPr>
        <p:spPr/>
        <p:txBody>
          <a:bodyPr>
            <a:normAutofit lnSpcReduction="10000"/>
          </a:bodyPr>
          <a:lstStyle/>
          <a:p>
            <a:r>
              <a:rPr lang="en-US" dirty="0" smtClean="0"/>
              <a:t>Step 5: Design a Disciplinary System with Consistent and Predictable Penalties</a:t>
            </a:r>
          </a:p>
          <a:p>
            <a:pPr lvl="1"/>
            <a:r>
              <a:rPr lang="en-US" dirty="0" smtClean="0"/>
              <a:t>Punishment </a:t>
            </a:r>
          </a:p>
          <a:p>
            <a:pPr lvl="2"/>
            <a:r>
              <a:rPr lang="en-US" dirty="0" smtClean="0"/>
              <a:t>withdrawal of positive outcomes (e.g., the taking away of a vacation or bonus) or</a:t>
            </a:r>
          </a:p>
          <a:p>
            <a:pPr lvl="2"/>
            <a:r>
              <a:rPr lang="en-US" dirty="0" smtClean="0"/>
              <a:t>the presentation of perceived negative outcomes such as verbal reprimands, suspension, and termination</a:t>
            </a:r>
          </a:p>
          <a:p>
            <a:pPr lvl="1"/>
            <a:r>
              <a:rPr lang="en-US" dirty="0"/>
              <a:t>D</a:t>
            </a:r>
            <a:r>
              <a:rPr lang="en-US" dirty="0" smtClean="0"/>
              <a:t>isciplinary action </a:t>
            </a:r>
          </a:p>
          <a:p>
            <a:pPr lvl="2"/>
            <a:r>
              <a:rPr lang="en-US" dirty="0" smtClean="0"/>
              <a:t>must always be put into context, be appropriate to the wrongdoing, and be consistent with what other employees have received for similar violations.</a:t>
            </a:r>
            <a:endParaRPr lang="en-US" dirty="0"/>
          </a:p>
        </p:txBody>
      </p:sp>
    </p:spTree>
    <p:extLst>
      <p:ext uri="{BB962C8B-B14F-4D97-AF65-F5344CB8AC3E}">
        <p14:creationId xmlns:p14="http://schemas.microsoft.com/office/powerpoint/2010/main" val="351999949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9</a:t>
            </a:r>
            <a:endParaRPr lang="en-US" dirty="0"/>
          </a:p>
        </p:txBody>
      </p:sp>
      <p:sp>
        <p:nvSpPr>
          <p:cNvPr id="3" name="Content Placeholder 2"/>
          <p:cNvSpPr>
            <a:spLocks noGrp="1"/>
          </p:cNvSpPr>
          <p:nvPr>
            <p:ph idx="1"/>
          </p:nvPr>
        </p:nvSpPr>
        <p:spPr/>
        <p:txBody>
          <a:bodyPr>
            <a:normAutofit lnSpcReduction="10000"/>
          </a:bodyPr>
          <a:lstStyle/>
          <a:p>
            <a:r>
              <a:rPr lang="en-US" dirty="0" smtClean="0"/>
              <a:t>Step 6: Responsible Function for Imposing Punishments</a:t>
            </a:r>
          </a:p>
          <a:p>
            <a:pPr lvl="1"/>
            <a:r>
              <a:rPr lang="en-US" dirty="0" smtClean="0"/>
              <a:t>Usually coordinated by HR and CECO and home department</a:t>
            </a:r>
          </a:p>
          <a:p>
            <a:pPr lvl="1"/>
            <a:r>
              <a:rPr lang="en-US" dirty="0"/>
              <a:t>I</a:t>
            </a:r>
            <a:r>
              <a:rPr lang="en-US" dirty="0" smtClean="0"/>
              <a:t>nvestigation of allegations and the imposition of discipline handled separately. </a:t>
            </a:r>
          </a:p>
          <a:p>
            <a:pPr lvl="1"/>
            <a:r>
              <a:rPr lang="en-US" dirty="0" smtClean="0"/>
              <a:t>Disciplinary actions need to be monitored and gathered in an organization-wide database to guarantee consistent discipline for unethical and illegal conduct based on internal precedents.</a:t>
            </a:r>
            <a:endParaRPr lang="en-US" dirty="0"/>
          </a:p>
        </p:txBody>
      </p:sp>
    </p:spTree>
    <p:extLst>
      <p:ext uri="{BB962C8B-B14F-4D97-AF65-F5344CB8AC3E}">
        <p14:creationId xmlns:p14="http://schemas.microsoft.com/office/powerpoint/2010/main" val="40697532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 10: Response to Criminal Conduct and Remedial Action</a:t>
            </a:r>
            <a:endParaRPr lang="en-US" dirty="0"/>
          </a:p>
        </p:txBody>
      </p:sp>
      <p:sp>
        <p:nvSpPr>
          <p:cNvPr id="3" name="Content Placeholder 2"/>
          <p:cNvSpPr>
            <a:spLocks noGrp="1"/>
          </p:cNvSpPr>
          <p:nvPr>
            <p:ph idx="1"/>
          </p:nvPr>
        </p:nvSpPr>
        <p:spPr/>
        <p:txBody>
          <a:bodyPr>
            <a:normAutofit lnSpcReduction="10000"/>
          </a:bodyPr>
          <a:lstStyle/>
          <a:p>
            <a:r>
              <a:rPr lang="en-US" dirty="0" smtClean="0"/>
              <a:t>Step 1: Decision to Investigate and Process Establishment</a:t>
            </a:r>
          </a:p>
          <a:p>
            <a:pPr lvl="1"/>
            <a:r>
              <a:rPr lang="en-US" dirty="0"/>
              <a:t>F</a:t>
            </a:r>
            <a:r>
              <a:rPr lang="en-US" dirty="0" smtClean="0"/>
              <a:t>our factors: </a:t>
            </a:r>
          </a:p>
          <a:p>
            <a:pPr lvl="2"/>
            <a:r>
              <a:rPr lang="en-US" dirty="0" smtClean="0"/>
              <a:t>the source</a:t>
            </a:r>
          </a:p>
          <a:p>
            <a:pPr lvl="2"/>
            <a:r>
              <a:rPr lang="en-US" dirty="0" smtClean="0"/>
              <a:t>the form of the complaint, i.e., how the company was put on notice</a:t>
            </a:r>
          </a:p>
          <a:p>
            <a:pPr lvl="2"/>
            <a:r>
              <a:rPr lang="en-US" dirty="0" smtClean="0"/>
              <a:t>the substance of the complaint</a:t>
            </a:r>
          </a:p>
          <a:p>
            <a:pPr lvl="2"/>
            <a:r>
              <a:rPr lang="en-US" dirty="0" smtClean="0"/>
              <a:t>the scope, subject matter, and seriousness of the complaint</a:t>
            </a:r>
          </a:p>
          <a:p>
            <a:pPr lvl="2"/>
            <a:r>
              <a:rPr lang="en-US" dirty="0" smtClean="0"/>
              <a:t>credibility of the report and whether a similar allegation has been made previously</a:t>
            </a:r>
            <a:endParaRPr lang="en-US" dirty="0"/>
          </a:p>
        </p:txBody>
      </p:sp>
    </p:spTree>
    <p:extLst>
      <p:ext uri="{BB962C8B-B14F-4D97-AF65-F5344CB8AC3E}">
        <p14:creationId xmlns:p14="http://schemas.microsoft.com/office/powerpoint/2010/main" val="13163771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Toolset for Ethics Compliance </a:t>
            </a:r>
            <a:r>
              <a:rPr lang="en-US" dirty="0" smtClean="0"/>
              <a:t>Program*</a:t>
            </a:r>
            <a:endParaRPr lang="en-US" sz="2000" dirty="0"/>
          </a:p>
        </p:txBody>
      </p:sp>
      <p:sp>
        <p:nvSpPr>
          <p:cNvPr id="4" name="Content Placeholder 3"/>
          <p:cNvSpPr>
            <a:spLocks noGrp="1"/>
          </p:cNvSpPr>
          <p:nvPr>
            <p:ph idx="1"/>
          </p:nvPr>
        </p:nvSpPr>
        <p:spPr/>
        <p:txBody>
          <a:bodyPr/>
          <a:lstStyle/>
          <a:p>
            <a:r>
              <a:rPr lang="en-US" dirty="0" smtClean="0"/>
              <a:t>Element 5: Code of Conduct</a:t>
            </a:r>
          </a:p>
          <a:p>
            <a:r>
              <a:rPr lang="en-US" dirty="0" smtClean="0"/>
              <a:t>Element 6: Receiving allegations and giving advice</a:t>
            </a:r>
          </a:p>
          <a:p>
            <a:r>
              <a:rPr lang="en-US" dirty="0" smtClean="0"/>
              <a:t>Element 7: Training &amp; Communication</a:t>
            </a:r>
          </a:p>
          <a:p>
            <a:r>
              <a:rPr lang="en-US" dirty="0" smtClean="0"/>
              <a:t>Element 8: Program Assessment &amp; </a:t>
            </a:r>
            <a:r>
              <a:rPr lang="en-US" dirty="0" smtClean="0"/>
              <a:t>Evaluation</a:t>
            </a:r>
          </a:p>
          <a:p>
            <a:r>
              <a:rPr lang="en-US" dirty="0" smtClean="0"/>
              <a:t>*This presentation is from </a:t>
            </a:r>
            <a:r>
              <a:rPr lang="en-US" dirty="0" err="1" smtClean="0"/>
              <a:t>Katherina</a:t>
            </a:r>
            <a:r>
              <a:rPr lang="en-US" dirty="0" smtClean="0"/>
              <a:t> </a:t>
            </a:r>
            <a:r>
              <a:rPr lang="en-US" dirty="0" err="1" smtClean="0"/>
              <a:t>Wulf’s</a:t>
            </a:r>
            <a:r>
              <a:rPr lang="en-US" dirty="0" smtClean="0"/>
              <a:t> “Ethics and Compliance Programs in Multinational Organizations” </a:t>
            </a:r>
          </a:p>
          <a:p>
            <a:endParaRPr lang="en-US" dirty="0"/>
          </a:p>
        </p:txBody>
      </p:sp>
    </p:spTree>
    <p:extLst>
      <p:ext uri="{BB962C8B-B14F-4D97-AF65-F5344CB8AC3E}">
        <p14:creationId xmlns:p14="http://schemas.microsoft.com/office/powerpoint/2010/main" val="23986284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10</a:t>
            </a:r>
            <a:endParaRPr lang="en-US" dirty="0"/>
          </a:p>
        </p:txBody>
      </p:sp>
      <p:sp>
        <p:nvSpPr>
          <p:cNvPr id="3" name="Content Placeholder 2"/>
          <p:cNvSpPr>
            <a:spLocks noGrp="1"/>
          </p:cNvSpPr>
          <p:nvPr>
            <p:ph idx="1"/>
          </p:nvPr>
        </p:nvSpPr>
        <p:spPr/>
        <p:txBody>
          <a:bodyPr>
            <a:normAutofit fontScale="92500"/>
          </a:bodyPr>
          <a:lstStyle/>
          <a:p>
            <a:r>
              <a:rPr lang="en-US" dirty="0" smtClean="0"/>
              <a:t>Step 2: Designation of Investigators</a:t>
            </a:r>
          </a:p>
          <a:p>
            <a:pPr lvl="1"/>
            <a:r>
              <a:rPr lang="en-US" dirty="0" smtClean="0"/>
              <a:t>Cataloging wrongdoing</a:t>
            </a:r>
          </a:p>
          <a:p>
            <a:pPr lvl="2"/>
            <a:r>
              <a:rPr lang="en-US" dirty="0" smtClean="0"/>
              <a:t>type of wrongdoing </a:t>
            </a:r>
          </a:p>
          <a:p>
            <a:pPr lvl="2"/>
            <a:r>
              <a:rPr lang="en-US" dirty="0" smtClean="0"/>
              <a:t>severity of potential reputational, financial, business and other risks </a:t>
            </a:r>
          </a:p>
          <a:p>
            <a:pPr lvl="2"/>
            <a:r>
              <a:rPr lang="en-US" dirty="0" smtClean="0"/>
              <a:t>level or rank of the individual who is the subject of the allegation</a:t>
            </a:r>
          </a:p>
          <a:p>
            <a:pPr lvl="2"/>
            <a:r>
              <a:rPr lang="en-US" dirty="0" smtClean="0"/>
              <a:t>imminence of harm</a:t>
            </a:r>
          </a:p>
          <a:p>
            <a:pPr lvl="2"/>
            <a:r>
              <a:rPr lang="en-US" dirty="0" smtClean="0"/>
              <a:t>department in which misconduct is alleged to have occurred</a:t>
            </a:r>
          </a:p>
          <a:p>
            <a:pPr lvl="2"/>
            <a:r>
              <a:rPr lang="en-US" dirty="0" smtClean="0"/>
              <a:t>company’s historical record of engaging in such alleged activity</a:t>
            </a:r>
            <a:endParaRPr lang="en-US" dirty="0"/>
          </a:p>
        </p:txBody>
      </p:sp>
    </p:spTree>
    <p:extLst>
      <p:ext uri="{BB962C8B-B14F-4D97-AF65-F5344CB8AC3E}">
        <p14:creationId xmlns:p14="http://schemas.microsoft.com/office/powerpoint/2010/main" val="14643948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10</a:t>
            </a:r>
            <a:endParaRPr lang="en-US" dirty="0"/>
          </a:p>
        </p:txBody>
      </p:sp>
      <p:sp>
        <p:nvSpPr>
          <p:cNvPr id="3" name="Content Placeholder 2"/>
          <p:cNvSpPr>
            <a:spLocks noGrp="1"/>
          </p:cNvSpPr>
          <p:nvPr>
            <p:ph idx="1"/>
          </p:nvPr>
        </p:nvSpPr>
        <p:spPr/>
        <p:txBody>
          <a:bodyPr/>
          <a:lstStyle/>
          <a:p>
            <a:r>
              <a:rPr lang="en-US" dirty="0" smtClean="0"/>
              <a:t>Step 3: Interviewing Process</a:t>
            </a:r>
          </a:p>
          <a:p>
            <a:r>
              <a:rPr lang="en-US" dirty="0" smtClean="0"/>
              <a:t>Step 4: Limits of Confidentiality</a:t>
            </a:r>
          </a:p>
          <a:p>
            <a:pPr lvl="1"/>
            <a:r>
              <a:rPr lang="en-US" dirty="0" smtClean="0"/>
              <a:t>attorney-client privilege protects the disclosure of confidential communications between an attorney and a client related to the seeking or providing of legal advice</a:t>
            </a:r>
          </a:p>
          <a:p>
            <a:pPr lvl="1"/>
            <a:r>
              <a:rPr lang="en-US" dirty="0" smtClean="0"/>
              <a:t>the work-product doctrine protects materials prepared for or by counsel so that counsel is able to give thorough legal advice.</a:t>
            </a:r>
            <a:endParaRPr lang="en-US" dirty="0"/>
          </a:p>
        </p:txBody>
      </p:sp>
    </p:spTree>
    <p:extLst>
      <p:ext uri="{BB962C8B-B14F-4D97-AF65-F5344CB8AC3E}">
        <p14:creationId xmlns:p14="http://schemas.microsoft.com/office/powerpoint/2010/main" val="4996041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10</a:t>
            </a:r>
            <a:endParaRPr lang="en-US" dirty="0"/>
          </a:p>
        </p:txBody>
      </p:sp>
      <p:sp>
        <p:nvSpPr>
          <p:cNvPr id="3" name="Content Placeholder 2"/>
          <p:cNvSpPr>
            <a:spLocks noGrp="1"/>
          </p:cNvSpPr>
          <p:nvPr>
            <p:ph idx="1"/>
          </p:nvPr>
        </p:nvSpPr>
        <p:spPr/>
        <p:txBody>
          <a:bodyPr/>
          <a:lstStyle/>
          <a:p>
            <a:r>
              <a:rPr lang="en-US" dirty="0" smtClean="0"/>
              <a:t>Step 5: Documentation and Closure of the Investigation</a:t>
            </a:r>
          </a:p>
          <a:p>
            <a:pPr lvl="1"/>
            <a:r>
              <a:rPr lang="en-US" dirty="0" smtClean="0"/>
              <a:t>Refer</a:t>
            </a:r>
          </a:p>
          <a:p>
            <a:pPr lvl="1"/>
            <a:r>
              <a:rPr lang="en-US" dirty="0" smtClean="0"/>
              <a:t>Write final report</a:t>
            </a:r>
            <a:endParaRPr lang="en-US" dirty="0"/>
          </a:p>
        </p:txBody>
      </p:sp>
    </p:spTree>
    <p:extLst>
      <p:ext uri="{BB962C8B-B14F-4D97-AF65-F5344CB8AC3E}">
        <p14:creationId xmlns:p14="http://schemas.microsoft.com/office/powerpoint/2010/main" val="28241053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11: Employee Screening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Step 1: The Screening Process</a:t>
            </a:r>
          </a:p>
          <a:p>
            <a:pPr lvl="1"/>
            <a:r>
              <a:rPr lang="en-US" dirty="0" smtClean="0"/>
              <a:t>Part of overall recruitment process</a:t>
            </a:r>
          </a:p>
          <a:p>
            <a:pPr lvl="2"/>
            <a:r>
              <a:rPr lang="en-US" dirty="0" smtClean="0"/>
              <a:t>to mitigate risks, to enhance workplace safety, to comply with the organization’s policies, to improve the quality of new employees, to meet regulatory compliance requirements, and to protect the organization’s reputation and reduce theft and fraud.</a:t>
            </a:r>
          </a:p>
          <a:p>
            <a:r>
              <a:rPr lang="en-US" dirty="0" smtClean="0"/>
              <a:t>Step 2: Information Gathering and Methods for Screening</a:t>
            </a:r>
          </a:p>
          <a:p>
            <a:pPr lvl="1"/>
            <a:r>
              <a:rPr lang="en-US" dirty="0" smtClean="0"/>
              <a:t>Check for criminal, work and educational history of candidates; checking identity documents , motor vehicle , and credit records</a:t>
            </a:r>
            <a:endParaRPr lang="en-US" dirty="0"/>
          </a:p>
        </p:txBody>
      </p:sp>
    </p:spTree>
    <p:extLst>
      <p:ext uri="{BB962C8B-B14F-4D97-AF65-F5344CB8AC3E}">
        <p14:creationId xmlns:p14="http://schemas.microsoft.com/office/powerpoint/2010/main" val="217376584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11</a:t>
            </a:r>
            <a:endParaRPr lang="en-US" dirty="0"/>
          </a:p>
        </p:txBody>
      </p:sp>
      <p:sp>
        <p:nvSpPr>
          <p:cNvPr id="3" name="Content Placeholder 2"/>
          <p:cNvSpPr>
            <a:spLocks noGrp="1"/>
          </p:cNvSpPr>
          <p:nvPr>
            <p:ph idx="1"/>
          </p:nvPr>
        </p:nvSpPr>
        <p:spPr/>
        <p:txBody>
          <a:bodyPr>
            <a:normAutofit lnSpcReduction="10000"/>
          </a:bodyPr>
          <a:lstStyle/>
          <a:p>
            <a:r>
              <a:rPr lang="en-US" dirty="0" smtClean="0"/>
              <a:t>Step 3: Compliance with Relevant Laws</a:t>
            </a:r>
          </a:p>
          <a:p>
            <a:pPr lvl="1"/>
            <a:r>
              <a:rPr lang="en-US" dirty="0" smtClean="0"/>
              <a:t>Civil liability: The doctrine of negligent hiring says that an organization may be liable for the conduct of its employees if it has failed to select a competent and safe candidate and has thereby created an unreasonable risk of harm to others.</a:t>
            </a:r>
          </a:p>
          <a:p>
            <a:pPr lvl="1"/>
            <a:r>
              <a:rPr lang="en-US" dirty="0" smtClean="0"/>
              <a:t>Privacy laws: organizations must be careful not to violate federal or state laws that mandate background checks in a nondiscriminatory manner and that protect the privacy of the candidates.</a:t>
            </a:r>
            <a:endParaRPr lang="en-US" dirty="0"/>
          </a:p>
        </p:txBody>
      </p:sp>
    </p:spTree>
    <p:extLst>
      <p:ext uri="{BB962C8B-B14F-4D97-AF65-F5344CB8AC3E}">
        <p14:creationId xmlns:p14="http://schemas.microsoft.com/office/powerpoint/2010/main" val="40933653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11</a:t>
            </a:r>
            <a:endParaRPr lang="en-US" dirty="0"/>
          </a:p>
        </p:txBody>
      </p:sp>
      <p:sp>
        <p:nvSpPr>
          <p:cNvPr id="3" name="Content Placeholder 2"/>
          <p:cNvSpPr>
            <a:spLocks noGrp="1"/>
          </p:cNvSpPr>
          <p:nvPr>
            <p:ph idx="1"/>
          </p:nvPr>
        </p:nvSpPr>
        <p:spPr/>
        <p:txBody>
          <a:bodyPr>
            <a:normAutofit/>
          </a:bodyPr>
          <a:lstStyle/>
          <a:p>
            <a:r>
              <a:rPr lang="en-US" dirty="0" smtClean="0"/>
              <a:t>Step 4: Determine when to Conduct Screens</a:t>
            </a:r>
          </a:p>
          <a:p>
            <a:pPr lvl="1"/>
            <a:r>
              <a:rPr lang="en-US" dirty="0" smtClean="0"/>
              <a:t>Organizations are expected to make a reasonable effort to assure that hired individuals meet minimal professional standards, are competent to do their jobs, and do not present a danger to co-workers or customers.</a:t>
            </a:r>
          </a:p>
          <a:p>
            <a:pPr lvl="1"/>
            <a:r>
              <a:rPr lang="en-US" dirty="0" smtClean="0"/>
              <a:t>Senior level management or those entering should be screened. </a:t>
            </a:r>
          </a:p>
          <a:p>
            <a:pPr lvl="2"/>
            <a:r>
              <a:rPr lang="en-US" dirty="0" smtClean="0"/>
              <a:t>Rewards for and </a:t>
            </a:r>
            <a:r>
              <a:rPr lang="en-US" dirty="0" smtClean="0"/>
              <a:t>pressure to do </a:t>
            </a:r>
            <a:r>
              <a:rPr lang="en-US" dirty="0" smtClean="0"/>
              <a:t>wrong thing.</a:t>
            </a:r>
            <a:endParaRPr lang="en-US" dirty="0"/>
          </a:p>
        </p:txBody>
      </p:sp>
    </p:spTree>
    <p:extLst>
      <p:ext uri="{BB962C8B-B14F-4D97-AF65-F5344CB8AC3E}">
        <p14:creationId xmlns:p14="http://schemas.microsoft.com/office/powerpoint/2010/main" val="22986393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11</a:t>
            </a:r>
            <a:endParaRPr lang="en-US" dirty="0"/>
          </a:p>
        </p:txBody>
      </p:sp>
      <p:sp>
        <p:nvSpPr>
          <p:cNvPr id="3" name="Content Placeholder 2"/>
          <p:cNvSpPr>
            <a:spLocks noGrp="1"/>
          </p:cNvSpPr>
          <p:nvPr>
            <p:ph idx="1"/>
          </p:nvPr>
        </p:nvSpPr>
        <p:spPr/>
        <p:txBody>
          <a:bodyPr/>
          <a:lstStyle/>
          <a:p>
            <a:r>
              <a:rPr lang="en-US" dirty="0" smtClean="0"/>
              <a:t>Step 5: Criteria for Exclusion due to a Candidate’s Past Activities</a:t>
            </a:r>
          </a:p>
          <a:p>
            <a:pPr lvl="1"/>
            <a:r>
              <a:rPr lang="en-US" dirty="0" smtClean="0"/>
              <a:t>Some criminal convictions</a:t>
            </a:r>
          </a:p>
          <a:p>
            <a:pPr lvl="1"/>
            <a:r>
              <a:rPr lang="en-US" dirty="0" smtClean="0"/>
              <a:t>Some past history of misconduct (e.g. sexual harassment)</a:t>
            </a:r>
          </a:p>
          <a:p>
            <a:pPr lvl="1"/>
            <a:endParaRPr lang="en-US" dirty="0"/>
          </a:p>
        </p:txBody>
      </p:sp>
    </p:spTree>
    <p:extLst>
      <p:ext uri="{BB962C8B-B14F-4D97-AF65-F5344CB8AC3E}">
        <p14:creationId xmlns:p14="http://schemas.microsoft.com/office/powerpoint/2010/main" val="95411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5: Code </a:t>
            </a:r>
            <a:r>
              <a:rPr lang="en-US" dirty="0" smtClean="0"/>
              <a:t>of Conduct</a:t>
            </a:r>
            <a:endParaRPr lang="en-US" dirty="0"/>
          </a:p>
        </p:txBody>
      </p:sp>
      <p:sp>
        <p:nvSpPr>
          <p:cNvPr id="3" name="Content Placeholder 2"/>
          <p:cNvSpPr>
            <a:spLocks noGrp="1"/>
          </p:cNvSpPr>
          <p:nvPr>
            <p:ph idx="1"/>
          </p:nvPr>
        </p:nvSpPr>
        <p:spPr/>
        <p:txBody>
          <a:bodyPr>
            <a:normAutofit/>
          </a:bodyPr>
          <a:lstStyle/>
          <a:p>
            <a:r>
              <a:rPr lang="en-US" dirty="0" smtClean="0"/>
              <a:t>Main purpose is to </a:t>
            </a:r>
            <a:r>
              <a:rPr lang="en-US" dirty="0"/>
              <a:t>educate employees as to the proper values of the organization and the key </a:t>
            </a:r>
            <a:r>
              <a:rPr lang="en-US" dirty="0" smtClean="0"/>
              <a:t>legal and </a:t>
            </a:r>
            <a:r>
              <a:rPr lang="en-US" dirty="0"/>
              <a:t>ethical requirements under which it </a:t>
            </a:r>
            <a:r>
              <a:rPr lang="en-US" dirty="0" smtClean="0"/>
              <a:t>operates.</a:t>
            </a:r>
            <a:endParaRPr lang="en-US" dirty="0"/>
          </a:p>
        </p:txBody>
      </p:sp>
    </p:spTree>
    <p:extLst>
      <p:ext uri="{BB962C8B-B14F-4D97-AF65-F5344CB8AC3E}">
        <p14:creationId xmlns:p14="http://schemas.microsoft.com/office/powerpoint/2010/main" val="30948410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5</a:t>
            </a:r>
            <a:endParaRPr lang="en-US" dirty="0"/>
          </a:p>
        </p:txBody>
      </p:sp>
      <p:sp>
        <p:nvSpPr>
          <p:cNvPr id="3" name="Content Placeholder 2"/>
          <p:cNvSpPr>
            <a:spLocks noGrp="1"/>
          </p:cNvSpPr>
          <p:nvPr>
            <p:ph idx="1"/>
          </p:nvPr>
        </p:nvSpPr>
        <p:spPr/>
        <p:txBody>
          <a:bodyPr>
            <a:normAutofit/>
          </a:bodyPr>
          <a:lstStyle/>
          <a:p>
            <a:r>
              <a:rPr lang="en-US" dirty="0" smtClean="0"/>
              <a:t>Step 1: Collecting Existing Policies and Rules</a:t>
            </a:r>
          </a:p>
          <a:p>
            <a:pPr lvl="1"/>
            <a:r>
              <a:rPr lang="en-US" dirty="0" smtClean="0"/>
              <a:t>Identify existing standards </a:t>
            </a:r>
            <a:r>
              <a:rPr lang="en-US" dirty="0"/>
              <a:t>and </a:t>
            </a:r>
            <a:r>
              <a:rPr lang="en-US" dirty="0" smtClean="0"/>
              <a:t>rules, typical </a:t>
            </a:r>
            <a:r>
              <a:rPr lang="en-US" dirty="0" smtClean="0"/>
              <a:t>ethical issues faced by </a:t>
            </a:r>
            <a:r>
              <a:rPr lang="en-US" dirty="0"/>
              <a:t>the </a:t>
            </a:r>
            <a:r>
              <a:rPr lang="en-US" dirty="0" smtClean="0"/>
              <a:t>organization, topics </a:t>
            </a:r>
            <a:r>
              <a:rPr lang="en-US" dirty="0"/>
              <a:t>on which employees </a:t>
            </a:r>
            <a:r>
              <a:rPr lang="en-US" dirty="0" smtClean="0"/>
              <a:t>seek </a:t>
            </a:r>
            <a:r>
              <a:rPr lang="en-US" dirty="0" smtClean="0"/>
              <a:t>guidance, issues </a:t>
            </a:r>
            <a:r>
              <a:rPr lang="en-US" dirty="0"/>
              <a:t>that are of concern to </a:t>
            </a:r>
            <a:r>
              <a:rPr lang="en-US" dirty="0" smtClean="0"/>
              <a:t>stakeholders.</a:t>
            </a:r>
            <a:endParaRPr lang="en-US" dirty="0" smtClean="0"/>
          </a:p>
          <a:p>
            <a:pPr lvl="1"/>
            <a:r>
              <a:rPr lang="en-US" dirty="0" smtClean="0"/>
              <a:t>Incorporate </a:t>
            </a:r>
            <a:r>
              <a:rPr lang="en-US" dirty="0"/>
              <a:t>prior ethical lapses or scandals as well as changes in laws and </a:t>
            </a:r>
            <a:r>
              <a:rPr lang="en-US" dirty="0" smtClean="0"/>
              <a:t>regulations (e.g</a:t>
            </a:r>
            <a:r>
              <a:rPr lang="en-US" dirty="0"/>
              <a:t>., the adoption of the Sarbanes-Oxley </a:t>
            </a:r>
            <a:r>
              <a:rPr lang="en-US" dirty="0" smtClean="0"/>
              <a:t>Act).</a:t>
            </a:r>
          </a:p>
        </p:txBody>
      </p:sp>
    </p:spTree>
    <p:extLst>
      <p:ext uri="{BB962C8B-B14F-4D97-AF65-F5344CB8AC3E}">
        <p14:creationId xmlns:p14="http://schemas.microsoft.com/office/powerpoint/2010/main" val="1972616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5</a:t>
            </a:r>
            <a:endParaRPr lang="en-US" dirty="0"/>
          </a:p>
        </p:txBody>
      </p:sp>
      <p:sp>
        <p:nvSpPr>
          <p:cNvPr id="3" name="Content Placeholder 2"/>
          <p:cNvSpPr>
            <a:spLocks noGrp="1"/>
          </p:cNvSpPr>
          <p:nvPr>
            <p:ph idx="1"/>
          </p:nvPr>
        </p:nvSpPr>
        <p:spPr/>
        <p:txBody>
          <a:bodyPr/>
          <a:lstStyle/>
          <a:p>
            <a:r>
              <a:rPr lang="en-US" dirty="0" smtClean="0"/>
              <a:t>Step 2: Appointment of a Cross-Functional Core Team</a:t>
            </a:r>
          </a:p>
          <a:p>
            <a:pPr lvl="1"/>
            <a:r>
              <a:rPr lang="en-US" dirty="0"/>
              <a:t>led by the chief ethics and compliance </a:t>
            </a:r>
            <a:r>
              <a:rPr lang="en-US" dirty="0" smtClean="0"/>
              <a:t>officer</a:t>
            </a:r>
          </a:p>
          <a:p>
            <a:pPr lvl="1"/>
            <a:r>
              <a:rPr lang="en-US" dirty="0" smtClean="0"/>
              <a:t>Professionals from </a:t>
            </a:r>
            <a:r>
              <a:rPr lang="en-US" dirty="0"/>
              <a:t>all relevant departments </a:t>
            </a:r>
            <a:endParaRPr lang="en-US" dirty="0" smtClean="0"/>
          </a:p>
          <a:p>
            <a:pPr lvl="2"/>
            <a:r>
              <a:rPr lang="en-US" dirty="0" smtClean="0"/>
              <a:t>such </a:t>
            </a:r>
            <a:r>
              <a:rPr lang="en-US" dirty="0"/>
              <a:t>as human resources, audit, finance, legal, security</a:t>
            </a:r>
            <a:r>
              <a:rPr lang="en-US" dirty="0" smtClean="0"/>
              <a:t>, risk </a:t>
            </a:r>
            <a:r>
              <a:rPr lang="en-US" dirty="0"/>
              <a:t>management, health and safety, IT, and major business </a:t>
            </a:r>
            <a:r>
              <a:rPr lang="en-US" dirty="0" smtClean="0"/>
              <a:t>operating units.</a:t>
            </a:r>
          </a:p>
          <a:p>
            <a:pPr lvl="1"/>
            <a:r>
              <a:rPr lang="en-US" dirty="0" smtClean="0"/>
              <a:t>Focus groups, advisory team, or consultants to review content</a:t>
            </a:r>
          </a:p>
        </p:txBody>
      </p:sp>
    </p:spTree>
    <p:extLst>
      <p:ext uri="{BB962C8B-B14F-4D97-AF65-F5344CB8AC3E}">
        <p14:creationId xmlns:p14="http://schemas.microsoft.com/office/powerpoint/2010/main" val="719980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5</a:t>
            </a:r>
            <a:endParaRPr lang="en-US" dirty="0"/>
          </a:p>
        </p:txBody>
      </p:sp>
      <p:sp>
        <p:nvSpPr>
          <p:cNvPr id="3" name="Content Placeholder 2"/>
          <p:cNvSpPr>
            <a:spLocks noGrp="1"/>
          </p:cNvSpPr>
          <p:nvPr>
            <p:ph idx="1"/>
          </p:nvPr>
        </p:nvSpPr>
        <p:spPr/>
        <p:txBody>
          <a:bodyPr/>
          <a:lstStyle/>
          <a:p>
            <a:r>
              <a:rPr lang="en-US" dirty="0" smtClean="0"/>
              <a:t>Step 3: Determine the Code’s Reach</a:t>
            </a:r>
          </a:p>
          <a:p>
            <a:pPr lvl="1"/>
            <a:r>
              <a:rPr lang="en-US" dirty="0" smtClean="0"/>
              <a:t>All employees</a:t>
            </a:r>
          </a:p>
          <a:p>
            <a:pPr lvl="1"/>
            <a:r>
              <a:rPr lang="en-US" dirty="0" smtClean="0"/>
              <a:t>Different areas with different concerns, problems and temptations</a:t>
            </a:r>
          </a:p>
          <a:p>
            <a:pPr lvl="1"/>
            <a:r>
              <a:rPr lang="en-US" dirty="0" smtClean="0"/>
              <a:t>Third party vendors</a:t>
            </a:r>
          </a:p>
          <a:p>
            <a:pPr lvl="1"/>
            <a:r>
              <a:rPr lang="en-US" dirty="0" smtClean="0"/>
              <a:t>Board of Directors</a:t>
            </a:r>
          </a:p>
        </p:txBody>
      </p:sp>
    </p:spTree>
    <p:extLst>
      <p:ext uri="{BB962C8B-B14F-4D97-AF65-F5344CB8AC3E}">
        <p14:creationId xmlns:p14="http://schemas.microsoft.com/office/powerpoint/2010/main" val="2484505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5</a:t>
            </a:r>
            <a:endParaRPr lang="en-US" dirty="0"/>
          </a:p>
        </p:txBody>
      </p:sp>
      <p:sp>
        <p:nvSpPr>
          <p:cNvPr id="3" name="Content Placeholder 2"/>
          <p:cNvSpPr>
            <a:spLocks noGrp="1"/>
          </p:cNvSpPr>
          <p:nvPr>
            <p:ph idx="1"/>
          </p:nvPr>
        </p:nvSpPr>
        <p:spPr/>
        <p:txBody>
          <a:bodyPr/>
          <a:lstStyle/>
          <a:p>
            <a:r>
              <a:rPr lang="en-US" dirty="0"/>
              <a:t>Step 4: Accessibility for and Acceptance of </a:t>
            </a:r>
            <a:r>
              <a:rPr lang="en-US" dirty="0" smtClean="0"/>
              <a:t>Employees</a:t>
            </a:r>
          </a:p>
          <a:p>
            <a:pPr lvl="1"/>
            <a:r>
              <a:rPr lang="en-US" dirty="0" smtClean="0"/>
              <a:t>Strong commitment from top</a:t>
            </a:r>
          </a:p>
          <a:p>
            <a:pPr lvl="1"/>
            <a:r>
              <a:rPr lang="en-US" dirty="0" smtClean="0"/>
              <a:t>Substantive rules and guidelines</a:t>
            </a:r>
          </a:p>
          <a:p>
            <a:pPr lvl="1"/>
            <a:r>
              <a:rPr lang="en-US" dirty="0" smtClean="0"/>
              <a:t>Readable and comprehensive text</a:t>
            </a:r>
          </a:p>
          <a:p>
            <a:pPr lvl="1"/>
            <a:r>
              <a:rPr lang="en-US" dirty="0" smtClean="0"/>
              <a:t>Reporting channels</a:t>
            </a:r>
          </a:p>
          <a:p>
            <a:pPr lvl="1"/>
            <a:r>
              <a:rPr lang="en-US" dirty="0" smtClean="0"/>
              <a:t>Protection from </a:t>
            </a:r>
            <a:r>
              <a:rPr lang="en-US" dirty="0" smtClean="0"/>
              <a:t>retaliation</a:t>
            </a:r>
            <a:endParaRPr lang="en-US" dirty="0"/>
          </a:p>
        </p:txBody>
      </p:sp>
    </p:spTree>
    <p:extLst>
      <p:ext uri="{BB962C8B-B14F-4D97-AF65-F5344CB8AC3E}">
        <p14:creationId xmlns:p14="http://schemas.microsoft.com/office/powerpoint/2010/main" val="1297104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 5</a:t>
            </a:r>
            <a:endParaRPr lang="en-US" dirty="0"/>
          </a:p>
        </p:txBody>
      </p:sp>
      <p:sp>
        <p:nvSpPr>
          <p:cNvPr id="3" name="Content Placeholder 2"/>
          <p:cNvSpPr>
            <a:spLocks noGrp="1"/>
          </p:cNvSpPr>
          <p:nvPr>
            <p:ph idx="1"/>
          </p:nvPr>
        </p:nvSpPr>
        <p:spPr/>
        <p:txBody>
          <a:bodyPr/>
          <a:lstStyle/>
          <a:p>
            <a:r>
              <a:rPr lang="en-US" dirty="0"/>
              <a:t>Step 5: Practical Guidance for </a:t>
            </a:r>
            <a:r>
              <a:rPr lang="en-US" dirty="0" smtClean="0"/>
              <a:t>Employees</a:t>
            </a:r>
          </a:p>
          <a:p>
            <a:pPr lvl="1"/>
            <a:r>
              <a:rPr lang="en-US" dirty="0" smtClean="0"/>
              <a:t>Explain gray areas</a:t>
            </a:r>
          </a:p>
          <a:p>
            <a:pPr lvl="1"/>
            <a:r>
              <a:rPr lang="en-US" dirty="0" smtClean="0"/>
              <a:t>Provide examples</a:t>
            </a:r>
          </a:p>
          <a:p>
            <a:pPr lvl="1"/>
            <a:r>
              <a:rPr lang="en-US" dirty="0" smtClean="0"/>
              <a:t>Make it clear when standards and laws differ from country to country</a:t>
            </a:r>
            <a:endParaRPr lang="en-US" dirty="0"/>
          </a:p>
        </p:txBody>
      </p:sp>
    </p:spTree>
    <p:extLst>
      <p:ext uri="{BB962C8B-B14F-4D97-AF65-F5344CB8AC3E}">
        <p14:creationId xmlns:p14="http://schemas.microsoft.com/office/powerpoint/2010/main" val="5384766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Element 6: Receiving Allegations and Providing Ethical Advice</a:t>
            </a:r>
            <a:endParaRPr lang="en-US" dirty="0"/>
          </a:p>
        </p:txBody>
      </p:sp>
      <p:sp>
        <p:nvSpPr>
          <p:cNvPr id="3" name="Content Placeholder 2"/>
          <p:cNvSpPr>
            <a:spLocks noGrp="1"/>
          </p:cNvSpPr>
          <p:nvPr>
            <p:ph idx="1"/>
          </p:nvPr>
        </p:nvSpPr>
        <p:spPr/>
        <p:txBody>
          <a:bodyPr>
            <a:normAutofit/>
          </a:bodyPr>
          <a:lstStyle/>
          <a:p>
            <a:pPr lvl="1"/>
            <a:r>
              <a:rPr lang="en-US" dirty="0"/>
              <a:t>Step 1: </a:t>
            </a:r>
            <a:r>
              <a:rPr lang="en-US" dirty="0" smtClean="0"/>
              <a:t>Provide </a:t>
            </a:r>
            <a:r>
              <a:rPr lang="en-US" dirty="0"/>
              <a:t>Reporting and Advisory </a:t>
            </a:r>
            <a:r>
              <a:rPr lang="en-US" dirty="0" smtClean="0"/>
              <a:t>Channels</a:t>
            </a:r>
          </a:p>
          <a:p>
            <a:pPr lvl="1"/>
            <a:r>
              <a:rPr lang="en-US" b="0" u="none" strike="noStrike" baseline="0" dirty="0" smtClean="0">
                <a:solidFill>
                  <a:srgbClr val="231F20"/>
                </a:solidFill>
              </a:rPr>
              <a:t>Step 2: Implement a 24-Hour Helpline</a:t>
            </a:r>
          </a:p>
          <a:p>
            <a:pPr lvl="1"/>
            <a:r>
              <a:rPr lang="en-US" b="0" u="none" strike="noStrike" baseline="0" dirty="0" smtClean="0">
                <a:solidFill>
                  <a:srgbClr val="231F20"/>
                </a:solidFill>
                <a:latin typeface="Calibri" pitchFamily="34" charset="0"/>
              </a:rPr>
              <a:t>Step 3: Oversight of the Reporting Function</a:t>
            </a:r>
          </a:p>
          <a:p>
            <a:pPr lvl="1"/>
            <a:r>
              <a:rPr lang="en-US" dirty="0" smtClean="0">
                <a:latin typeface="Calibri" pitchFamily="34" charset="0"/>
              </a:rPr>
              <a:t>Step 4: Appropriate Personnel for Providing Advice</a:t>
            </a:r>
          </a:p>
          <a:p>
            <a:pPr lvl="1"/>
            <a:r>
              <a:rPr lang="en-US" dirty="0" smtClean="0">
                <a:latin typeface="Calibri" pitchFamily="34" charset="0"/>
              </a:rPr>
              <a:t>Step 5: Publication of the Reporting and Advisory System</a:t>
            </a:r>
          </a:p>
          <a:p>
            <a:pPr lvl="1"/>
            <a:r>
              <a:rPr lang="en-US" dirty="0" smtClean="0">
                <a:latin typeface="Calibri" pitchFamily="34" charset="0"/>
              </a:rPr>
              <a:t>Step 6: Confidentiality and Anonymity within the Reporting Process</a:t>
            </a:r>
          </a:p>
          <a:p>
            <a:endParaRPr lang="en-US" dirty="0">
              <a:latin typeface="Calibri" pitchFamily="34" charset="0"/>
            </a:endParaRPr>
          </a:p>
        </p:txBody>
      </p:sp>
    </p:spTree>
    <p:extLst>
      <p:ext uri="{BB962C8B-B14F-4D97-AF65-F5344CB8AC3E}">
        <p14:creationId xmlns:p14="http://schemas.microsoft.com/office/powerpoint/2010/main" val="14272193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86</TotalTime>
  <Words>1436</Words>
  <Application>Microsoft Office PowerPoint</Application>
  <PresentationFormat>On-screen Show (4:3)</PresentationFormat>
  <Paragraphs>150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Elements of Corporate Ethics Compliance</vt:lpstr>
      <vt:lpstr>Toolset for Ethics Compliance Program*</vt:lpstr>
      <vt:lpstr>Element 5: Code of Conduct</vt:lpstr>
      <vt:lpstr>Element 5</vt:lpstr>
      <vt:lpstr>Element 5</vt:lpstr>
      <vt:lpstr>Element 5</vt:lpstr>
      <vt:lpstr>Element 5</vt:lpstr>
      <vt:lpstr>Element 5</vt:lpstr>
      <vt:lpstr>Element 6: Receiving Allegations and Providing Ethical Advice</vt:lpstr>
      <vt:lpstr>Element 7: Training and Communication</vt:lpstr>
      <vt:lpstr>Element 7: Content of Training</vt:lpstr>
      <vt:lpstr>Element 7: Content of Training</vt:lpstr>
      <vt:lpstr>Element 8: Program Assessment and Evaluation</vt:lpstr>
      <vt:lpstr>Element 8</vt:lpstr>
      <vt:lpstr>Element 9: Performance Incentives and Disciplinary Actions </vt:lpstr>
      <vt:lpstr>Element 9</vt:lpstr>
      <vt:lpstr>Element 9</vt:lpstr>
      <vt:lpstr>Element 9</vt:lpstr>
      <vt:lpstr>Element 10: Response to Criminal Conduct and Remedial Action</vt:lpstr>
      <vt:lpstr>Element 10</vt:lpstr>
      <vt:lpstr>Element 10</vt:lpstr>
      <vt:lpstr>Element 10</vt:lpstr>
      <vt:lpstr>Element 11: Employee Screening</vt:lpstr>
      <vt:lpstr>Element 11</vt:lpstr>
      <vt:lpstr>Element 11</vt:lpstr>
      <vt:lpstr>Element 11</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Toolset for Ethics Compliance Program</dc:title>
  <dc:creator>Rita Manning</dc:creator>
  <cp:lastModifiedBy>Rita Manning</cp:lastModifiedBy>
  <cp:revision>9</cp:revision>
  <dcterms:created xsi:type="dcterms:W3CDTF">2013-04-29T23:12:25Z</dcterms:created>
  <dcterms:modified xsi:type="dcterms:W3CDTF">2013-04-30T00:38:29Z</dcterms:modified>
</cp:coreProperties>
</file>