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280" r:id="rId3"/>
    <p:sldId id="310" r:id="rId4"/>
    <p:sldId id="293" r:id="rId5"/>
    <p:sldId id="294" r:id="rId6"/>
    <p:sldId id="295" r:id="rId7"/>
    <p:sldId id="296" r:id="rId8"/>
    <p:sldId id="314" r:id="rId9"/>
    <p:sldId id="297" r:id="rId10"/>
    <p:sldId id="298" r:id="rId11"/>
    <p:sldId id="299" r:id="rId12"/>
    <p:sldId id="300" r:id="rId13"/>
    <p:sldId id="301" r:id="rId14"/>
    <p:sldId id="302" r:id="rId15"/>
    <p:sldId id="303" r:id="rId16"/>
    <p:sldId id="304" r:id="rId17"/>
    <p:sldId id="305" r:id="rId18"/>
    <p:sldId id="306" r:id="rId19"/>
    <p:sldId id="307" r:id="rId20"/>
    <p:sldId id="308" r:id="rId21"/>
    <p:sldId id="309" r:id="rId22"/>
    <p:sldId id="315" r:id="rId23"/>
    <p:sldId id="316" r:id="rId24"/>
    <p:sldId id="313" r:id="rId25"/>
    <p:sldId id="311" r:id="rId26"/>
    <p:sldId id="281" r:id="rId27"/>
    <p:sldId id="275" r:id="rId28"/>
    <p:sldId id="282" r:id="rId29"/>
    <p:sldId id="312" r:id="rId30"/>
    <p:sldId id="273" r:id="rId31"/>
    <p:sldId id="276" r:id="rId32"/>
    <p:sldId id="277" r:id="rId33"/>
    <p:sldId id="278" r:id="rId34"/>
    <p:sldId id="279" r:id="rId35"/>
    <p:sldId id="261" r:id="rId36"/>
    <p:sldId id="258" r:id="rId37"/>
    <p:sldId id="272" r:id="rId38"/>
    <p:sldId id="270" r:id="rId39"/>
    <p:sldId id="271" r:id="rId40"/>
    <p:sldId id="317" r:id="rId41"/>
    <p:sldId id="262" r:id="rId42"/>
    <p:sldId id="336" r:id="rId43"/>
    <p:sldId id="337" r:id="rId44"/>
    <p:sldId id="338" r:id="rId45"/>
    <p:sldId id="339" r:id="rId46"/>
    <p:sldId id="347" r:id="rId47"/>
    <p:sldId id="340" r:id="rId48"/>
    <p:sldId id="264" r:id="rId49"/>
    <p:sldId id="283" r:id="rId50"/>
    <p:sldId id="284" r:id="rId51"/>
    <p:sldId id="318" r:id="rId52"/>
    <p:sldId id="286" r:id="rId53"/>
    <p:sldId id="322" r:id="rId54"/>
    <p:sldId id="289" r:id="rId55"/>
    <p:sldId id="290" r:id="rId56"/>
    <p:sldId id="341" r:id="rId57"/>
    <p:sldId id="342" r:id="rId58"/>
    <p:sldId id="343" r:id="rId59"/>
    <p:sldId id="344" r:id="rId60"/>
    <p:sldId id="345" r:id="rId61"/>
    <p:sldId id="320" r:id="rId62"/>
    <p:sldId id="285" r:id="rId63"/>
    <p:sldId id="291" r:id="rId64"/>
    <p:sldId id="346" r:id="rId65"/>
    <p:sldId id="321" r:id="rId66"/>
    <p:sldId id="292"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54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butler:Documents:ScienceEducation:IRIS/Seismology:EarthquakeNotices:GreatEQsSince1900.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2"/>
  <c:clrMapOvr bg1="lt1" tx1="dk1" bg2="lt2" tx2="dk2" accent1="accent1" accent2="accent2" accent3="accent3" accent4="accent4" accent5="accent5" accent6="accent6" hlink="hlink" folHlink="folHlink"/>
  <c:chart>
    <c:title>
      <c:tx>
        <c:rich>
          <a:bodyPr/>
          <a:lstStyle/>
          <a:p>
            <a:pPr>
              <a:defRPr sz="2000">
                <a:latin typeface="Arial"/>
                <a:cs typeface="Arial"/>
              </a:defRPr>
            </a:pPr>
            <a:r>
              <a:rPr lang="en-US" sz="2000">
                <a:latin typeface="Arial"/>
                <a:cs typeface="Arial"/>
              </a:rPr>
              <a:t>Great (M &gt; 8) Earthquakes Since 1900</a:t>
            </a:r>
          </a:p>
        </c:rich>
      </c:tx>
      <c:layout>
        <c:manualLayout>
          <c:xMode val="edge"/>
          <c:yMode val="edge"/>
          <c:x val="0.32121415155674332"/>
          <c:y val="0"/>
        </c:manualLayout>
      </c:layout>
      <c:spPr>
        <a:noFill/>
        <a:ln w="25400">
          <a:noFill/>
        </a:ln>
      </c:spPr>
    </c:title>
    <c:plotArea>
      <c:layout>
        <c:manualLayout>
          <c:layoutTarget val="inner"/>
          <c:xMode val="edge"/>
          <c:yMode val="edge"/>
          <c:x val="8.1272123094704912E-2"/>
          <c:y val="7.0914251103227938E-2"/>
          <c:w val="0.81258280358303803"/>
          <c:h val="0.80229263649736104"/>
        </c:manualLayout>
      </c:layout>
      <c:scatterChart>
        <c:scatterStyle val="lineMarker"/>
        <c:ser>
          <c:idx val="0"/>
          <c:order val="0"/>
          <c:spPr>
            <a:ln w="47625">
              <a:noFill/>
            </a:ln>
          </c:spPr>
          <c:marker>
            <c:spPr>
              <a:effectLst/>
            </c:spPr>
          </c:marker>
          <c:xVal>
            <c:numRef>
              <c:f>Sheet1!$N$1:$N$54</c:f>
              <c:numCache>
                <c:formatCode>General</c:formatCode>
                <c:ptCount val="54"/>
                <c:pt idx="0">
                  <c:v>1960</c:v>
                </c:pt>
                <c:pt idx="1">
                  <c:v>1964</c:v>
                </c:pt>
                <c:pt idx="2">
                  <c:v>2004</c:v>
                </c:pt>
                <c:pt idx="3">
                  <c:v>1952</c:v>
                </c:pt>
                <c:pt idx="4">
                  <c:v>2011</c:v>
                </c:pt>
                <c:pt idx="5">
                  <c:v>2010</c:v>
                </c:pt>
                <c:pt idx="6">
                  <c:v>1906</c:v>
                </c:pt>
                <c:pt idx="7">
                  <c:v>1965</c:v>
                </c:pt>
                <c:pt idx="8">
                  <c:v>2005</c:v>
                </c:pt>
                <c:pt idx="9">
                  <c:v>1957</c:v>
                </c:pt>
                <c:pt idx="10">
                  <c:v>1950</c:v>
                </c:pt>
                <c:pt idx="11">
                  <c:v>2007</c:v>
                </c:pt>
                <c:pt idx="12">
                  <c:v>1963</c:v>
                </c:pt>
                <c:pt idx="13">
                  <c:v>1938</c:v>
                </c:pt>
                <c:pt idx="14">
                  <c:v>1923</c:v>
                </c:pt>
                <c:pt idx="15">
                  <c:v>1922</c:v>
                </c:pt>
                <c:pt idx="16">
                  <c:v>2001</c:v>
                </c:pt>
                <c:pt idx="17">
                  <c:v>1933</c:v>
                </c:pt>
                <c:pt idx="18">
                  <c:v>1905</c:v>
                </c:pt>
                <c:pt idx="19">
                  <c:v>2006</c:v>
                </c:pt>
                <c:pt idx="20">
                  <c:v>2003</c:v>
                </c:pt>
                <c:pt idx="21">
                  <c:v>1958</c:v>
                </c:pt>
                <c:pt idx="22">
                  <c:v>1903</c:v>
                </c:pt>
                <c:pt idx="23">
                  <c:v>1994</c:v>
                </c:pt>
                <c:pt idx="24">
                  <c:v>1943</c:v>
                </c:pt>
                <c:pt idx="25">
                  <c:v>1942</c:v>
                </c:pt>
                <c:pt idx="26">
                  <c:v>1940</c:v>
                </c:pt>
                <c:pt idx="27">
                  <c:v>1938</c:v>
                </c:pt>
                <c:pt idx="28">
                  <c:v>1908</c:v>
                </c:pt>
                <c:pt idx="29">
                  <c:v>1906</c:v>
                </c:pt>
                <c:pt idx="30">
                  <c:v>2009</c:v>
                </c:pt>
                <c:pt idx="31">
                  <c:v>2007</c:v>
                </c:pt>
                <c:pt idx="32">
                  <c:v>2007</c:v>
                </c:pt>
                <c:pt idx="33">
                  <c:v>2004</c:v>
                </c:pt>
                <c:pt idx="34">
                  <c:v>1998</c:v>
                </c:pt>
                <c:pt idx="35">
                  <c:v>1974</c:v>
                </c:pt>
                <c:pt idx="36">
                  <c:v>1966</c:v>
                </c:pt>
                <c:pt idx="37">
                  <c:v>1957</c:v>
                </c:pt>
                <c:pt idx="38">
                  <c:v>1949</c:v>
                </c:pt>
                <c:pt idx="39">
                  <c:v>1946</c:v>
                </c:pt>
                <c:pt idx="40">
                  <c:v>1946</c:v>
                </c:pt>
                <c:pt idx="41">
                  <c:v>1944</c:v>
                </c:pt>
                <c:pt idx="42">
                  <c:v>1934</c:v>
                </c:pt>
                <c:pt idx="43">
                  <c:v>1932</c:v>
                </c:pt>
                <c:pt idx="44">
                  <c:v>2007</c:v>
                </c:pt>
                <c:pt idx="45">
                  <c:v>2006</c:v>
                </c:pt>
                <c:pt idx="46">
                  <c:v>2000</c:v>
                </c:pt>
                <c:pt idx="47">
                  <c:v>1985</c:v>
                </c:pt>
                <c:pt idx="48">
                  <c:v>1970</c:v>
                </c:pt>
                <c:pt idx="49">
                  <c:v>1946</c:v>
                </c:pt>
                <c:pt idx="50">
                  <c:v>1945</c:v>
                </c:pt>
                <c:pt idx="51">
                  <c:v>1931</c:v>
                </c:pt>
                <c:pt idx="52">
                  <c:v>1920</c:v>
                </c:pt>
                <c:pt idx="53">
                  <c:v>1907</c:v>
                </c:pt>
              </c:numCache>
            </c:numRef>
          </c:xVal>
          <c:yVal>
            <c:numRef>
              <c:f>Sheet1!$O$1:$O$54</c:f>
              <c:numCache>
                <c:formatCode>General</c:formatCode>
                <c:ptCount val="54"/>
                <c:pt idx="0">
                  <c:v>9.5</c:v>
                </c:pt>
                <c:pt idx="1">
                  <c:v>9.2000000000000011</c:v>
                </c:pt>
                <c:pt idx="2">
                  <c:v>9.1</c:v>
                </c:pt>
                <c:pt idx="3">
                  <c:v>9</c:v>
                </c:pt>
                <c:pt idx="4">
                  <c:v>8.9</c:v>
                </c:pt>
                <c:pt idx="5">
                  <c:v>8.8000000000000007</c:v>
                </c:pt>
                <c:pt idx="6">
                  <c:v>8.8000000000000007</c:v>
                </c:pt>
                <c:pt idx="7">
                  <c:v>8.7000000000000011</c:v>
                </c:pt>
                <c:pt idx="8">
                  <c:v>8.6</c:v>
                </c:pt>
                <c:pt idx="9">
                  <c:v>8.6</c:v>
                </c:pt>
                <c:pt idx="10">
                  <c:v>8.6</c:v>
                </c:pt>
                <c:pt idx="11">
                  <c:v>8.5</c:v>
                </c:pt>
                <c:pt idx="12">
                  <c:v>8.5</c:v>
                </c:pt>
                <c:pt idx="13">
                  <c:v>8.5</c:v>
                </c:pt>
                <c:pt idx="14">
                  <c:v>8.5</c:v>
                </c:pt>
                <c:pt idx="15">
                  <c:v>8.5</c:v>
                </c:pt>
                <c:pt idx="16">
                  <c:v>8.4</c:v>
                </c:pt>
                <c:pt idx="17">
                  <c:v>8.4</c:v>
                </c:pt>
                <c:pt idx="18">
                  <c:v>8.4</c:v>
                </c:pt>
                <c:pt idx="19">
                  <c:v>8.3000000000000007</c:v>
                </c:pt>
                <c:pt idx="20">
                  <c:v>8.3000000000000007</c:v>
                </c:pt>
                <c:pt idx="21">
                  <c:v>8.3000000000000007</c:v>
                </c:pt>
                <c:pt idx="22">
                  <c:v>8.3000000000000007</c:v>
                </c:pt>
                <c:pt idx="23">
                  <c:v>8.2000000000000011</c:v>
                </c:pt>
                <c:pt idx="24">
                  <c:v>8.2000000000000011</c:v>
                </c:pt>
                <c:pt idx="25">
                  <c:v>8.2000000000000011</c:v>
                </c:pt>
                <c:pt idx="26">
                  <c:v>8.2000000000000011</c:v>
                </c:pt>
                <c:pt idx="27">
                  <c:v>8.2000000000000011</c:v>
                </c:pt>
                <c:pt idx="28">
                  <c:v>8.2000000000000011</c:v>
                </c:pt>
                <c:pt idx="29">
                  <c:v>8.2000000000000011</c:v>
                </c:pt>
                <c:pt idx="30">
                  <c:v>8.1</c:v>
                </c:pt>
                <c:pt idx="31">
                  <c:v>8.1</c:v>
                </c:pt>
                <c:pt idx="32">
                  <c:v>8.1</c:v>
                </c:pt>
                <c:pt idx="33">
                  <c:v>8.1</c:v>
                </c:pt>
                <c:pt idx="34">
                  <c:v>8.1</c:v>
                </c:pt>
                <c:pt idx="35">
                  <c:v>8.1</c:v>
                </c:pt>
                <c:pt idx="36">
                  <c:v>8.1</c:v>
                </c:pt>
                <c:pt idx="37">
                  <c:v>8.1</c:v>
                </c:pt>
                <c:pt idx="38">
                  <c:v>8.1</c:v>
                </c:pt>
                <c:pt idx="39">
                  <c:v>8.1</c:v>
                </c:pt>
                <c:pt idx="40">
                  <c:v>8.1</c:v>
                </c:pt>
                <c:pt idx="41">
                  <c:v>8.1</c:v>
                </c:pt>
                <c:pt idx="42">
                  <c:v>8.1</c:v>
                </c:pt>
                <c:pt idx="43">
                  <c:v>8.1</c:v>
                </c:pt>
                <c:pt idx="44">
                  <c:v>8</c:v>
                </c:pt>
                <c:pt idx="45">
                  <c:v>8</c:v>
                </c:pt>
                <c:pt idx="46">
                  <c:v>8</c:v>
                </c:pt>
                <c:pt idx="47">
                  <c:v>8</c:v>
                </c:pt>
                <c:pt idx="48">
                  <c:v>8</c:v>
                </c:pt>
                <c:pt idx="49">
                  <c:v>8</c:v>
                </c:pt>
                <c:pt idx="50">
                  <c:v>8</c:v>
                </c:pt>
                <c:pt idx="51">
                  <c:v>8</c:v>
                </c:pt>
                <c:pt idx="52">
                  <c:v>8</c:v>
                </c:pt>
                <c:pt idx="53">
                  <c:v>8</c:v>
                </c:pt>
              </c:numCache>
            </c:numRef>
          </c:yVal>
        </c:ser>
        <c:axId val="41908480"/>
        <c:axId val="91453696"/>
      </c:scatterChart>
      <c:valAx>
        <c:axId val="41908480"/>
        <c:scaling>
          <c:orientation val="minMax"/>
          <c:min val="1900"/>
        </c:scaling>
        <c:axPos val="b"/>
        <c:majorGridlines>
          <c:spPr>
            <a:ln w="3175">
              <a:solidFill>
                <a:srgbClr val="808080"/>
              </a:solidFill>
              <a:prstDash val="solid"/>
            </a:ln>
          </c:spPr>
        </c:majorGridlines>
        <c:title>
          <c:tx>
            <c:rich>
              <a:bodyPr/>
              <a:lstStyle/>
              <a:p>
                <a:pPr>
                  <a:defRPr sz="1800" b="0">
                    <a:latin typeface="Arial"/>
                    <a:cs typeface="Arial"/>
                  </a:defRPr>
                </a:pPr>
                <a:r>
                  <a:rPr lang="en-US" sz="1800" b="0">
                    <a:latin typeface="Arial"/>
                    <a:cs typeface="Arial"/>
                  </a:rPr>
                  <a:t>Year</a:t>
                </a:r>
              </a:p>
            </c:rich>
          </c:tx>
          <c:layout/>
          <c:spPr>
            <a:noFill/>
            <a:ln w="25400">
              <a:noFill/>
            </a:ln>
          </c:spPr>
        </c:title>
        <c:numFmt formatCode="General" sourceLinked="1"/>
        <c:tickLblPos val="nextTo"/>
        <c:spPr>
          <a:ln w="3175">
            <a:solidFill>
              <a:srgbClr val="80808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91453696"/>
        <c:crosses val="autoZero"/>
        <c:crossBetween val="midCat"/>
      </c:valAx>
      <c:valAx>
        <c:axId val="91453696"/>
        <c:scaling>
          <c:orientation val="minMax"/>
        </c:scaling>
        <c:axPos val="l"/>
        <c:majorGridlines>
          <c:spPr>
            <a:ln w="3175">
              <a:solidFill>
                <a:srgbClr val="808080"/>
              </a:solidFill>
              <a:prstDash val="solid"/>
            </a:ln>
          </c:spPr>
        </c:majorGridlines>
        <c:title>
          <c:tx>
            <c:rich>
              <a:bodyPr/>
              <a:lstStyle/>
              <a:p>
                <a:pPr>
                  <a:defRPr sz="1800" b="0">
                    <a:latin typeface="Arial"/>
                    <a:cs typeface="Arial"/>
                  </a:defRPr>
                </a:pPr>
                <a:r>
                  <a:rPr lang="en-US" sz="1800" b="0">
                    <a:latin typeface="Arial"/>
                    <a:cs typeface="Arial"/>
                  </a:rPr>
                  <a:t>Magnitude</a:t>
                </a:r>
              </a:p>
            </c:rich>
          </c:tx>
          <c:layout/>
          <c:spPr>
            <a:noFill/>
            <a:ln w="25400">
              <a:noFill/>
            </a:ln>
          </c:spPr>
        </c:title>
        <c:numFmt formatCode="General" sourceLinked="1"/>
        <c:tickLblPos val="nextTo"/>
        <c:spPr>
          <a:ln w="3175">
            <a:solidFill>
              <a:srgbClr val="808080"/>
            </a:solidFill>
            <a:prstDash val="solid"/>
          </a:ln>
        </c:spPr>
        <c:txPr>
          <a:bodyPr rot="0" vert="horz"/>
          <a:lstStyle/>
          <a:p>
            <a:pPr>
              <a:defRPr sz="1400">
                <a:latin typeface="Arial"/>
                <a:cs typeface="Arial"/>
              </a:defRPr>
            </a:pPr>
            <a:endParaRPr lang="en-US"/>
          </a:p>
        </c:txPr>
        <c:crossAx val="41908480"/>
        <c:crosses val="autoZero"/>
        <c:crossBetween val="midCat"/>
      </c:valAx>
      <c:spPr>
        <a:noFill/>
        <a:ln w="25400">
          <a:noFill/>
        </a:ln>
      </c:spPr>
    </c:plotArea>
    <c:plotVisOnly val="1"/>
    <c:dispBlanksAs val="gap"/>
  </c:chart>
  <c:spPr>
    <a:solidFill>
      <a:srgbClr val="FFFFFF"/>
    </a:solidFill>
    <a:ln w="3175">
      <a:solidFill>
        <a:srgbClr val="808080"/>
      </a:solidFill>
      <a:prstDash val="solid"/>
    </a:ln>
  </c:spPr>
  <c:externalData r:id="rId2"/>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725A9E-B52C-4052-BD35-B6D0683A77FA}" type="datetimeFigureOut">
              <a:rPr lang="en-US" smtClean="0"/>
              <a:pPr/>
              <a:t>4/11/2011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6EA7EB-D5E6-4D27-9A5A-1572EA92361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49729A-36E8-4804-81DD-E6752ED38103}" type="slidenum">
              <a:rPr lang="en-US"/>
              <a:pPr/>
              <a:t>11</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DE90DD-5500-4F48-8584-69FA02A59645}" type="slidenum">
              <a:rPr lang="en-US"/>
              <a:pPr/>
              <a:t>66</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8F4A7C-4025-43CF-BE41-593A93E14A7D}" type="slidenum">
              <a:rPr lang="en-US"/>
              <a:pPr/>
              <a:t>73</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6F82E5-9246-4198-868F-E75E22AC1334}" type="slidenum">
              <a:rPr lang="en-US"/>
              <a:pPr/>
              <a:t>16</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CFCA7B-EA2D-47B1-9D2E-71503EE09DCE}" type="slidenum">
              <a:rPr lang="en-US"/>
              <a:pPr/>
              <a:t>19</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7191E-8D86-4948-8D3B-504F977037C0}" type="slidenum">
              <a:rPr lang="en-US"/>
              <a:pPr/>
              <a:t>20</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C74BB4-181D-4915-9EC8-0F417BF692DA}" type="slidenum">
              <a:rPr lang="en-US"/>
              <a:pPr/>
              <a:t>21</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030931-C5D5-4467-A85E-A0C5F112601C}" type="slidenum">
              <a:rPr lang="en-US"/>
              <a:pPr fontAlgn="base">
                <a:spcBef>
                  <a:spcPct val="0"/>
                </a:spcBef>
                <a:spcAft>
                  <a:spcPct val="0"/>
                </a:spcAft>
                <a:defRPr/>
              </a:pPr>
              <a:t>29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1EA2B2-613E-44CD-8BDC-426B592BB0D5}" type="slidenum">
              <a:rPr lang="en-US"/>
              <a:pPr fontAlgn="base">
                <a:spcBef>
                  <a:spcPct val="0"/>
                </a:spcBef>
                <a:spcAft>
                  <a:spcPct val="0"/>
                </a:spcAft>
                <a:defRPr/>
              </a:pPr>
              <a:t>37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A27741-0385-4944-989E-4C737F30CA7D}" type="slidenum">
              <a:rPr lang="en-US"/>
              <a:pPr fontAlgn="base">
                <a:spcBef>
                  <a:spcPct val="0"/>
                </a:spcBef>
                <a:spcAft>
                  <a:spcPct val="0"/>
                </a:spcAft>
                <a:defRPr/>
              </a:pPr>
              <a:t>38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62D063-CD50-48A5-AB4D-4A431C23DD11}" type="slidenum">
              <a:rPr lang="en-US"/>
              <a:pPr fontAlgn="base">
                <a:spcBef>
                  <a:spcPct val="0"/>
                </a:spcBef>
                <a:spcAft>
                  <a:spcPct val="0"/>
                </a:spcAft>
                <a:defRPr/>
              </a:pPr>
              <a:t>39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25E0FC-5A1B-473B-983D-7F3A99B73314}" type="datetimeFigureOut">
              <a:rPr lang="en-US" smtClean="0"/>
              <a:pPr/>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25E0FC-5A1B-473B-983D-7F3A99B73314}" type="datetimeFigureOut">
              <a:rPr lang="en-US" smtClean="0"/>
              <a:pPr/>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25E0FC-5A1B-473B-983D-7F3A99B73314}" type="datetimeFigureOut">
              <a:rPr lang="en-US" smtClean="0"/>
              <a:pPr/>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E47BE2-DC68-40B1-9B56-5A28EB58158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25E0FC-5A1B-473B-983D-7F3A99B73314}" type="datetimeFigureOut">
              <a:rPr lang="en-US" smtClean="0"/>
              <a:pPr/>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25E0FC-5A1B-473B-983D-7F3A99B73314}" type="datetimeFigureOut">
              <a:rPr lang="en-US" smtClean="0"/>
              <a:pPr/>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25E0FC-5A1B-473B-983D-7F3A99B73314}" type="datetimeFigureOut">
              <a:rPr lang="en-US" smtClean="0"/>
              <a:pPr/>
              <a:t>4/11/2011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25E0FC-5A1B-473B-983D-7F3A99B73314}" type="datetimeFigureOut">
              <a:rPr lang="en-US" smtClean="0"/>
              <a:pPr/>
              <a:t>4/11/2011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25E0FC-5A1B-473B-983D-7F3A99B73314}" type="datetimeFigureOut">
              <a:rPr lang="en-US" smtClean="0"/>
              <a:pPr/>
              <a:t>4/11/2011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25E0FC-5A1B-473B-983D-7F3A99B73314}" type="datetimeFigureOut">
              <a:rPr lang="en-US" smtClean="0"/>
              <a:pPr/>
              <a:t>4/11/2011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25E0FC-5A1B-473B-983D-7F3A99B73314}" type="datetimeFigureOut">
              <a:rPr lang="en-US" smtClean="0"/>
              <a:pPr/>
              <a:t>4/11/2011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25E0FC-5A1B-473B-983D-7F3A99B73314}" type="datetimeFigureOut">
              <a:rPr lang="en-US" smtClean="0"/>
              <a:pPr/>
              <a:t>4/11/2011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B0650-2E0A-4FD9-9C00-71BEE35D81E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25E0FC-5A1B-473B-983D-7F3A99B73314}" type="datetimeFigureOut">
              <a:rPr lang="en-US" smtClean="0"/>
              <a:pPr/>
              <a:t>4/11/2011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B0650-2E0A-4FD9-9C00-71BEE35D81E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eb.ics.purdue.edu/~braile/edumod/waves/WaveDemo.ht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21.gif"/></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youtube.com/watch?v=R8dsrBf16pc"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youtube.com/watch?v=kQES0ALjUoI"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youtube.com/watch?v=RVaDXsqLUtI" TargetMode="Externa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earthquake.usgs.gov/earthquakes/recenteqsanim/world/"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www.japanquakemap.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catwc.arh.noaa.gov/index.php" TargetMode="Externa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hyperlink" Target="http://www.msnbc.msn.com/id/26315908/vp/42142794" TargetMode="External"/><Relationship Id="rId2" Type="http://schemas.openxmlformats.org/officeDocument/2006/relationships/hyperlink" Target="http://www.youtube.com/noaapmel#p/u/1/XqZe3f-vLIY" TargetMode="External"/><Relationship Id="rId1" Type="http://schemas.openxmlformats.org/officeDocument/2006/relationships/slideLayout" Target="../slideLayouts/slideLayout4.xml"/><Relationship Id="rId6" Type="http://schemas.openxmlformats.org/officeDocument/2006/relationships/hyperlink" Target="http://supersites.earthobservations.org/201103_Tsunami_DrSatake.gif" TargetMode="External"/><Relationship Id="rId5" Type="http://schemas.openxmlformats.org/officeDocument/2006/relationships/image" Target="../media/image53.png"/><Relationship Id="rId4" Type="http://schemas.openxmlformats.org/officeDocument/2006/relationships/hyperlink" Target="http://www.youtube.com/watch?v=w3AdFjklR50"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guardian.co.uk/world/video/2011/mar/11/kamaishi-tsunami-earthquake-japan-video?INTCMP=ILCNETTXT3486" TargetMode="Externa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iris.edu/hq/programs/education_and_outreach/animations/4"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8.png"/><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www.youtube.com/watch?v=6vw2KHrECdo" TargetMode="External"/><Relationship Id="rId2" Type="http://schemas.openxmlformats.org/officeDocument/2006/relationships/hyperlink" Target="http://www.youtube.com/watch?v=1MDnlcbRMaQ" TargetMode="Externa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pubs.usgs.gov/gip/105/"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pubs.usgs.gov/gip/105/" TargetMode="External"/><Relationship Id="rId2" Type="http://schemas.openxmlformats.org/officeDocument/2006/relationships/hyperlink" Target="http://www.prh.noaa.gov/ptwc/"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hyperlink" Target="http://nctr.pmel.noaa.gov/Mov/DART_04.swf" TargetMode="External"/><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earthquake.usgs.gov/regional/nca/1906/simulation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Japan Earthquake and Tsunami</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09600" y="3581400"/>
            <a:ext cx="4286250" cy="28575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33400" y="381000"/>
            <a:ext cx="2362200" cy="170351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486400" y="3810000"/>
            <a:ext cx="3307080" cy="236220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4038600" y="228600"/>
            <a:ext cx="4343400" cy="2341364"/>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381000"/>
            <a:ext cx="8382000" cy="2438400"/>
          </a:xfrm>
          <a:solidFill>
            <a:srgbClr val="FFFF66"/>
          </a:solidFill>
        </p:spPr>
        <p:txBody>
          <a:bodyPr/>
          <a:lstStyle/>
          <a:p>
            <a:r>
              <a:rPr lang="en-US" sz="4000"/>
              <a:t>Stand up: half the class move to the front of the classroom the other group move to the back of the classroom.</a:t>
            </a:r>
          </a:p>
        </p:txBody>
      </p:sp>
      <p:pic>
        <p:nvPicPr>
          <p:cNvPr id="27652" name="Picture 4" descr="peoplewave"/>
          <p:cNvPicPr>
            <a:picLocks noChangeAspect="1" noChangeArrowheads="1"/>
          </p:cNvPicPr>
          <p:nvPr/>
        </p:nvPicPr>
        <p:blipFill>
          <a:blip r:embed="rId2" cstate="print"/>
          <a:srcRect/>
          <a:stretch>
            <a:fillRect/>
          </a:stretch>
        </p:blipFill>
        <p:spPr bwMode="auto">
          <a:xfrm>
            <a:off x="0" y="2895600"/>
            <a:ext cx="9144000" cy="2043113"/>
          </a:xfrm>
          <a:prstGeom prst="rect">
            <a:avLst/>
          </a:prstGeom>
          <a:noFill/>
          <a:ln w="9525">
            <a:noFill/>
            <a:miter lim="800000"/>
            <a:headEnd/>
            <a:tailEnd/>
          </a:ln>
        </p:spPr>
      </p:pic>
      <p:sp>
        <p:nvSpPr>
          <p:cNvPr id="27653" name="Text Box 5"/>
          <p:cNvSpPr txBox="1">
            <a:spLocks noChangeArrowheads="1"/>
          </p:cNvSpPr>
          <p:nvPr/>
        </p:nvSpPr>
        <p:spPr bwMode="auto">
          <a:xfrm>
            <a:off x="762000" y="5638800"/>
            <a:ext cx="7315200" cy="396875"/>
          </a:xfrm>
          <a:prstGeom prst="rect">
            <a:avLst/>
          </a:prstGeom>
          <a:solidFill>
            <a:srgbClr val="99FFCC"/>
          </a:solidFill>
          <a:ln w="9525">
            <a:noFill/>
            <a:miter lim="800000"/>
            <a:headEnd/>
            <a:tailEnd/>
          </a:ln>
          <a:effectLst/>
        </p:spPr>
        <p:txBody>
          <a:bodyPr>
            <a:spAutoFit/>
          </a:bodyPr>
          <a:lstStyle/>
          <a:p>
            <a:pPr>
              <a:spcBef>
                <a:spcPct val="50000"/>
              </a:spcBef>
            </a:pPr>
            <a:r>
              <a:rPr lang="en-US" sz="2000"/>
              <a:t>You will represent the transfer of energy through the Earth.</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Pwave"/>
          <p:cNvPicPr>
            <a:picLocks noChangeAspect="1" noChangeArrowheads="1" noCrop="1"/>
          </p:cNvPicPr>
          <p:nvPr/>
        </p:nvPicPr>
        <p:blipFill>
          <a:blip r:embed="rId3" cstate="print"/>
          <a:srcRect/>
          <a:stretch>
            <a:fillRect/>
          </a:stretch>
        </p:blipFill>
        <p:spPr bwMode="auto">
          <a:xfrm>
            <a:off x="0" y="838200"/>
            <a:ext cx="9144000" cy="4572000"/>
          </a:xfrm>
          <a:prstGeom prst="rect">
            <a:avLst/>
          </a:prstGeom>
          <a:noFill/>
        </p:spPr>
      </p:pic>
      <p:sp>
        <p:nvSpPr>
          <p:cNvPr id="35843" name="Text Box 3"/>
          <p:cNvSpPr txBox="1">
            <a:spLocks noChangeArrowheads="1"/>
          </p:cNvSpPr>
          <p:nvPr/>
        </p:nvSpPr>
        <p:spPr bwMode="auto">
          <a:xfrm>
            <a:off x="533400" y="334963"/>
            <a:ext cx="8280400" cy="579437"/>
          </a:xfrm>
          <a:prstGeom prst="rect">
            <a:avLst/>
          </a:prstGeom>
          <a:noFill/>
          <a:ln w="9525">
            <a:noFill/>
            <a:miter lim="800000"/>
            <a:headEnd/>
            <a:tailEnd/>
          </a:ln>
          <a:effectLst/>
        </p:spPr>
        <p:txBody>
          <a:bodyPr wrap="none">
            <a:spAutoFit/>
          </a:bodyPr>
          <a:lstStyle/>
          <a:p>
            <a:r>
              <a:rPr lang="en-US" sz="3200" b="1" i="1">
                <a:solidFill>
                  <a:srgbClr val="0099FF"/>
                </a:solidFill>
                <a:latin typeface="Comic Sans MS" pitchFamily="66" charset="0"/>
              </a:rPr>
              <a:t>Compressional Wave (P-Wave) Animation</a:t>
            </a:r>
            <a:r>
              <a:rPr lang="en-US">
                <a:solidFill>
                  <a:srgbClr val="0099FF"/>
                </a:solidFill>
                <a:latin typeface="Comic Sans MS" pitchFamily="66" charset="0"/>
              </a:rPr>
              <a:t> </a:t>
            </a:r>
          </a:p>
        </p:txBody>
      </p:sp>
      <p:sp>
        <p:nvSpPr>
          <p:cNvPr id="35844" name="Text Box 4"/>
          <p:cNvSpPr txBox="1">
            <a:spLocks noChangeArrowheads="1"/>
          </p:cNvSpPr>
          <p:nvPr/>
        </p:nvSpPr>
        <p:spPr bwMode="auto">
          <a:xfrm>
            <a:off x="152400" y="5381625"/>
            <a:ext cx="8756650" cy="1552575"/>
          </a:xfrm>
          <a:prstGeom prst="rect">
            <a:avLst/>
          </a:prstGeom>
          <a:noFill/>
          <a:ln w="9525">
            <a:noFill/>
            <a:miter lim="800000"/>
            <a:headEnd/>
            <a:tailEnd/>
          </a:ln>
          <a:effectLst/>
        </p:spPr>
        <p:txBody>
          <a:bodyPr wrap="none">
            <a:spAutoFit/>
          </a:bodyPr>
          <a:lstStyle/>
          <a:p>
            <a:r>
              <a:rPr lang="en-US" sz="2400"/>
              <a:t>Deformation propagates.  Particle motion consists of alternating</a:t>
            </a:r>
          </a:p>
          <a:p>
            <a:r>
              <a:rPr lang="en-US" sz="2400"/>
              <a:t>compression and dilation.  Particle motion is parallel to the </a:t>
            </a:r>
          </a:p>
          <a:p>
            <a:r>
              <a:rPr lang="en-US" sz="2400"/>
              <a:t>direction of propagation (longitudinal).  Material returns to its </a:t>
            </a:r>
          </a:p>
          <a:p>
            <a:r>
              <a:rPr lang="en-US" sz="2400"/>
              <a:t>original shape after wave passes.</a:t>
            </a:r>
          </a:p>
        </p:txBody>
      </p:sp>
      <p:sp>
        <p:nvSpPr>
          <p:cNvPr id="35845" name="Text Box 5"/>
          <p:cNvSpPr txBox="1">
            <a:spLocks noChangeArrowheads="1"/>
          </p:cNvSpPr>
          <p:nvPr/>
        </p:nvSpPr>
        <p:spPr bwMode="auto">
          <a:xfrm>
            <a:off x="228600" y="5029200"/>
            <a:ext cx="1143000" cy="366713"/>
          </a:xfrm>
          <a:prstGeom prst="rect">
            <a:avLst/>
          </a:prstGeom>
          <a:noFill/>
          <a:ln w="9525">
            <a:noFill/>
            <a:miter lim="800000"/>
            <a:headEnd/>
            <a:tailEnd/>
          </a:ln>
          <a:effectLst/>
        </p:spPr>
        <p:txBody>
          <a:bodyPr>
            <a:spAutoFit/>
          </a:bodyPr>
          <a:lstStyle/>
          <a:p>
            <a:pPr>
              <a:spcBef>
                <a:spcPct val="50000"/>
              </a:spcBef>
            </a:pPr>
            <a:r>
              <a:rPr lang="en-US"/>
              <a:t>IRIS</a:t>
            </a:r>
          </a:p>
        </p:txBody>
      </p:sp>
      <p:pic>
        <p:nvPicPr>
          <p:cNvPr id="35846" name="Picture 6" descr="IRISLogo"/>
          <p:cNvPicPr>
            <a:picLocks noChangeAspect="1" noChangeArrowheads="1"/>
          </p:cNvPicPr>
          <p:nvPr/>
        </p:nvPicPr>
        <p:blipFill>
          <a:blip r:embed="rId4" cstate="print">
            <a:lum bright="18000" contrast="36000"/>
          </a:blip>
          <a:srcRect l="5771" t="5867" r="5771" b="10133"/>
          <a:stretch>
            <a:fillRect/>
          </a:stretch>
        </p:blipFill>
        <p:spPr bwMode="auto">
          <a:xfrm>
            <a:off x="228600" y="4343400"/>
            <a:ext cx="1066800" cy="995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S-Wave"/>
          <p:cNvPicPr>
            <a:picLocks noChangeAspect="1" noChangeArrowheads="1"/>
          </p:cNvPicPr>
          <p:nvPr/>
        </p:nvPicPr>
        <p:blipFill>
          <a:blip r:embed="rId2" cstate="print"/>
          <a:srcRect/>
          <a:stretch>
            <a:fillRect/>
          </a:stretch>
        </p:blipFill>
        <p:spPr bwMode="auto">
          <a:xfrm>
            <a:off x="990600" y="3505200"/>
            <a:ext cx="6324600" cy="2511425"/>
          </a:xfrm>
          <a:prstGeom prst="rect">
            <a:avLst/>
          </a:prstGeom>
          <a:noFill/>
        </p:spPr>
      </p:pic>
      <p:sp>
        <p:nvSpPr>
          <p:cNvPr id="39938" name="Rectangle 2"/>
          <p:cNvSpPr>
            <a:spLocks noGrp="1" noChangeArrowheads="1"/>
          </p:cNvSpPr>
          <p:nvPr>
            <p:ph type="title"/>
          </p:nvPr>
        </p:nvSpPr>
        <p:spPr>
          <a:solidFill>
            <a:srgbClr val="99FF33"/>
          </a:solidFill>
        </p:spPr>
        <p:txBody>
          <a:bodyPr>
            <a:normAutofit fontScale="90000"/>
          </a:bodyPr>
          <a:lstStyle/>
          <a:p>
            <a:r>
              <a:rPr lang="en-US" sz="4000"/>
              <a:t>Next wave: energy is transferred differently</a:t>
            </a:r>
          </a:p>
        </p:txBody>
      </p:sp>
      <p:sp>
        <p:nvSpPr>
          <p:cNvPr id="39939" name="Rectangle 3"/>
          <p:cNvSpPr>
            <a:spLocks noGrp="1" noChangeArrowheads="1"/>
          </p:cNvSpPr>
          <p:nvPr>
            <p:ph type="body" idx="1"/>
          </p:nvPr>
        </p:nvSpPr>
        <p:spPr>
          <a:xfrm>
            <a:off x="457200" y="1600200"/>
            <a:ext cx="8229600" cy="2590800"/>
          </a:xfrm>
          <a:solidFill>
            <a:srgbClr val="BBE0E3"/>
          </a:solidFill>
        </p:spPr>
        <p:txBody>
          <a:bodyPr/>
          <a:lstStyle/>
          <a:p>
            <a:r>
              <a:rPr lang="en-US"/>
              <a:t>The first person should bend at the waist</a:t>
            </a:r>
          </a:p>
          <a:p>
            <a:r>
              <a:rPr lang="en-US"/>
              <a:t>As soon as your neighbor has completed the motion, you should begin</a:t>
            </a:r>
          </a:p>
          <a:p>
            <a:r>
              <a:rPr lang="en-US"/>
              <a:t>Energy is transferred in a shear motion</a:t>
            </a:r>
          </a:p>
        </p:txBody>
      </p:sp>
      <p:sp>
        <p:nvSpPr>
          <p:cNvPr id="39941" name="Text Box 5"/>
          <p:cNvSpPr txBox="1">
            <a:spLocks noChangeArrowheads="1"/>
          </p:cNvSpPr>
          <p:nvPr/>
        </p:nvSpPr>
        <p:spPr bwMode="auto">
          <a:xfrm>
            <a:off x="3886200" y="5638800"/>
            <a:ext cx="762000" cy="366713"/>
          </a:xfrm>
          <a:prstGeom prst="rect">
            <a:avLst/>
          </a:prstGeom>
          <a:solidFill>
            <a:srgbClr val="FFFF66"/>
          </a:solidFill>
          <a:ln w="9525">
            <a:noFill/>
            <a:miter lim="800000"/>
            <a:headEnd/>
            <a:tailEnd/>
          </a:ln>
          <a:effectLst/>
        </p:spPr>
        <p:txBody>
          <a:bodyPr>
            <a:spAutoFit/>
          </a:bodyPr>
          <a:lstStyle/>
          <a:p>
            <a:pPr>
              <a:spcBef>
                <a:spcPct val="50000"/>
              </a:spcBef>
            </a:pP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solidFill>
            <a:srgbClr val="99FF33"/>
          </a:solidFill>
        </p:spPr>
        <p:txBody>
          <a:bodyPr/>
          <a:lstStyle/>
          <a:p>
            <a:r>
              <a:rPr lang="en-US"/>
              <a:t>Notice…</a:t>
            </a:r>
          </a:p>
        </p:txBody>
      </p:sp>
      <p:sp>
        <p:nvSpPr>
          <p:cNvPr id="45059" name="Rectangle 3"/>
          <p:cNvSpPr>
            <a:spLocks noGrp="1" noChangeArrowheads="1"/>
          </p:cNvSpPr>
          <p:nvPr>
            <p:ph type="body" idx="1"/>
          </p:nvPr>
        </p:nvSpPr>
        <p:spPr>
          <a:xfrm>
            <a:off x="381000" y="2286000"/>
            <a:ext cx="8229600" cy="3124200"/>
          </a:xfrm>
          <a:solidFill>
            <a:srgbClr val="00FFFF"/>
          </a:solidFill>
        </p:spPr>
        <p:txBody>
          <a:bodyPr/>
          <a:lstStyle/>
          <a:p>
            <a:r>
              <a:rPr lang="en-US"/>
              <a:t>This motion takes a longer period of time to complete</a:t>
            </a:r>
          </a:p>
          <a:p>
            <a:r>
              <a:rPr lang="en-US"/>
              <a:t>Motion is more complicated </a:t>
            </a:r>
          </a:p>
          <a:p>
            <a:r>
              <a:rPr lang="en-US"/>
              <a:t>Shear motion is perpendicular to wave movement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solidFill>
            <a:srgbClr val="99FF33"/>
          </a:solidFill>
        </p:spPr>
        <p:txBody>
          <a:bodyPr>
            <a:normAutofit fontScale="90000"/>
          </a:bodyPr>
          <a:lstStyle/>
          <a:p>
            <a:r>
              <a:rPr lang="en-US" sz="4000"/>
              <a:t>Let go of your neighbor and stand a few inches apart.</a:t>
            </a:r>
          </a:p>
        </p:txBody>
      </p:sp>
      <p:sp>
        <p:nvSpPr>
          <p:cNvPr id="41987" name="Rectangle 3"/>
          <p:cNvSpPr>
            <a:spLocks noGrp="1" noChangeArrowheads="1"/>
          </p:cNvSpPr>
          <p:nvPr>
            <p:ph type="body" idx="1"/>
          </p:nvPr>
        </p:nvSpPr>
        <p:spPr>
          <a:xfrm>
            <a:off x="457200" y="1828800"/>
            <a:ext cx="8229600" cy="2286000"/>
          </a:xfrm>
          <a:solidFill>
            <a:srgbClr val="00FFFF"/>
          </a:solidFill>
        </p:spPr>
        <p:txBody>
          <a:bodyPr/>
          <a:lstStyle/>
          <a:p>
            <a:r>
              <a:rPr lang="en-US"/>
              <a:t>The first person should bend at the waist</a:t>
            </a:r>
          </a:p>
          <a:p>
            <a:r>
              <a:rPr lang="en-US"/>
              <a:t>Move, only if you feel this person move</a:t>
            </a:r>
          </a:p>
          <a:p>
            <a:r>
              <a:rPr lang="en-US"/>
              <a:t>This represents energy transferred by shear movement</a:t>
            </a:r>
          </a:p>
        </p:txBody>
      </p:sp>
      <p:pic>
        <p:nvPicPr>
          <p:cNvPr id="41988" name="Picture 4" descr="Swave"/>
          <p:cNvPicPr>
            <a:picLocks noChangeAspect="1" noChangeArrowheads="1" noCrop="1"/>
          </p:cNvPicPr>
          <p:nvPr/>
        </p:nvPicPr>
        <p:blipFill>
          <a:blip r:embed="rId2" cstate="print"/>
          <a:srcRect/>
          <a:stretch>
            <a:fillRect/>
          </a:stretch>
        </p:blipFill>
        <p:spPr bwMode="auto">
          <a:xfrm>
            <a:off x="2514600" y="4191000"/>
            <a:ext cx="4572000" cy="2667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solidFill>
            <a:srgbClr val="99FF33"/>
          </a:solidFill>
        </p:spPr>
        <p:txBody>
          <a:bodyPr/>
          <a:lstStyle/>
          <a:p>
            <a:r>
              <a:rPr lang="en-US"/>
              <a:t>What happened?</a:t>
            </a:r>
          </a:p>
        </p:txBody>
      </p:sp>
      <p:sp>
        <p:nvSpPr>
          <p:cNvPr id="46083" name="Rectangle 3"/>
          <p:cNvSpPr>
            <a:spLocks noGrp="1" noChangeArrowheads="1"/>
          </p:cNvSpPr>
          <p:nvPr>
            <p:ph type="body" idx="1"/>
          </p:nvPr>
        </p:nvSpPr>
        <p:spPr>
          <a:xfrm>
            <a:off x="609600" y="3200400"/>
            <a:ext cx="8229600" cy="990600"/>
          </a:xfrm>
          <a:solidFill>
            <a:srgbClr val="FFFF66"/>
          </a:solidFill>
        </p:spPr>
        <p:txBody>
          <a:bodyPr/>
          <a:lstStyle/>
          <a:p>
            <a:pPr>
              <a:lnSpc>
                <a:spcPct val="90000"/>
              </a:lnSpc>
            </a:pPr>
            <a:r>
              <a:rPr lang="en-US"/>
              <a:t>Shear waves cannot travel through liquids because of how energy is transferred.</a:t>
            </a:r>
          </a:p>
          <a:p>
            <a:pPr>
              <a:lnSpc>
                <a:spcPct val="90000"/>
              </a:lnSpc>
              <a:buFontTx/>
              <a:buNone/>
            </a:pP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wave"/>
          <p:cNvPicPr>
            <a:picLocks noChangeAspect="1" noChangeArrowheads="1" noCrop="1"/>
          </p:cNvPicPr>
          <p:nvPr/>
        </p:nvPicPr>
        <p:blipFill>
          <a:blip r:embed="rId3" cstate="print"/>
          <a:srcRect/>
          <a:stretch>
            <a:fillRect/>
          </a:stretch>
        </p:blipFill>
        <p:spPr bwMode="auto">
          <a:xfrm>
            <a:off x="0" y="762000"/>
            <a:ext cx="9144000" cy="5334000"/>
          </a:xfrm>
          <a:prstGeom prst="rect">
            <a:avLst/>
          </a:prstGeom>
          <a:noFill/>
        </p:spPr>
      </p:pic>
      <p:sp>
        <p:nvSpPr>
          <p:cNvPr id="43011" name="Text Box 3"/>
          <p:cNvSpPr txBox="1">
            <a:spLocks noChangeArrowheads="1"/>
          </p:cNvSpPr>
          <p:nvPr/>
        </p:nvSpPr>
        <p:spPr bwMode="auto">
          <a:xfrm>
            <a:off x="1096963" y="304800"/>
            <a:ext cx="6748462" cy="579438"/>
          </a:xfrm>
          <a:prstGeom prst="rect">
            <a:avLst/>
          </a:prstGeom>
          <a:noFill/>
          <a:ln w="9525">
            <a:noFill/>
            <a:miter lim="800000"/>
            <a:headEnd/>
            <a:tailEnd/>
          </a:ln>
          <a:effectLst/>
        </p:spPr>
        <p:txBody>
          <a:bodyPr wrap="none">
            <a:spAutoFit/>
          </a:bodyPr>
          <a:lstStyle/>
          <a:p>
            <a:r>
              <a:rPr lang="en-US" sz="3200" b="1" i="1">
                <a:solidFill>
                  <a:srgbClr val="00FF00"/>
                </a:solidFill>
                <a:latin typeface="Comic Sans MS" pitchFamily="66" charset="0"/>
              </a:rPr>
              <a:t>Shear Wave (S-Wave) Animation</a:t>
            </a:r>
          </a:p>
        </p:txBody>
      </p:sp>
      <p:sp>
        <p:nvSpPr>
          <p:cNvPr id="43012" name="Text Box 4"/>
          <p:cNvSpPr txBox="1">
            <a:spLocks noChangeArrowheads="1"/>
          </p:cNvSpPr>
          <p:nvPr/>
        </p:nvSpPr>
        <p:spPr bwMode="auto">
          <a:xfrm>
            <a:off x="0" y="4724400"/>
            <a:ext cx="9144000" cy="2101850"/>
          </a:xfrm>
          <a:prstGeom prst="rect">
            <a:avLst/>
          </a:prstGeom>
          <a:noFill/>
          <a:ln w="9525">
            <a:noFill/>
            <a:miter lim="800000"/>
            <a:headEnd/>
            <a:tailEnd/>
          </a:ln>
          <a:effectLst/>
        </p:spPr>
        <p:txBody>
          <a:bodyPr>
            <a:spAutoFit/>
          </a:bodyPr>
          <a:lstStyle/>
          <a:p>
            <a:r>
              <a:rPr lang="en-US" sz="2200"/>
              <a:t>Deformation propagates.  Particle motion consists of alternating transverse motion.  Particle motion is perpendicular to the direction of propagation (transverse).  Transverse particle motion shown here is vertical but can be in any direction.  However, Earth’s layers tend to cause mostly vertical (SV; in the vertical plane) or horizontal (SH) shear motions.  Material returns to its original shape after wave passes.</a:t>
            </a:r>
          </a:p>
        </p:txBody>
      </p:sp>
      <p:pic>
        <p:nvPicPr>
          <p:cNvPr id="43013" name="Picture 5" descr="IRISLogo"/>
          <p:cNvPicPr>
            <a:picLocks noChangeAspect="1" noChangeArrowheads="1"/>
          </p:cNvPicPr>
          <p:nvPr/>
        </p:nvPicPr>
        <p:blipFill>
          <a:blip r:embed="rId4" cstate="print">
            <a:lum bright="18000" contrast="36000"/>
          </a:blip>
          <a:srcRect l="5771" t="5867" r="5771" b="10133"/>
          <a:stretch>
            <a:fillRect/>
          </a:stretch>
        </p:blipFill>
        <p:spPr bwMode="auto">
          <a:xfrm>
            <a:off x="152400" y="3505200"/>
            <a:ext cx="1066800" cy="995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solidFill>
            <a:srgbClr val="00FFFF"/>
          </a:solidFill>
        </p:spPr>
        <p:txBody>
          <a:bodyPr/>
          <a:lstStyle/>
          <a:p>
            <a:r>
              <a:rPr lang="en-US"/>
              <a:t>Seismic waves</a:t>
            </a:r>
          </a:p>
        </p:txBody>
      </p:sp>
      <p:sp>
        <p:nvSpPr>
          <p:cNvPr id="47107" name="Rectangle 3"/>
          <p:cNvSpPr>
            <a:spLocks noGrp="1" noChangeArrowheads="1"/>
          </p:cNvSpPr>
          <p:nvPr>
            <p:ph type="body" idx="1"/>
          </p:nvPr>
        </p:nvSpPr>
        <p:spPr>
          <a:solidFill>
            <a:srgbClr val="FFFF66"/>
          </a:solidFill>
        </p:spPr>
        <p:txBody>
          <a:bodyPr/>
          <a:lstStyle/>
          <a:p>
            <a:r>
              <a:rPr lang="en-US"/>
              <a:t>Body waves initiate at the focus</a:t>
            </a:r>
          </a:p>
          <a:p>
            <a:r>
              <a:rPr lang="en-US"/>
              <a:t>Leave in wave fronts moving in all directions</a:t>
            </a:r>
          </a:p>
          <a:p>
            <a:r>
              <a:rPr lang="en-US" b="1"/>
              <a:t>Body waves</a:t>
            </a:r>
          </a:p>
          <a:p>
            <a:pPr lvl="1"/>
            <a:r>
              <a:rPr lang="en-US" b="1"/>
              <a:t>Primary wave</a:t>
            </a:r>
            <a:r>
              <a:rPr lang="en-US"/>
              <a:t>: transfers energy by compression and dilation</a:t>
            </a:r>
          </a:p>
          <a:p>
            <a:pPr lvl="1"/>
            <a:r>
              <a:rPr lang="en-US" b="1"/>
              <a:t>Secondary</a:t>
            </a:r>
            <a:r>
              <a:rPr lang="en-US"/>
              <a:t> wave: transfers energy by shear motion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solidFill>
            <a:srgbClr val="00FFFF"/>
          </a:solidFill>
        </p:spPr>
        <p:txBody>
          <a:bodyPr/>
          <a:lstStyle/>
          <a:p>
            <a:r>
              <a:rPr lang="en-US"/>
              <a:t>Surface waves</a:t>
            </a:r>
          </a:p>
        </p:txBody>
      </p:sp>
      <p:sp>
        <p:nvSpPr>
          <p:cNvPr id="49155" name="Rectangle 3"/>
          <p:cNvSpPr>
            <a:spLocks noGrp="1" noChangeArrowheads="1"/>
          </p:cNvSpPr>
          <p:nvPr>
            <p:ph type="body" idx="1"/>
          </p:nvPr>
        </p:nvSpPr>
        <p:spPr>
          <a:xfrm>
            <a:off x="457200" y="1600200"/>
            <a:ext cx="8229600" cy="1600200"/>
          </a:xfrm>
          <a:solidFill>
            <a:srgbClr val="FFFF66"/>
          </a:solidFill>
        </p:spPr>
        <p:txBody>
          <a:bodyPr/>
          <a:lstStyle/>
          <a:p>
            <a:r>
              <a:rPr lang="en-US" dirty="0"/>
              <a:t>When the body waves hit the </a:t>
            </a:r>
            <a:r>
              <a:rPr lang="en-US" dirty="0" smtClean="0"/>
              <a:t>Earth’s </a:t>
            </a:r>
            <a:r>
              <a:rPr lang="en-US" dirty="0"/>
              <a:t>surface, body waves transfer energy as surface waves</a:t>
            </a:r>
          </a:p>
        </p:txBody>
      </p:sp>
      <p:sp>
        <p:nvSpPr>
          <p:cNvPr id="49156" name="Rectangle 4"/>
          <p:cNvSpPr>
            <a:spLocks noChangeArrowheads="1"/>
          </p:cNvSpPr>
          <p:nvPr/>
        </p:nvSpPr>
        <p:spPr bwMode="auto">
          <a:xfrm>
            <a:off x="1371600" y="3505200"/>
            <a:ext cx="5638800" cy="2563813"/>
          </a:xfrm>
          <a:prstGeom prst="rect">
            <a:avLst/>
          </a:prstGeom>
          <a:noFill/>
          <a:ln w="9525">
            <a:noFill/>
            <a:miter lim="800000"/>
            <a:headEnd/>
            <a:tailEnd/>
          </a:ln>
          <a:effectLst/>
        </p:spPr>
        <p:txBody>
          <a:bodyPr>
            <a:spAutoFit/>
          </a:bodyPr>
          <a:lstStyle/>
          <a:p>
            <a:pPr lvl="1"/>
            <a:endParaRPr lang="en-US" u="sng">
              <a:hlinkClick r:id="rId2"/>
            </a:endParaRPr>
          </a:p>
          <a:p>
            <a:pPr lvl="1"/>
            <a:endParaRPr lang="en-US">
              <a:hlinkClick r:id="rId2"/>
            </a:endParaRPr>
          </a:p>
          <a:p>
            <a:pPr lvl="1"/>
            <a:endParaRPr lang="en-US">
              <a:hlinkClick r:id="rId2"/>
            </a:endParaRPr>
          </a:p>
          <a:p>
            <a:pPr lvl="1"/>
            <a:endParaRPr lang="en-US">
              <a:hlinkClick r:id="rId2"/>
            </a:endParaRPr>
          </a:p>
          <a:p>
            <a:pPr lvl="1"/>
            <a:endParaRPr lang="en-US">
              <a:hlinkClick r:id="rId2"/>
            </a:endParaRPr>
          </a:p>
          <a:p>
            <a:pPr lvl="1"/>
            <a:endParaRPr lang="en-US">
              <a:hlinkClick r:id="rId2"/>
            </a:endParaRPr>
          </a:p>
          <a:p>
            <a:pPr lvl="1"/>
            <a:endParaRPr lang="en-US">
              <a:hlinkClick r:id="rId2"/>
            </a:endParaRPr>
          </a:p>
          <a:p>
            <a:pPr lvl="1"/>
            <a:endParaRPr lang="en-US">
              <a:hlinkClick r:id="rId2"/>
            </a:endParaRPr>
          </a:p>
          <a:p>
            <a:pPr lvl="1"/>
            <a:endParaRPr lang="en-US">
              <a:hlinkClick r:id="rId2"/>
            </a:endParaRPr>
          </a:p>
        </p:txBody>
      </p:sp>
      <p:pic>
        <p:nvPicPr>
          <p:cNvPr id="49157" name="Picture 5" descr="LWave"/>
          <p:cNvPicPr>
            <a:picLocks noChangeAspect="1" noChangeArrowheads="1"/>
          </p:cNvPicPr>
          <p:nvPr/>
        </p:nvPicPr>
        <p:blipFill>
          <a:blip r:embed="rId3" cstate="print"/>
          <a:srcRect/>
          <a:stretch>
            <a:fillRect/>
          </a:stretch>
        </p:blipFill>
        <p:spPr bwMode="auto">
          <a:xfrm>
            <a:off x="2590800" y="3657600"/>
            <a:ext cx="3276600" cy="1431925"/>
          </a:xfrm>
          <a:prstGeom prst="rect">
            <a:avLst/>
          </a:prstGeom>
          <a:noFill/>
        </p:spPr>
      </p:pic>
      <p:sp>
        <p:nvSpPr>
          <p:cNvPr id="49159" name="Text Box 7"/>
          <p:cNvSpPr txBox="1">
            <a:spLocks noChangeArrowheads="1"/>
          </p:cNvSpPr>
          <p:nvPr/>
        </p:nvSpPr>
        <p:spPr bwMode="auto">
          <a:xfrm>
            <a:off x="3886200" y="4876800"/>
            <a:ext cx="609600" cy="366713"/>
          </a:xfrm>
          <a:prstGeom prst="rect">
            <a:avLst/>
          </a:prstGeom>
          <a:solidFill>
            <a:srgbClr val="FFFFCC"/>
          </a:solidFill>
          <a:ln w="9525">
            <a:noFill/>
            <a:miter lim="800000"/>
            <a:headEnd/>
            <a:tailEnd/>
          </a:ln>
          <a:effectLst/>
        </p:spPr>
        <p:txBody>
          <a:bodyPr>
            <a:spAutoFit/>
          </a:bodyPr>
          <a:lstStyle/>
          <a:p>
            <a:pPr>
              <a:spcBef>
                <a:spcPct val="50000"/>
              </a:spcBef>
            </a:pPr>
            <a:endParaRPr lang="en-US"/>
          </a:p>
        </p:txBody>
      </p:sp>
      <p:sp>
        <p:nvSpPr>
          <p:cNvPr id="49160" name="Text Box 8"/>
          <p:cNvSpPr txBox="1">
            <a:spLocks noChangeArrowheads="1"/>
          </p:cNvSpPr>
          <p:nvPr/>
        </p:nvSpPr>
        <p:spPr bwMode="auto">
          <a:xfrm>
            <a:off x="5943600" y="4030663"/>
            <a:ext cx="2667000" cy="946150"/>
          </a:xfrm>
          <a:prstGeom prst="rect">
            <a:avLst/>
          </a:prstGeom>
          <a:solidFill>
            <a:srgbClr val="66FFFF"/>
          </a:solidFill>
          <a:ln w="9525">
            <a:noFill/>
            <a:miter lim="800000"/>
            <a:headEnd/>
            <a:tailEnd/>
          </a:ln>
          <a:effectLst/>
        </p:spPr>
        <p:txBody>
          <a:bodyPr>
            <a:spAutoFit/>
          </a:bodyPr>
          <a:lstStyle/>
          <a:p>
            <a:pPr>
              <a:spcBef>
                <a:spcPct val="50000"/>
              </a:spcBef>
            </a:pPr>
            <a:r>
              <a:rPr lang="en-US" sz="2000" b="1"/>
              <a:t>Love waves</a:t>
            </a:r>
            <a:r>
              <a:rPr lang="en-US"/>
              <a:t> transfer energy in a shear motion</a:t>
            </a:r>
          </a:p>
        </p:txBody>
      </p:sp>
      <p:sp>
        <p:nvSpPr>
          <p:cNvPr id="49161" name="Line 9"/>
          <p:cNvSpPr>
            <a:spLocks noChangeShapeType="1"/>
          </p:cNvSpPr>
          <p:nvPr/>
        </p:nvSpPr>
        <p:spPr bwMode="auto">
          <a:xfrm flipH="1" flipV="1">
            <a:off x="5562600" y="4191000"/>
            <a:ext cx="457200" cy="76200"/>
          </a:xfrm>
          <a:prstGeom prst="line">
            <a:avLst/>
          </a:prstGeom>
          <a:noFill/>
          <a:ln w="38100">
            <a:solidFill>
              <a:srgbClr val="FF0000"/>
            </a:solidFill>
            <a:round/>
            <a:headEnd/>
            <a:tailEnd type="triangle" w="med" len="med"/>
          </a:ln>
          <a:effectLst/>
        </p:spPr>
        <p:txBody>
          <a:bodyPr/>
          <a:lstStyle/>
          <a:p>
            <a:endParaRPr lang="en-US"/>
          </a:p>
        </p:txBody>
      </p:sp>
      <p:sp>
        <p:nvSpPr>
          <p:cNvPr id="49162" name="Text Box 10"/>
          <p:cNvSpPr txBox="1">
            <a:spLocks noChangeArrowheads="1"/>
          </p:cNvSpPr>
          <p:nvPr/>
        </p:nvSpPr>
        <p:spPr bwMode="auto">
          <a:xfrm>
            <a:off x="1981200" y="5707063"/>
            <a:ext cx="3581400" cy="946150"/>
          </a:xfrm>
          <a:prstGeom prst="rect">
            <a:avLst/>
          </a:prstGeom>
          <a:solidFill>
            <a:srgbClr val="99FF33"/>
          </a:solidFill>
          <a:ln w="9525">
            <a:noFill/>
            <a:miter lim="800000"/>
            <a:headEnd/>
            <a:tailEnd/>
          </a:ln>
          <a:effectLst/>
        </p:spPr>
        <p:txBody>
          <a:bodyPr>
            <a:spAutoFit/>
          </a:bodyPr>
          <a:lstStyle/>
          <a:p>
            <a:pPr>
              <a:spcBef>
                <a:spcPct val="50000"/>
              </a:spcBef>
            </a:pPr>
            <a:r>
              <a:rPr lang="en-US" sz="2000" b="1"/>
              <a:t>Rayleigh waves</a:t>
            </a:r>
            <a:r>
              <a:rPr lang="en-US"/>
              <a:t> transfer energy in an orbital motion (similar to wind blown waves)</a:t>
            </a:r>
          </a:p>
        </p:txBody>
      </p:sp>
      <p:sp>
        <p:nvSpPr>
          <p:cNvPr id="49163" name="Line 11"/>
          <p:cNvSpPr>
            <a:spLocks noChangeShapeType="1"/>
          </p:cNvSpPr>
          <p:nvPr/>
        </p:nvSpPr>
        <p:spPr bwMode="auto">
          <a:xfrm flipV="1">
            <a:off x="2819400" y="4800600"/>
            <a:ext cx="838200" cy="914400"/>
          </a:xfrm>
          <a:prstGeom prst="line">
            <a:avLst/>
          </a:prstGeom>
          <a:noFill/>
          <a:ln w="28575">
            <a:solidFill>
              <a:srgbClr val="FF0000"/>
            </a:solidFill>
            <a:round/>
            <a:headEnd/>
            <a:tailEnd type="triangle" w="med" len="med"/>
          </a:ln>
          <a:effectLst/>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898525" y="304800"/>
            <a:ext cx="7175500" cy="579438"/>
          </a:xfrm>
          <a:prstGeom prst="rect">
            <a:avLst/>
          </a:prstGeom>
          <a:noFill/>
          <a:ln w="9525">
            <a:noFill/>
            <a:miter lim="800000"/>
            <a:headEnd/>
            <a:tailEnd/>
          </a:ln>
          <a:effectLst/>
        </p:spPr>
        <p:txBody>
          <a:bodyPr wrap="none">
            <a:spAutoFit/>
          </a:bodyPr>
          <a:lstStyle/>
          <a:p>
            <a:r>
              <a:rPr lang="en-US" sz="3200" b="1" i="1">
                <a:solidFill>
                  <a:srgbClr val="0000FF"/>
                </a:solidFill>
                <a:latin typeface="Comic Sans MS" pitchFamily="66" charset="0"/>
              </a:rPr>
              <a:t>Rayleigh Wave (R-Wave) Animation</a:t>
            </a:r>
          </a:p>
        </p:txBody>
      </p:sp>
      <p:pic>
        <p:nvPicPr>
          <p:cNvPr id="50179" name="Picture 3" descr="Rwave"/>
          <p:cNvPicPr>
            <a:picLocks noChangeAspect="1" noChangeArrowheads="1" noCrop="1"/>
          </p:cNvPicPr>
          <p:nvPr/>
        </p:nvPicPr>
        <p:blipFill>
          <a:blip r:embed="rId3" cstate="print"/>
          <a:srcRect/>
          <a:stretch>
            <a:fillRect/>
          </a:stretch>
        </p:blipFill>
        <p:spPr bwMode="auto">
          <a:xfrm>
            <a:off x="0" y="838200"/>
            <a:ext cx="9144000" cy="4572000"/>
          </a:xfrm>
          <a:prstGeom prst="rect">
            <a:avLst/>
          </a:prstGeom>
          <a:noFill/>
        </p:spPr>
      </p:pic>
      <p:sp>
        <p:nvSpPr>
          <p:cNvPr id="50180" name="Text Box 4"/>
          <p:cNvSpPr txBox="1">
            <a:spLocks noChangeArrowheads="1"/>
          </p:cNvSpPr>
          <p:nvPr/>
        </p:nvSpPr>
        <p:spPr bwMode="auto">
          <a:xfrm>
            <a:off x="152400" y="5349875"/>
            <a:ext cx="8991600" cy="1431925"/>
          </a:xfrm>
          <a:prstGeom prst="rect">
            <a:avLst/>
          </a:prstGeom>
          <a:noFill/>
          <a:ln w="9525">
            <a:noFill/>
            <a:miter lim="800000"/>
            <a:headEnd/>
            <a:tailEnd/>
          </a:ln>
          <a:effectLst/>
        </p:spPr>
        <p:txBody>
          <a:bodyPr>
            <a:spAutoFit/>
          </a:bodyPr>
          <a:lstStyle/>
          <a:p>
            <a:r>
              <a:rPr lang="en-US" sz="2200"/>
              <a:t>Deformation propagates.  Particle motion consists of elliptical motions (generally retrograde elliptical) in the vertical plane and parallel to the direction of propagation.  Amplitude decreases with depth.  Material returns to its original shape after wave passes.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What happened?</a:t>
            </a:r>
            <a:endParaRPr lang="en-US" dirty="0"/>
          </a:p>
        </p:txBody>
      </p:sp>
      <p:sp>
        <p:nvSpPr>
          <p:cNvPr id="3" name="Content Placeholder 2"/>
          <p:cNvSpPr>
            <a:spLocks noGrp="1"/>
          </p:cNvSpPr>
          <p:nvPr>
            <p:ph idx="1"/>
          </p:nvPr>
        </p:nvSpPr>
        <p:spPr>
          <a:solidFill>
            <a:srgbClr val="FFC000"/>
          </a:solidFill>
        </p:spPr>
        <p:txBody>
          <a:bodyPr/>
          <a:lstStyle/>
          <a:p>
            <a:r>
              <a:rPr lang="en-US" dirty="0" smtClean="0"/>
              <a:t>Large earthquake</a:t>
            </a:r>
          </a:p>
          <a:p>
            <a:r>
              <a:rPr lang="en-US" dirty="0" smtClean="0"/>
              <a:t>Earthquake hazards:</a:t>
            </a:r>
          </a:p>
          <a:p>
            <a:pPr lvl="1"/>
            <a:r>
              <a:rPr lang="en-US" dirty="0" smtClean="0"/>
              <a:t>Tsunami</a:t>
            </a:r>
          </a:p>
          <a:p>
            <a:pPr lvl="1"/>
            <a:r>
              <a:rPr lang="en-US" dirty="0" smtClean="0"/>
              <a:t>Ground shaking </a:t>
            </a:r>
          </a:p>
          <a:p>
            <a:pPr lvl="1"/>
            <a:r>
              <a:rPr lang="en-US" dirty="0" smtClean="0"/>
              <a:t>Liquefaction</a:t>
            </a:r>
          </a:p>
          <a:p>
            <a:pPr lvl="1"/>
            <a:r>
              <a:rPr lang="en-US" dirty="0" smtClean="0"/>
              <a:t>Landslides</a:t>
            </a:r>
          </a:p>
          <a:p>
            <a:r>
              <a:rPr lang="en-US" dirty="0" smtClean="0"/>
              <a:t>People and structures in the way of the hazards = </a:t>
            </a:r>
            <a:r>
              <a:rPr lang="en-US" dirty="0" err="1" smtClean="0"/>
              <a:t>catastrohe</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898525" y="304800"/>
            <a:ext cx="6427788" cy="579438"/>
          </a:xfrm>
          <a:prstGeom prst="rect">
            <a:avLst/>
          </a:prstGeom>
          <a:noFill/>
          <a:ln w="9525">
            <a:noFill/>
            <a:miter lim="800000"/>
            <a:headEnd/>
            <a:tailEnd/>
          </a:ln>
          <a:effectLst/>
        </p:spPr>
        <p:txBody>
          <a:bodyPr wrap="none">
            <a:spAutoFit/>
          </a:bodyPr>
          <a:lstStyle/>
          <a:p>
            <a:r>
              <a:rPr lang="en-US" sz="3200" b="1" i="1">
                <a:solidFill>
                  <a:srgbClr val="0000FF"/>
                </a:solidFill>
                <a:latin typeface="Comic Sans MS" pitchFamily="66" charset="0"/>
              </a:rPr>
              <a:t>Love Wave (R-Wave) Animation</a:t>
            </a:r>
          </a:p>
        </p:txBody>
      </p:sp>
      <p:pic>
        <p:nvPicPr>
          <p:cNvPr id="52227" name="Picture 3" descr="Rwave"/>
          <p:cNvPicPr>
            <a:picLocks noChangeAspect="1" noChangeArrowheads="1" noCrop="1"/>
          </p:cNvPicPr>
          <p:nvPr/>
        </p:nvPicPr>
        <p:blipFill>
          <a:blip r:embed="rId3" cstate="print"/>
          <a:srcRect/>
          <a:stretch>
            <a:fillRect/>
          </a:stretch>
        </p:blipFill>
        <p:spPr bwMode="auto">
          <a:xfrm>
            <a:off x="0" y="838200"/>
            <a:ext cx="9144000" cy="4572000"/>
          </a:xfrm>
          <a:prstGeom prst="rect">
            <a:avLst/>
          </a:prstGeom>
          <a:noFill/>
        </p:spPr>
      </p:pic>
      <p:sp>
        <p:nvSpPr>
          <p:cNvPr id="52228" name="Text Box 4"/>
          <p:cNvSpPr txBox="1">
            <a:spLocks noChangeArrowheads="1"/>
          </p:cNvSpPr>
          <p:nvPr/>
        </p:nvSpPr>
        <p:spPr bwMode="auto">
          <a:xfrm>
            <a:off x="152400" y="5349875"/>
            <a:ext cx="8991600" cy="1431925"/>
          </a:xfrm>
          <a:prstGeom prst="rect">
            <a:avLst/>
          </a:prstGeom>
          <a:noFill/>
          <a:ln w="9525">
            <a:noFill/>
            <a:miter lim="800000"/>
            <a:headEnd/>
            <a:tailEnd/>
          </a:ln>
          <a:effectLst/>
        </p:spPr>
        <p:txBody>
          <a:bodyPr>
            <a:spAutoFit/>
          </a:bodyPr>
          <a:lstStyle/>
          <a:p>
            <a:r>
              <a:rPr lang="en-US" sz="2200"/>
              <a:t>Deformation propagates.  Particle motion consists of elliptical motions (generally retrograde elliptical) in the vertical plane and parallel to the direction of propagation.  Amplitude decreases with depth.  Material returns to its original shape after wave passes.</a:t>
            </a:r>
          </a:p>
        </p:txBody>
      </p:sp>
      <p:pic>
        <p:nvPicPr>
          <p:cNvPr id="52229" name="Picture 5" descr="Lwave"/>
          <p:cNvPicPr>
            <a:picLocks noChangeAspect="1" noChangeArrowheads="1" noCrop="1"/>
          </p:cNvPicPr>
          <p:nvPr/>
        </p:nvPicPr>
        <p:blipFill>
          <a:blip r:embed="rId4" cstate="print"/>
          <a:srcRect/>
          <a:stretch>
            <a:fillRect/>
          </a:stretch>
        </p:blipFill>
        <p:spPr bwMode="auto">
          <a:xfrm>
            <a:off x="0" y="1066800"/>
            <a:ext cx="9144000" cy="4572000"/>
          </a:xfrm>
          <a:prstGeom prst="rect">
            <a:avLst/>
          </a:prstGeom>
          <a:noFill/>
        </p:spPr>
      </p:pic>
      <p:pic>
        <p:nvPicPr>
          <p:cNvPr id="52230" name="Picture 6" descr="IRISLogo"/>
          <p:cNvPicPr>
            <a:picLocks noChangeAspect="1" noChangeArrowheads="1"/>
          </p:cNvPicPr>
          <p:nvPr/>
        </p:nvPicPr>
        <p:blipFill>
          <a:blip r:embed="rId5" cstate="print">
            <a:lum bright="18000" contrast="36000"/>
          </a:blip>
          <a:srcRect l="5771" t="5867" r="5771" b="10133"/>
          <a:stretch>
            <a:fillRect/>
          </a:stretch>
        </p:blipFill>
        <p:spPr bwMode="auto">
          <a:xfrm>
            <a:off x="457200" y="4114800"/>
            <a:ext cx="1066800" cy="995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tickManWaveSimulation"/>
          <p:cNvPicPr>
            <a:picLocks noChangeAspect="1" noChangeArrowheads="1"/>
          </p:cNvPicPr>
          <p:nvPr/>
        </p:nvPicPr>
        <p:blipFill>
          <a:blip r:embed="rId3" cstate="print"/>
          <a:srcRect l="2777" t="3925" r="3206" b="2612"/>
          <a:stretch>
            <a:fillRect/>
          </a:stretch>
        </p:blipFill>
        <p:spPr bwMode="auto">
          <a:xfrm>
            <a:off x="1524000" y="381000"/>
            <a:ext cx="5791200" cy="3962400"/>
          </a:xfrm>
          <a:prstGeom prst="rect">
            <a:avLst/>
          </a:prstGeom>
          <a:noFill/>
          <a:ln w="9525">
            <a:noFill/>
            <a:miter lim="800000"/>
            <a:headEnd/>
            <a:tailEnd/>
          </a:ln>
        </p:spPr>
      </p:pic>
      <p:sp>
        <p:nvSpPr>
          <p:cNvPr id="54275" name="Rectangle 3"/>
          <p:cNvSpPr>
            <a:spLocks noChangeArrowheads="1"/>
          </p:cNvSpPr>
          <p:nvPr/>
        </p:nvSpPr>
        <p:spPr bwMode="auto">
          <a:xfrm>
            <a:off x="228600" y="4335463"/>
            <a:ext cx="8686800" cy="2225675"/>
          </a:xfrm>
          <a:prstGeom prst="rect">
            <a:avLst/>
          </a:prstGeom>
          <a:noFill/>
          <a:ln w="9525">
            <a:noFill/>
            <a:miter lim="800000"/>
            <a:headEnd/>
            <a:tailEnd/>
          </a:ln>
          <a:effectLst/>
        </p:spPr>
        <p:txBody>
          <a:bodyPr anchor="ctr">
            <a:spAutoFit/>
          </a:bodyPr>
          <a:lstStyle/>
          <a:p>
            <a:pPr algn="just"/>
            <a:r>
              <a:rPr lang="en-US" sz="2000" i="1"/>
              <a:t>Schematic diagram illustrating students performing wave simulations.  Student holds a poster board or cardboard circle in front of his or her body and walks forward (like the seismic waves propagating in the Earth).  While walking, the student moves their circle </a:t>
            </a:r>
            <a:r>
              <a:rPr lang="en-US" sz="2000" b="1" i="1"/>
              <a:t>forward and backward</a:t>
            </a:r>
            <a:r>
              <a:rPr lang="en-US" sz="2000" i="1"/>
              <a:t> (“push and pull”, for the P wave), or</a:t>
            </a:r>
            <a:r>
              <a:rPr lang="en-US" sz="2000" b="1" i="1"/>
              <a:t> up and down</a:t>
            </a:r>
            <a:r>
              <a:rPr lang="en-US" sz="2000" i="1"/>
              <a:t> (transverse motion for the shear wave), or </a:t>
            </a:r>
            <a:r>
              <a:rPr lang="en-US" sz="2000" b="1" i="1"/>
              <a:t>in a retrograde ellipse</a:t>
            </a:r>
            <a:r>
              <a:rPr lang="en-US" sz="2000" i="1"/>
              <a:t> (for the Rayleigh wave), or </a:t>
            </a:r>
            <a:r>
              <a:rPr lang="en-US" sz="2000" b="1" i="1"/>
              <a:t>side to side horizontally</a:t>
            </a:r>
            <a:r>
              <a:rPr lang="en-US" sz="2000" i="1"/>
              <a:t> (for the Love wave), as shown above.</a:t>
            </a:r>
          </a:p>
        </p:txBody>
      </p:sp>
      <p:pic>
        <p:nvPicPr>
          <p:cNvPr id="54276" name="Picture 4" descr="IRISLogo"/>
          <p:cNvPicPr>
            <a:picLocks noChangeAspect="1" noChangeArrowheads="1"/>
          </p:cNvPicPr>
          <p:nvPr/>
        </p:nvPicPr>
        <p:blipFill>
          <a:blip r:embed="rId4" cstate="print">
            <a:lum bright="18000" contrast="36000"/>
          </a:blip>
          <a:srcRect l="5771" t="5867" r="5771" b="10133"/>
          <a:stretch>
            <a:fillRect/>
          </a:stretch>
        </p:blipFill>
        <p:spPr bwMode="auto">
          <a:xfrm>
            <a:off x="152400" y="2819400"/>
            <a:ext cx="1066800" cy="995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solidFill>
            <a:srgbClr val="CCCCFF"/>
          </a:solidFill>
          <a:ln w="28575">
            <a:solidFill>
              <a:schemeClr val="tx1"/>
            </a:solidFill>
          </a:ln>
        </p:spPr>
        <p:txBody>
          <a:bodyPr/>
          <a:lstStyle/>
          <a:p>
            <a:pPr eaLnBrk="1" hangingPunct="1"/>
            <a:r>
              <a:rPr lang="en-US" smtClean="0"/>
              <a:t>Earthquake Waves</a:t>
            </a:r>
          </a:p>
        </p:txBody>
      </p:sp>
      <p:sp>
        <p:nvSpPr>
          <p:cNvPr id="26627" name="Rectangle 3"/>
          <p:cNvSpPr>
            <a:spLocks noGrp="1" noChangeArrowheads="1"/>
          </p:cNvSpPr>
          <p:nvPr>
            <p:ph type="body" idx="1"/>
          </p:nvPr>
        </p:nvSpPr>
        <p:spPr>
          <a:xfrm>
            <a:off x="381000" y="4419600"/>
            <a:ext cx="8229600" cy="1935163"/>
          </a:xfrm>
          <a:solidFill>
            <a:srgbClr val="99FF33"/>
          </a:solidFill>
          <a:ln w="19050">
            <a:solidFill>
              <a:schemeClr val="tx1"/>
            </a:solidFill>
          </a:ln>
        </p:spPr>
        <p:txBody>
          <a:bodyPr/>
          <a:lstStyle/>
          <a:p>
            <a:pPr eaLnBrk="1" hangingPunct="1"/>
            <a:r>
              <a:rPr lang="en-US" sz="2800" smtClean="0"/>
              <a:t>The seismic waves are recorded in a predictable pattern.</a:t>
            </a:r>
          </a:p>
          <a:p>
            <a:pPr eaLnBrk="1" hangingPunct="1"/>
            <a:r>
              <a:rPr lang="en-US" sz="2800" smtClean="0"/>
              <a:t>What information can a seismologist interpret from this recording? </a:t>
            </a:r>
          </a:p>
        </p:txBody>
      </p:sp>
      <p:pic>
        <p:nvPicPr>
          <p:cNvPr id="26628" name="Picture 4" descr="pswaves"/>
          <p:cNvPicPr>
            <a:picLocks noChangeAspect="1" noChangeArrowheads="1"/>
          </p:cNvPicPr>
          <p:nvPr/>
        </p:nvPicPr>
        <p:blipFill>
          <a:blip r:embed="rId2" cstate="print"/>
          <a:srcRect/>
          <a:stretch>
            <a:fillRect/>
          </a:stretch>
        </p:blipFill>
        <p:spPr bwMode="auto">
          <a:xfrm>
            <a:off x="2514600" y="1828800"/>
            <a:ext cx="4010025" cy="246697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solidFill>
            <a:srgbClr val="92D050"/>
          </a:solidFill>
        </p:spPr>
        <p:txBody>
          <a:bodyPr>
            <a:normAutofit fontScale="90000"/>
          </a:bodyPr>
          <a:lstStyle/>
          <a:p>
            <a:r>
              <a:rPr lang="en-US" smtClean="0"/>
              <a:t>Seismometers are placed in the ground</a:t>
            </a:r>
          </a:p>
        </p:txBody>
      </p:sp>
      <p:sp>
        <p:nvSpPr>
          <p:cNvPr id="4" name="Content Placeholder 3"/>
          <p:cNvSpPr>
            <a:spLocks noGrp="1"/>
          </p:cNvSpPr>
          <p:nvPr>
            <p:ph sz="half" idx="2"/>
          </p:nvPr>
        </p:nvSpPr>
        <p:spPr>
          <a:xfrm>
            <a:off x="4648200" y="1600200"/>
            <a:ext cx="4038600" cy="1981200"/>
          </a:xfrm>
          <a:solidFill>
            <a:schemeClr val="accent2">
              <a:lumMod val="20000"/>
              <a:lumOff val="80000"/>
            </a:schemeClr>
          </a:solidFill>
        </p:spPr>
        <p:txBody>
          <a:bodyPr/>
          <a:lstStyle/>
          <a:p>
            <a:pPr>
              <a:defRPr/>
            </a:pPr>
            <a:r>
              <a:rPr lang="en-US" dirty="0" smtClean="0"/>
              <a:t>Signal is sent to a computer </a:t>
            </a:r>
          </a:p>
          <a:p>
            <a:pPr>
              <a:defRPr/>
            </a:pPr>
            <a:r>
              <a:rPr lang="en-US" dirty="0" smtClean="0"/>
              <a:t>Transfers image to a digital record</a:t>
            </a:r>
            <a:endParaRPr lang="en-US" dirty="0"/>
          </a:p>
        </p:txBody>
      </p:sp>
      <p:pic>
        <p:nvPicPr>
          <p:cNvPr id="27652" name="Picture 2"/>
          <p:cNvPicPr>
            <a:picLocks noGrp="1" noChangeAspect="1" noChangeArrowheads="1"/>
          </p:cNvPicPr>
          <p:nvPr>
            <p:ph sz="half" idx="1"/>
          </p:nvPr>
        </p:nvPicPr>
        <p:blipFill>
          <a:blip r:embed="rId2" cstate="print"/>
          <a:srcRect/>
          <a:stretch>
            <a:fillRect/>
          </a:stretch>
        </p:blipFill>
        <p:spPr>
          <a:xfrm>
            <a:off x="457200" y="2347913"/>
            <a:ext cx="4038600" cy="3028950"/>
          </a:xfrm>
          <a:noFill/>
        </p:spPr>
      </p:pic>
      <p:pic>
        <p:nvPicPr>
          <p:cNvPr id="27653" name="Picture 3"/>
          <p:cNvPicPr>
            <a:picLocks noChangeAspect="1" noChangeArrowheads="1"/>
          </p:cNvPicPr>
          <p:nvPr/>
        </p:nvPicPr>
        <p:blipFill>
          <a:blip r:embed="rId3" cstate="print"/>
          <a:srcRect/>
          <a:stretch>
            <a:fillRect/>
          </a:stretch>
        </p:blipFill>
        <p:spPr bwMode="auto">
          <a:xfrm>
            <a:off x="5105400" y="3962400"/>
            <a:ext cx="3295650" cy="222567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smtClean="0"/>
              <a:t>Seismic waves arriving recorded in Portland, Oregon</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790575" y="1676400"/>
            <a:ext cx="7562850" cy="35052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Japan </a:t>
            </a:r>
            <a:r>
              <a:rPr lang="en-US" dirty="0" smtClean="0">
                <a:hlinkClick r:id="rId2"/>
              </a:rPr>
              <a:t>earthquake</a:t>
            </a:r>
            <a:endParaRPr lang="en-US" dirty="0"/>
          </a:p>
        </p:txBody>
      </p:sp>
      <p:pic>
        <p:nvPicPr>
          <p:cNvPr id="3" name="Picture 6" descr="Japan_9.gif"/>
          <p:cNvPicPr>
            <a:picLocks noChangeAspect="1"/>
          </p:cNvPicPr>
          <p:nvPr/>
        </p:nvPicPr>
        <p:blipFill>
          <a:blip r:embed="rId3" cstate="print"/>
          <a:srcRect/>
          <a:stretch>
            <a:fillRect/>
          </a:stretch>
        </p:blipFill>
        <p:spPr bwMode="auto">
          <a:xfrm>
            <a:off x="233363" y="1676400"/>
            <a:ext cx="8910637" cy="51054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Why such a large earthquake?</a:t>
            </a:r>
            <a:endParaRPr lang="en-US" dirty="0"/>
          </a:p>
        </p:txBody>
      </p:sp>
      <p:sp>
        <p:nvSpPr>
          <p:cNvPr id="3" name="Content Placeholder 2"/>
          <p:cNvSpPr>
            <a:spLocks noGrp="1"/>
          </p:cNvSpPr>
          <p:nvPr>
            <p:ph idx="1"/>
          </p:nvPr>
        </p:nvSpPr>
        <p:spPr>
          <a:xfrm>
            <a:off x="457200" y="1600200"/>
            <a:ext cx="7848600" cy="1828799"/>
          </a:xfrm>
          <a:solidFill>
            <a:srgbClr val="FFC000"/>
          </a:solidFill>
        </p:spPr>
        <p:txBody>
          <a:bodyPr>
            <a:normAutofit fontScale="92500" lnSpcReduction="20000"/>
          </a:bodyPr>
          <a:lstStyle/>
          <a:p>
            <a:r>
              <a:rPr lang="en-US" dirty="0" smtClean="0">
                <a:hlinkClick r:id="rId2"/>
              </a:rPr>
              <a:t>Tectonic </a:t>
            </a:r>
            <a:r>
              <a:rPr lang="en-US" dirty="0" smtClean="0"/>
              <a:t>setting</a:t>
            </a:r>
          </a:p>
          <a:p>
            <a:r>
              <a:rPr lang="en-US" dirty="0" smtClean="0"/>
              <a:t>Convergent plate boundary</a:t>
            </a:r>
          </a:p>
          <a:p>
            <a:r>
              <a:rPr lang="en-US" dirty="0" err="1" smtClean="0"/>
              <a:t>Subduction</a:t>
            </a:r>
            <a:r>
              <a:rPr lang="en-US" dirty="0" smtClean="0"/>
              <a:t> zone: produce the largest earthquakes</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1066800" y="3429000"/>
            <a:ext cx="6591300" cy="317182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smtClean="0"/>
              <a:t>Trench: depression associated with </a:t>
            </a:r>
            <a:r>
              <a:rPr lang="en-US" dirty="0" err="1" smtClean="0"/>
              <a:t>subducting</a:t>
            </a:r>
            <a:r>
              <a:rPr lang="en-US" dirty="0" smtClean="0"/>
              <a:t> plate</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276350" y="2277269"/>
            <a:ext cx="6591300" cy="317182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hlinkClick r:id="rId2"/>
              </a:rPr>
              <a:t>Japan</a:t>
            </a:r>
            <a:r>
              <a:rPr lang="en-US" dirty="0" smtClean="0"/>
              <a:t> is an </a:t>
            </a:r>
            <a:r>
              <a:rPr lang="en-US" b="1" dirty="0" smtClean="0"/>
              <a:t>island arc</a:t>
            </a:r>
            <a:endParaRPr lang="en-US" dirty="0"/>
          </a:p>
        </p:txBody>
      </p:sp>
      <p:sp>
        <p:nvSpPr>
          <p:cNvPr id="5" name="Content Placeholder 4"/>
          <p:cNvSpPr>
            <a:spLocks noGrp="1"/>
          </p:cNvSpPr>
          <p:nvPr>
            <p:ph sz="half" idx="2"/>
          </p:nvPr>
        </p:nvSpPr>
        <p:spPr>
          <a:xfrm>
            <a:off x="4648200" y="1600200"/>
            <a:ext cx="4038600" cy="5105400"/>
          </a:xfrm>
          <a:solidFill>
            <a:srgbClr val="FFC000"/>
          </a:solidFill>
        </p:spPr>
        <p:txBody>
          <a:bodyPr/>
          <a:lstStyle/>
          <a:p>
            <a:r>
              <a:rPr lang="en-US" dirty="0" smtClean="0"/>
              <a:t>Oceanic crust </a:t>
            </a:r>
            <a:r>
              <a:rPr lang="en-US" dirty="0" err="1" smtClean="0"/>
              <a:t>subducts</a:t>
            </a:r>
            <a:r>
              <a:rPr lang="en-US" dirty="0" smtClean="0"/>
              <a:t> under oceanic crust</a:t>
            </a:r>
          </a:p>
          <a:p>
            <a:r>
              <a:rPr lang="en-US" dirty="0" smtClean="0"/>
              <a:t>Heating of hydrated oceanic crust, upper mantle and sediments</a:t>
            </a:r>
          </a:p>
          <a:p>
            <a:r>
              <a:rPr lang="en-US" dirty="0" smtClean="0"/>
              <a:t>Hot material rises and ultimately produces lava flows and </a:t>
            </a:r>
            <a:r>
              <a:rPr lang="en-US" dirty="0" err="1" smtClean="0"/>
              <a:t>pyroclastic</a:t>
            </a:r>
            <a:r>
              <a:rPr lang="en-US" dirty="0" smtClean="0"/>
              <a:t> eruptions</a:t>
            </a:r>
          </a:p>
          <a:p>
            <a:r>
              <a:rPr lang="en-US" dirty="0" smtClean="0"/>
              <a:t>Volcanoes and islands are created</a:t>
            </a:r>
            <a:endParaRPr lang="en-US" dirty="0"/>
          </a:p>
        </p:txBody>
      </p:sp>
      <p:pic>
        <p:nvPicPr>
          <p:cNvPr id="2050" name="Picture 2"/>
          <p:cNvPicPr>
            <a:picLocks noGrp="1" noChangeAspect="1" noChangeArrowheads="1"/>
          </p:cNvPicPr>
          <p:nvPr>
            <p:ph sz="half" idx="1"/>
          </p:nvPr>
        </p:nvPicPr>
        <p:blipFill>
          <a:blip r:embed="rId3" cstate="print"/>
          <a:srcRect/>
          <a:stretch>
            <a:fillRect/>
          </a:stretch>
        </p:blipFill>
        <p:spPr bwMode="auto">
          <a:xfrm>
            <a:off x="533400" y="3657600"/>
            <a:ext cx="4038600" cy="2859329"/>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219200" y="1447800"/>
            <a:ext cx="2324100" cy="197167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2400" cy="6858000"/>
          </a:xfrm>
          <a:prstGeom prst="rect">
            <a:avLst/>
          </a:prstGeom>
          <a:solidFill>
            <a:srgbClr val="3939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195" name="Picture 18" descr="IRIS_TMlogo.png"/>
          <p:cNvPicPr>
            <a:picLocks noChangeAspect="1"/>
          </p:cNvPicPr>
          <p:nvPr/>
        </p:nvPicPr>
        <p:blipFill>
          <a:blip r:embed="rId3" cstate="print"/>
          <a:srcRect/>
          <a:stretch>
            <a:fillRect/>
          </a:stretch>
        </p:blipFill>
        <p:spPr bwMode="auto">
          <a:xfrm>
            <a:off x="239713" y="76200"/>
            <a:ext cx="903287" cy="927100"/>
          </a:xfrm>
          <a:prstGeom prst="rect">
            <a:avLst/>
          </a:prstGeom>
          <a:noFill/>
          <a:ln w="9525">
            <a:noFill/>
            <a:miter lim="800000"/>
            <a:headEnd/>
            <a:tailEnd/>
          </a:ln>
        </p:spPr>
      </p:pic>
      <p:sp>
        <p:nvSpPr>
          <p:cNvPr id="8196" name="TextBox 7"/>
          <p:cNvSpPr txBox="1">
            <a:spLocks noChangeArrowheads="1"/>
          </p:cNvSpPr>
          <p:nvPr/>
        </p:nvSpPr>
        <p:spPr bwMode="auto">
          <a:xfrm>
            <a:off x="293688" y="1114425"/>
            <a:ext cx="8393112" cy="369888"/>
          </a:xfrm>
          <a:prstGeom prst="rect">
            <a:avLst/>
          </a:prstGeom>
          <a:noFill/>
          <a:ln w="9525">
            <a:noFill/>
            <a:miter lim="800000"/>
            <a:headEnd/>
            <a:tailEnd/>
          </a:ln>
        </p:spPr>
        <p:txBody>
          <a:bodyPr>
            <a:spAutoFit/>
          </a:bodyPr>
          <a:lstStyle/>
          <a:p>
            <a:r>
              <a:rPr lang="en-US"/>
              <a:t>Globally, this is the 4th largest earthquake since 1900.</a:t>
            </a:r>
          </a:p>
        </p:txBody>
      </p:sp>
      <p:sp>
        <p:nvSpPr>
          <p:cNvPr id="10" name="Title 1"/>
          <p:cNvSpPr txBox="1">
            <a:spLocks/>
          </p:cNvSpPr>
          <p:nvPr/>
        </p:nvSpPr>
        <p:spPr>
          <a:xfrm>
            <a:off x="1233488" y="0"/>
            <a:ext cx="7899400" cy="762000"/>
          </a:xfrm>
          <a:prstGeom prst="rect">
            <a:avLst/>
          </a:prstGeom>
        </p:spPr>
        <p:txBody>
          <a:bodyPr anchor="ctr">
            <a:normAutofit fontScale="82500" lnSpcReduction="20000"/>
          </a:bodyPr>
          <a:lstStyle/>
          <a:p>
            <a:pPr fontAlgn="auto">
              <a:spcAft>
                <a:spcPts val="0"/>
              </a:spcAft>
              <a:defRPr/>
            </a:pPr>
            <a:r>
              <a:rPr lang="en-US" sz="20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
            </a:r>
            <a:br>
              <a:rPr lang="en-US" sz="20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br>
            <a:r>
              <a:rPr lang="en-US" sz="24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Magnitude </a:t>
            </a:r>
            <a:r>
              <a:rPr lang="en-US" sz="2400" b="1" dirty="0">
                <a:solidFill>
                  <a:schemeClr val="tx2">
                    <a:satMod val="130000"/>
                  </a:schemeClr>
                </a:solidFill>
                <a:effectLst>
                  <a:outerShdw blurRad="50000" dist="30000" dir="5400000" algn="tl" rotWithShape="0">
                    <a:srgbClr val="000000">
                      <a:alpha val="30000"/>
                    </a:srgbClr>
                  </a:outerShdw>
                </a:effectLst>
                <a:latin typeface="Arial" pitchFamily="34" charset="0"/>
                <a:cs typeface="Arial" pitchFamily="34" charset="0"/>
              </a:rPr>
              <a:t>9.0</a:t>
            </a:r>
            <a:r>
              <a:rPr lang="en-US" sz="24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 NEAR THE EAST COAST OF HONSHU, JAPAN</a:t>
            </a:r>
            <a:r>
              <a:rPr lang="en-US" sz="43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
            </a:r>
            <a:br>
              <a:rPr lang="en-US" sz="43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br>
            <a:r>
              <a:rPr lang="en-US"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Friday,  March 11, 2011 at 05:46:23 UTC </a:t>
            </a:r>
            <a:endParaRPr lang="en-US"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endParaRPr>
          </a:p>
        </p:txBody>
      </p:sp>
      <p:graphicFrame>
        <p:nvGraphicFramePr>
          <p:cNvPr id="11" name="Chart 10"/>
          <p:cNvGraphicFramePr>
            <a:graphicFrameLocks noChangeAspect="1"/>
          </p:cNvGraphicFramePr>
          <p:nvPr/>
        </p:nvGraphicFramePr>
        <p:xfrm>
          <a:off x="609600" y="1828800"/>
          <a:ext cx="7975140"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4467225" y="2139950"/>
            <a:ext cx="919163" cy="2778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sz="1200" dirty="0">
                <a:latin typeface="Arial"/>
                <a:cs typeface="Arial"/>
              </a:rPr>
              <a:t>Chile 1960</a:t>
            </a:r>
          </a:p>
        </p:txBody>
      </p:sp>
      <p:sp>
        <p:nvSpPr>
          <p:cNvPr id="13" name="TextBox 12"/>
          <p:cNvSpPr txBox="1"/>
          <p:nvPr/>
        </p:nvSpPr>
        <p:spPr>
          <a:xfrm>
            <a:off x="4622800" y="2667000"/>
            <a:ext cx="1044575" cy="2778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sz="1200" dirty="0">
                <a:latin typeface="Arial"/>
                <a:cs typeface="Arial"/>
              </a:rPr>
              <a:t>Alaska 1964</a:t>
            </a:r>
          </a:p>
        </p:txBody>
      </p:sp>
      <p:sp>
        <p:nvSpPr>
          <p:cNvPr id="14" name="TextBox 13"/>
          <p:cNvSpPr txBox="1"/>
          <p:nvPr/>
        </p:nvSpPr>
        <p:spPr>
          <a:xfrm>
            <a:off x="6856413" y="2978150"/>
            <a:ext cx="1150937" cy="2778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sz="1200" dirty="0">
                <a:latin typeface="Arial"/>
                <a:cs typeface="Arial"/>
              </a:rPr>
              <a:t>Sumatra 2004</a:t>
            </a:r>
          </a:p>
        </p:txBody>
      </p:sp>
      <p:sp>
        <p:nvSpPr>
          <p:cNvPr id="15" name="TextBox 14"/>
          <p:cNvSpPr txBox="1"/>
          <p:nvPr/>
        </p:nvSpPr>
        <p:spPr>
          <a:xfrm>
            <a:off x="7186613" y="3733800"/>
            <a:ext cx="919162" cy="2778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sz="1200" dirty="0">
                <a:latin typeface="Arial"/>
                <a:cs typeface="Arial"/>
              </a:rPr>
              <a:t>Chile 2010</a:t>
            </a:r>
          </a:p>
        </p:txBody>
      </p:sp>
      <p:sp>
        <p:nvSpPr>
          <p:cNvPr id="16" name="TextBox 15"/>
          <p:cNvSpPr txBox="1"/>
          <p:nvPr/>
        </p:nvSpPr>
        <p:spPr>
          <a:xfrm>
            <a:off x="7239000" y="3381375"/>
            <a:ext cx="987425" cy="276225"/>
          </a:xfrm>
          <a:prstGeom prst="rect">
            <a:avLst/>
          </a:prstGeom>
          <a:noFill/>
        </p:spPr>
        <p:style>
          <a:lnRef idx="0">
            <a:scrgbClr r="0" g="0" b="0"/>
          </a:lnRef>
          <a:fillRef idx="0">
            <a:scrgbClr r="0" g="0" b="0"/>
          </a:fillRef>
          <a:effectRef idx="0">
            <a:scrgbClr r="0" g="0" b="0"/>
          </a:effectRef>
          <a:fontRef idx="minor">
            <a:schemeClr val="tx1"/>
          </a:fontRef>
        </p:style>
        <p:txBody>
          <a:bodyP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sz="1200" dirty="0">
                <a:latin typeface="Arial"/>
                <a:cs typeface="Arial"/>
              </a:rPr>
              <a:t>Japan 2011</a:t>
            </a:r>
          </a:p>
        </p:txBody>
      </p:sp>
      <p:sp>
        <p:nvSpPr>
          <p:cNvPr id="17" name="TextBox 16"/>
          <p:cNvSpPr txBox="1"/>
          <p:nvPr/>
        </p:nvSpPr>
        <p:spPr>
          <a:xfrm>
            <a:off x="4073525" y="3159125"/>
            <a:ext cx="1036638" cy="2778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sz="1200" dirty="0" smtClean="0">
                <a:latin typeface="Arial"/>
                <a:cs typeface="Arial"/>
              </a:rPr>
              <a:t>Russia 1952</a:t>
            </a:r>
            <a:endParaRPr lang="en-US" sz="1200" dirty="0">
              <a:latin typeface="Arial"/>
              <a:cs typeface="Arial"/>
            </a:endParaRPr>
          </a:p>
        </p:txBody>
      </p:sp>
      <p:sp>
        <p:nvSpPr>
          <p:cNvPr id="18" name="TextBox 17"/>
          <p:cNvSpPr txBox="1"/>
          <p:nvPr/>
        </p:nvSpPr>
        <p:spPr>
          <a:xfrm>
            <a:off x="1630363" y="3581400"/>
            <a:ext cx="1139825" cy="276225"/>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sz="1200" dirty="0" smtClean="0">
                <a:latin typeface="Arial"/>
                <a:cs typeface="Arial"/>
              </a:rPr>
              <a:t>Ecuador 1906</a:t>
            </a:r>
            <a:endParaRPr lang="en-US" sz="1200" dirty="0">
              <a:latin typeface="Arial"/>
              <a:cs typeface="Arial"/>
            </a:endParaRPr>
          </a:p>
        </p:txBody>
      </p:sp>
      <p:sp>
        <p:nvSpPr>
          <p:cNvPr id="19" name="TextBox 18"/>
          <p:cNvSpPr txBox="1"/>
          <p:nvPr/>
        </p:nvSpPr>
        <p:spPr>
          <a:xfrm>
            <a:off x="4800600" y="3760788"/>
            <a:ext cx="1027113" cy="276225"/>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sz="1200" dirty="0">
                <a:latin typeface="Arial"/>
                <a:cs typeface="Arial"/>
              </a:rPr>
              <a:t>Alaska </a:t>
            </a:r>
            <a:r>
              <a:rPr lang="en-US" sz="1200" dirty="0" smtClean="0">
                <a:latin typeface="Arial"/>
                <a:cs typeface="Arial"/>
              </a:rPr>
              <a:t>1965</a:t>
            </a:r>
            <a:endParaRPr lang="en-US" sz="1200" dirty="0">
              <a:latin typeface="Arial"/>
              <a:cs typeface="Arial"/>
            </a:endParaRPr>
          </a:p>
        </p:txBody>
      </p:sp>
      <p:cxnSp>
        <p:nvCxnSpPr>
          <p:cNvPr id="22" name="Straight Arrow Connector 21"/>
          <p:cNvCxnSpPr>
            <a:stCxn id="16" idx="1"/>
          </p:cNvCxnSpPr>
          <p:nvPr/>
        </p:nvCxnSpPr>
        <p:spPr>
          <a:xfrm rot="10800000" flipH="1">
            <a:off x="7239000" y="3352800"/>
            <a:ext cx="0" cy="16668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Note:</a:t>
            </a:r>
            <a:endParaRPr lang="en-US" dirty="0"/>
          </a:p>
        </p:txBody>
      </p:sp>
      <p:sp>
        <p:nvSpPr>
          <p:cNvPr id="3" name="Content Placeholder 2"/>
          <p:cNvSpPr>
            <a:spLocks noGrp="1"/>
          </p:cNvSpPr>
          <p:nvPr>
            <p:ph idx="1"/>
          </p:nvPr>
        </p:nvSpPr>
        <p:spPr>
          <a:xfrm>
            <a:off x="457200" y="1600201"/>
            <a:ext cx="8229600" cy="2819400"/>
          </a:xfrm>
          <a:solidFill>
            <a:srgbClr val="FFC000"/>
          </a:solidFill>
        </p:spPr>
        <p:txBody>
          <a:bodyPr/>
          <a:lstStyle/>
          <a:p>
            <a:r>
              <a:rPr lang="en-US" dirty="0" smtClean="0"/>
              <a:t>Japan is a developed country: per capita income is  $32,433</a:t>
            </a:r>
          </a:p>
          <a:p>
            <a:r>
              <a:rPr lang="en-US" dirty="0" smtClean="0"/>
              <a:t>Well prepared for earthquakes in terms of monitoring, education, and preparedness</a:t>
            </a:r>
          </a:p>
          <a:p>
            <a:r>
              <a:rPr lang="en-US" dirty="0" smtClean="0"/>
              <a:t>8,000 fatalities and 12,000 missing</a:t>
            </a:r>
            <a:endParaRPr lang="en-US" dirty="0"/>
          </a:p>
        </p:txBody>
      </p:sp>
      <p:sp>
        <p:nvSpPr>
          <p:cNvPr id="4" name="TextBox 3"/>
          <p:cNvSpPr txBox="1"/>
          <p:nvPr/>
        </p:nvSpPr>
        <p:spPr>
          <a:xfrm>
            <a:off x="685800" y="5257800"/>
            <a:ext cx="7010400" cy="923330"/>
          </a:xfrm>
          <a:prstGeom prst="rect">
            <a:avLst/>
          </a:prstGeom>
          <a:solidFill>
            <a:srgbClr val="00B0F0"/>
          </a:solidFill>
        </p:spPr>
        <p:txBody>
          <a:bodyPr wrap="square" rtlCol="0">
            <a:spAutoFit/>
          </a:bodyPr>
          <a:lstStyle/>
          <a:p>
            <a:r>
              <a:rPr lang="en-US" dirty="0" smtClean="0"/>
              <a:t>Japan was prepared. The earthquake and tsunami caused so much destruction that emergency services and education of population were not enough to save many lives.</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lstStyle/>
          <a:p>
            <a:r>
              <a:rPr lang="en-US" dirty="0" smtClean="0"/>
              <a:t>Japan is part of the Ring of Fire</a:t>
            </a:r>
            <a:endParaRPr lang="en-US" dirty="0"/>
          </a:p>
        </p:txBody>
      </p:sp>
      <p:pic>
        <p:nvPicPr>
          <p:cNvPr id="1027" name="Picture 3"/>
          <p:cNvPicPr>
            <a:picLocks noGrp="1" noChangeAspect="1" noChangeArrowheads="1"/>
          </p:cNvPicPr>
          <p:nvPr>
            <p:ph idx="1"/>
          </p:nvPr>
        </p:nvPicPr>
        <p:blipFill>
          <a:blip r:embed="rId2" cstate="print"/>
          <a:srcRect/>
          <a:stretch>
            <a:fillRect/>
          </a:stretch>
        </p:blipFill>
        <p:spPr bwMode="auto">
          <a:xfrm>
            <a:off x="2438400" y="2057400"/>
            <a:ext cx="3895725" cy="4495067"/>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676400"/>
          </a:xfrm>
          <a:solidFill>
            <a:srgbClr val="FFC000"/>
          </a:solidFill>
        </p:spPr>
        <p:txBody>
          <a:bodyPr>
            <a:normAutofit fontScale="90000"/>
          </a:bodyPr>
          <a:lstStyle/>
          <a:p>
            <a:r>
              <a:rPr lang="en-US" dirty="0" smtClean="0"/>
              <a:t>Ring of Fire: trenches and associated </a:t>
            </a:r>
            <a:r>
              <a:rPr lang="en-US" dirty="0" err="1" smtClean="0"/>
              <a:t>subduction</a:t>
            </a:r>
            <a:r>
              <a:rPr lang="en-US" dirty="0" smtClean="0"/>
              <a:t> zones that surround the Pacific Ocean</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752600" y="2057400"/>
            <a:ext cx="5737136" cy="4525963"/>
          </a:xfrm>
          <a:prstGeom prst="rect">
            <a:avLst/>
          </a:prstGeom>
          <a:solidFill>
            <a:srgbClr val="FFC000"/>
          </a:solid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a:bodyPr>
          <a:lstStyle/>
          <a:p>
            <a:r>
              <a:rPr lang="en-US" dirty="0" smtClean="0"/>
              <a:t>Physical Layers of the Earth</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990600" y="2133600"/>
            <a:ext cx="5114925" cy="3533775"/>
          </a:xfrm>
          <a:prstGeom prst="rect">
            <a:avLst/>
          </a:prstGeom>
          <a:noFill/>
          <a:ln w="9525">
            <a:noFill/>
            <a:miter lim="800000"/>
            <a:headEnd/>
            <a:tailEnd/>
          </a:ln>
        </p:spPr>
      </p:pic>
      <p:sp>
        <p:nvSpPr>
          <p:cNvPr id="5" name="TextBox 4"/>
          <p:cNvSpPr txBox="1"/>
          <p:nvPr/>
        </p:nvSpPr>
        <p:spPr>
          <a:xfrm>
            <a:off x="6172200" y="2667000"/>
            <a:ext cx="2438400" cy="646331"/>
          </a:xfrm>
          <a:prstGeom prst="rect">
            <a:avLst/>
          </a:prstGeom>
          <a:solidFill>
            <a:srgbClr val="00B0F0"/>
          </a:solidFill>
        </p:spPr>
        <p:txBody>
          <a:bodyPr wrap="square" rtlCol="0">
            <a:spAutoFit/>
          </a:bodyPr>
          <a:lstStyle/>
          <a:p>
            <a:r>
              <a:rPr lang="en-US" b="1" dirty="0" smtClean="0"/>
              <a:t>Lithosphere: crust and upper mantle</a:t>
            </a:r>
            <a:endParaRPr lang="en-US" b="1" dirty="0"/>
          </a:p>
        </p:txBody>
      </p:sp>
      <p:sp>
        <p:nvSpPr>
          <p:cNvPr id="6" name="TextBox 5"/>
          <p:cNvSpPr txBox="1"/>
          <p:nvPr/>
        </p:nvSpPr>
        <p:spPr>
          <a:xfrm>
            <a:off x="5715000" y="4495800"/>
            <a:ext cx="2514600" cy="646331"/>
          </a:xfrm>
          <a:prstGeom prst="rect">
            <a:avLst/>
          </a:prstGeom>
          <a:solidFill>
            <a:srgbClr val="92D050"/>
          </a:solidFill>
        </p:spPr>
        <p:txBody>
          <a:bodyPr wrap="square" rtlCol="0">
            <a:spAutoFit/>
          </a:bodyPr>
          <a:lstStyle/>
          <a:p>
            <a:r>
              <a:rPr lang="en-US" dirty="0" smtClean="0"/>
              <a:t>Tectonic plates are made up the lithosphere</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Lithosphere and </a:t>
            </a:r>
            <a:r>
              <a:rPr lang="en-US" dirty="0" err="1" smtClean="0"/>
              <a:t>asthenosphere</a:t>
            </a:r>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1709737" y="2296319"/>
            <a:ext cx="5724525" cy="313372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smtClean="0"/>
              <a:t>Tectonic Plates</a:t>
            </a:r>
            <a:endParaRPr 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1905000" y="1600200"/>
            <a:ext cx="5238750" cy="3576016"/>
          </a:xfrm>
          <a:prstGeom prst="rect">
            <a:avLst/>
          </a:prstGeom>
          <a:noFill/>
          <a:ln w="9525">
            <a:noFill/>
            <a:miter lim="800000"/>
            <a:headEnd/>
            <a:tailEnd/>
          </a:ln>
        </p:spPr>
      </p:pic>
      <p:sp>
        <p:nvSpPr>
          <p:cNvPr id="4" name="TextBox 3"/>
          <p:cNvSpPr txBox="1"/>
          <p:nvPr/>
        </p:nvSpPr>
        <p:spPr>
          <a:xfrm>
            <a:off x="990600" y="5791200"/>
            <a:ext cx="7010400" cy="923330"/>
          </a:xfrm>
          <a:prstGeom prst="rect">
            <a:avLst/>
          </a:prstGeom>
          <a:solidFill>
            <a:srgbClr val="92D050"/>
          </a:solidFill>
        </p:spPr>
        <p:txBody>
          <a:bodyPr wrap="square" rtlCol="0">
            <a:spAutoFit/>
          </a:bodyPr>
          <a:lstStyle/>
          <a:p>
            <a:r>
              <a:rPr lang="en-US" dirty="0" smtClean="0"/>
              <a:t>Tectonic plates may be composed of oceanic crust, continental crust or both types of crust. Describe the extent of the North American plate and the Pacific plate.</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Worldwide </a:t>
            </a:r>
            <a:r>
              <a:rPr lang="en-US" dirty="0" smtClean="0">
                <a:hlinkClick r:id="rId2"/>
              </a:rPr>
              <a:t>Seismicity</a:t>
            </a:r>
            <a:r>
              <a:rPr lang="en-US" dirty="0" smtClean="0"/>
              <a:t> </a:t>
            </a:r>
            <a:endParaRPr lang="en-US"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457200" y="2057400"/>
            <a:ext cx="7893313" cy="4018891"/>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Tectonic Setting: complex</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2190750" y="1639094"/>
            <a:ext cx="4762500" cy="444817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2400" cy="6858000"/>
          </a:xfrm>
          <a:prstGeom prst="rect">
            <a:avLst/>
          </a:prstGeom>
          <a:solidFill>
            <a:srgbClr val="3939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67" name="TextBox 9"/>
          <p:cNvSpPr txBox="1">
            <a:spLocks noChangeArrowheads="1"/>
          </p:cNvSpPr>
          <p:nvPr/>
        </p:nvSpPr>
        <p:spPr bwMode="auto">
          <a:xfrm>
            <a:off x="176213" y="1131888"/>
            <a:ext cx="3024187" cy="5601533"/>
          </a:xfrm>
          <a:prstGeom prst="rect">
            <a:avLst/>
          </a:prstGeom>
          <a:noFill/>
          <a:ln w="9525">
            <a:noFill/>
            <a:miter lim="800000"/>
            <a:headEnd/>
            <a:tailEnd/>
          </a:ln>
        </p:spPr>
        <p:txBody>
          <a:bodyPr>
            <a:spAutoFit/>
          </a:bodyPr>
          <a:lstStyle/>
          <a:p>
            <a:r>
              <a:rPr lang="en-US" dirty="0"/>
              <a:t>This earthquake was the result of thrust faulting along or near the convergent plate boundary where the Pacific Plate </a:t>
            </a:r>
            <a:r>
              <a:rPr lang="en-US" dirty="0" err="1"/>
              <a:t>subducts</a:t>
            </a:r>
            <a:r>
              <a:rPr lang="en-US" dirty="0"/>
              <a:t> beneath Japan. </a:t>
            </a:r>
          </a:p>
          <a:p>
            <a:endParaRPr lang="en-US" dirty="0"/>
          </a:p>
          <a:p>
            <a:r>
              <a:rPr lang="en-US" dirty="0"/>
              <a:t>This map also shows the rate and direction of motion of the Pacific Plate with respect to the Eurasian Plate near the Japan Trench. </a:t>
            </a:r>
            <a:r>
              <a:rPr lang="en-US" b="1" dirty="0"/>
              <a:t>The rate of convergence at this plate boundary is about 83 mm/yr (8 cm/year). This is a fairly high convergence rate and this </a:t>
            </a:r>
            <a:r>
              <a:rPr lang="en-US" b="1" dirty="0" err="1"/>
              <a:t>subduction</a:t>
            </a:r>
            <a:r>
              <a:rPr lang="en-US" b="1" dirty="0"/>
              <a:t> zone is very seismically active. </a:t>
            </a:r>
          </a:p>
          <a:p>
            <a:endParaRPr lang="en-US" sz="1600" dirty="0"/>
          </a:p>
          <a:p>
            <a:endParaRPr lang="en-US" dirty="0"/>
          </a:p>
          <a:p>
            <a:endParaRPr lang="en-US" dirty="0"/>
          </a:p>
        </p:txBody>
      </p:sp>
      <p:pic>
        <p:nvPicPr>
          <p:cNvPr id="11268" name="Picture 18" descr="IRIS_TMlogo.png"/>
          <p:cNvPicPr>
            <a:picLocks noChangeAspect="1"/>
          </p:cNvPicPr>
          <p:nvPr/>
        </p:nvPicPr>
        <p:blipFill>
          <a:blip r:embed="rId3" cstate="print"/>
          <a:srcRect/>
          <a:stretch>
            <a:fillRect/>
          </a:stretch>
        </p:blipFill>
        <p:spPr bwMode="auto">
          <a:xfrm>
            <a:off x="239713" y="76200"/>
            <a:ext cx="903287" cy="927100"/>
          </a:xfrm>
          <a:prstGeom prst="rect">
            <a:avLst/>
          </a:prstGeom>
          <a:noFill/>
          <a:ln w="9525">
            <a:noFill/>
            <a:miter lim="800000"/>
            <a:headEnd/>
            <a:tailEnd/>
          </a:ln>
        </p:spPr>
      </p:pic>
      <p:sp>
        <p:nvSpPr>
          <p:cNvPr id="17" name="Title 1"/>
          <p:cNvSpPr txBox="1">
            <a:spLocks/>
          </p:cNvSpPr>
          <p:nvPr/>
        </p:nvSpPr>
        <p:spPr>
          <a:xfrm>
            <a:off x="1233488" y="0"/>
            <a:ext cx="7899400" cy="762000"/>
          </a:xfrm>
          <a:prstGeom prst="rect">
            <a:avLst/>
          </a:prstGeom>
        </p:spPr>
        <p:txBody>
          <a:bodyPr anchor="ctr">
            <a:normAutofit fontScale="82500" lnSpcReduction="20000"/>
          </a:bodyPr>
          <a:lstStyle/>
          <a:p>
            <a:pPr fontAlgn="auto">
              <a:spcAft>
                <a:spcPts val="0"/>
              </a:spcAft>
              <a:defRPr/>
            </a:pPr>
            <a:r>
              <a:rPr lang="en-US" sz="20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
            </a:r>
            <a:br>
              <a:rPr lang="en-US" sz="20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br>
            <a:r>
              <a:rPr lang="en-US" sz="24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Magnitude </a:t>
            </a:r>
            <a:r>
              <a:rPr lang="en-US" sz="2400" b="1" dirty="0">
                <a:solidFill>
                  <a:schemeClr val="tx2">
                    <a:satMod val="130000"/>
                  </a:schemeClr>
                </a:solidFill>
                <a:effectLst>
                  <a:outerShdw blurRad="50000" dist="30000" dir="5400000" algn="tl" rotWithShape="0">
                    <a:srgbClr val="000000">
                      <a:alpha val="30000"/>
                    </a:srgbClr>
                  </a:outerShdw>
                </a:effectLst>
                <a:latin typeface="Arial" pitchFamily="34" charset="0"/>
                <a:cs typeface="Arial" pitchFamily="34" charset="0"/>
              </a:rPr>
              <a:t>9.0</a:t>
            </a:r>
            <a:r>
              <a:rPr lang="en-US" sz="24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 NEAR THE EAST COAST OF HONSHU, JAPAN</a:t>
            </a:r>
            <a:r>
              <a:rPr lang="en-US" sz="43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
            </a:r>
            <a:br>
              <a:rPr lang="en-US" sz="43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br>
            <a:r>
              <a:rPr lang="en-US"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Friday,  March 11, 2011 at 05:46:23 UTC </a:t>
            </a:r>
            <a:endParaRPr lang="en-US"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endParaRPr>
          </a:p>
        </p:txBody>
      </p:sp>
      <p:pic>
        <p:nvPicPr>
          <p:cNvPr id="11270" name="Picture 14" descr="Picture2.jpg"/>
          <p:cNvPicPr>
            <a:picLocks noChangeAspect="1"/>
          </p:cNvPicPr>
          <p:nvPr/>
        </p:nvPicPr>
        <p:blipFill>
          <a:blip r:embed="rId4" cstate="print"/>
          <a:srcRect/>
          <a:stretch>
            <a:fillRect/>
          </a:stretch>
        </p:blipFill>
        <p:spPr bwMode="auto">
          <a:xfrm>
            <a:off x="3213100" y="1246188"/>
            <a:ext cx="5854700" cy="5524500"/>
          </a:xfrm>
          <a:prstGeom prst="rect">
            <a:avLst/>
          </a:prstGeom>
          <a:noFill/>
          <a:ln w="9525">
            <a:noFill/>
            <a:miter lim="800000"/>
            <a:headEnd/>
            <a:tailEnd/>
          </a:ln>
        </p:spPr>
      </p:pic>
      <p:sp>
        <p:nvSpPr>
          <p:cNvPr id="11271" name="TextBox 15"/>
          <p:cNvSpPr txBox="1">
            <a:spLocks noChangeArrowheads="1"/>
          </p:cNvSpPr>
          <p:nvPr/>
        </p:nvSpPr>
        <p:spPr bwMode="auto">
          <a:xfrm>
            <a:off x="6934200" y="4343400"/>
            <a:ext cx="1828800" cy="307975"/>
          </a:xfrm>
          <a:prstGeom prst="rect">
            <a:avLst/>
          </a:prstGeom>
          <a:noFill/>
          <a:ln w="9525">
            <a:noFill/>
            <a:miter lim="800000"/>
            <a:headEnd/>
            <a:tailEnd/>
          </a:ln>
        </p:spPr>
        <p:txBody>
          <a:bodyPr>
            <a:spAutoFit/>
          </a:bodyPr>
          <a:lstStyle/>
          <a:p>
            <a:r>
              <a:rPr lang="en-US" sz="1400">
                <a:solidFill>
                  <a:srgbClr val="FFFF00"/>
                </a:solidFill>
              </a:rPr>
              <a:t>Japan Trench</a:t>
            </a:r>
          </a:p>
        </p:txBody>
      </p:sp>
      <p:cxnSp>
        <p:nvCxnSpPr>
          <p:cNvPr id="19" name="Straight Arrow Connector 18"/>
          <p:cNvCxnSpPr>
            <a:stCxn id="11271" idx="1"/>
          </p:cNvCxnSpPr>
          <p:nvPr/>
        </p:nvCxnSpPr>
        <p:spPr>
          <a:xfrm rot="10800000" flipV="1">
            <a:off x="6629400" y="4497388"/>
            <a:ext cx="304800" cy="74612"/>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2400" cy="6858000"/>
          </a:xfrm>
          <a:prstGeom prst="rect">
            <a:avLst/>
          </a:prstGeom>
          <a:solidFill>
            <a:srgbClr val="3939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123" name="Picture 18" descr="IRIS_TMlogo.png"/>
          <p:cNvPicPr>
            <a:picLocks noChangeAspect="1"/>
          </p:cNvPicPr>
          <p:nvPr/>
        </p:nvPicPr>
        <p:blipFill>
          <a:blip r:embed="rId3" cstate="print"/>
          <a:srcRect/>
          <a:stretch>
            <a:fillRect/>
          </a:stretch>
        </p:blipFill>
        <p:spPr bwMode="auto">
          <a:xfrm>
            <a:off x="239713" y="76200"/>
            <a:ext cx="903287" cy="927100"/>
          </a:xfrm>
          <a:prstGeom prst="rect">
            <a:avLst/>
          </a:prstGeom>
          <a:noFill/>
          <a:ln w="9525">
            <a:noFill/>
            <a:miter lim="800000"/>
            <a:headEnd/>
            <a:tailEnd/>
          </a:ln>
        </p:spPr>
      </p:pic>
      <p:sp>
        <p:nvSpPr>
          <p:cNvPr id="5124" name="TextBox 7"/>
          <p:cNvSpPr txBox="1">
            <a:spLocks noChangeArrowheads="1"/>
          </p:cNvSpPr>
          <p:nvPr/>
        </p:nvSpPr>
        <p:spPr bwMode="auto">
          <a:xfrm>
            <a:off x="293688" y="1114425"/>
            <a:ext cx="4090987" cy="1477963"/>
          </a:xfrm>
          <a:prstGeom prst="rect">
            <a:avLst/>
          </a:prstGeom>
          <a:noFill/>
          <a:ln w="9525">
            <a:noFill/>
            <a:miter lim="800000"/>
            <a:headEnd/>
            <a:tailEnd/>
          </a:ln>
        </p:spPr>
        <p:txBody>
          <a:bodyPr>
            <a:spAutoFit/>
          </a:bodyPr>
          <a:lstStyle/>
          <a:p>
            <a:r>
              <a:rPr lang="en-US"/>
              <a:t>This earthquake occurred 130 km (80 miles) east of Sendai, Honshu, Japan and 373 km (231 miles) northeast of Tokyo, Japan.</a:t>
            </a:r>
          </a:p>
          <a:p>
            <a:endParaRPr lang="en-US"/>
          </a:p>
        </p:txBody>
      </p:sp>
      <p:sp>
        <p:nvSpPr>
          <p:cNvPr id="5125" name="TextBox 11"/>
          <p:cNvSpPr txBox="1">
            <a:spLocks noChangeArrowheads="1"/>
          </p:cNvSpPr>
          <p:nvPr/>
        </p:nvSpPr>
        <p:spPr bwMode="auto">
          <a:xfrm>
            <a:off x="304800" y="6477000"/>
            <a:ext cx="4114800" cy="307975"/>
          </a:xfrm>
          <a:prstGeom prst="rect">
            <a:avLst/>
          </a:prstGeom>
          <a:noFill/>
          <a:ln w="9525">
            <a:noFill/>
            <a:miter lim="800000"/>
            <a:headEnd/>
            <a:tailEnd/>
          </a:ln>
        </p:spPr>
        <p:txBody>
          <a:bodyPr>
            <a:spAutoFit/>
          </a:bodyPr>
          <a:lstStyle/>
          <a:p>
            <a:r>
              <a:rPr lang="en-US" sz="1400" i="1"/>
              <a:t>Images courtesy of the US Geological Survey</a:t>
            </a:r>
          </a:p>
        </p:txBody>
      </p:sp>
      <p:sp>
        <p:nvSpPr>
          <p:cNvPr id="10" name="Title 1"/>
          <p:cNvSpPr txBox="1">
            <a:spLocks/>
          </p:cNvSpPr>
          <p:nvPr/>
        </p:nvSpPr>
        <p:spPr>
          <a:xfrm>
            <a:off x="1233488" y="0"/>
            <a:ext cx="7899400" cy="762000"/>
          </a:xfrm>
          <a:prstGeom prst="rect">
            <a:avLst/>
          </a:prstGeom>
        </p:spPr>
        <p:txBody>
          <a:bodyPr anchor="ctr">
            <a:normAutofit fontScale="82500" lnSpcReduction="20000"/>
          </a:bodyPr>
          <a:lstStyle/>
          <a:p>
            <a:pPr fontAlgn="auto">
              <a:spcAft>
                <a:spcPts val="0"/>
              </a:spcAft>
              <a:defRPr/>
            </a:pPr>
            <a:r>
              <a:rPr lang="en-US" sz="20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
            </a:r>
            <a:br>
              <a:rPr lang="en-US" sz="20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br>
            <a:r>
              <a:rPr lang="en-US" sz="24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Magnitude </a:t>
            </a:r>
            <a:r>
              <a:rPr lang="en-US" sz="2400" b="1" dirty="0">
                <a:solidFill>
                  <a:schemeClr val="tx2">
                    <a:satMod val="130000"/>
                  </a:schemeClr>
                </a:solidFill>
                <a:effectLst>
                  <a:outerShdw blurRad="50000" dist="30000" dir="5400000" algn="tl" rotWithShape="0">
                    <a:srgbClr val="000000">
                      <a:alpha val="30000"/>
                    </a:srgbClr>
                  </a:outerShdw>
                </a:effectLst>
                <a:latin typeface="Arial" pitchFamily="34" charset="0"/>
                <a:cs typeface="Arial" pitchFamily="34" charset="0"/>
              </a:rPr>
              <a:t>9.0</a:t>
            </a:r>
            <a:r>
              <a:rPr lang="en-US" sz="24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 NEAR THE EAST COAST OF HONSHU, JAPAN</a:t>
            </a:r>
            <a:r>
              <a:rPr lang="en-US" sz="43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
            </a:r>
            <a:br>
              <a:rPr lang="en-US" sz="43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br>
            <a:r>
              <a:rPr lang="en-US"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Friday,  March 11, 2011 at 05:46:23 UTC </a:t>
            </a:r>
            <a:endParaRPr lang="en-US"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endParaRPr>
          </a:p>
        </p:txBody>
      </p:sp>
      <p:pic>
        <p:nvPicPr>
          <p:cNvPr id="5127" name="Picture 11" descr="loc.jpg"/>
          <p:cNvPicPr>
            <a:picLocks noChangeAspect="1"/>
          </p:cNvPicPr>
          <p:nvPr/>
        </p:nvPicPr>
        <p:blipFill>
          <a:blip r:embed="rId4" cstate="print"/>
          <a:srcRect/>
          <a:stretch>
            <a:fillRect/>
          </a:stretch>
        </p:blipFill>
        <p:spPr bwMode="auto">
          <a:xfrm>
            <a:off x="4360863" y="914400"/>
            <a:ext cx="4656137" cy="5638800"/>
          </a:xfrm>
          <a:prstGeom prst="rect">
            <a:avLst/>
          </a:prstGeom>
          <a:noFill/>
          <a:ln w="9525">
            <a:noFill/>
            <a:miter lim="800000"/>
            <a:headEnd/>
            <a:tailEnd/>
          </a:ln>
        </p:spPr>
      </p:pic>
      <p:pic>
        <p:nvPicPr>
          <p:cNvPr id="5128" name="Picture 8" descr="ja-map.jpg"/>
          <p:cNvPicPr>
            <a:picLocks noChangeAspect="1"/>
          </p:cNvPicPr>
          <p:nvPr/>
        </p:nvPicPr>
        <p:blipFill>
          <a:blip r:embed="rId5" cstate="print"/>
          <a:srcRect/>
          <a:stretch>
            <a:fillRect/>
          </a:stretch>
        </p:blipFill>
        <p:spPr bwMode="auto">
          <a:xfrm>
            <a:off x="381000" y="2362200"/>
            <a:ext cx="3822700" cy="4102100"/>
          </a:xfrm>
          <a:prstGeom prst="rect">
            <a:avLst/>
          </a:prstGeom>
          <a:noFill/>
          <a:ln w="9525">
            <a:noFill/>
            <a:miter lim="800000"/>
            <a:headEnd/>
            <a:tailEnd/>
          </a:ln>
        </p:spPr>
      </p:pic>
      <p:sp>
        <p:nvSpPr>
          <p:cNvPr id="9" name="TextBox 8"/>
          <p:cNvSpPr txBox="1"/>
          <p:nvPr/>
        </p:nvSpPr>
        <p:spPr>
          <a:xfrm>
            <a:off x="4572000" y="838200"/>
            <a:ext cx="4267200" cy="369332"/>
          </a:xfrm>
          <a:prstGeom prst="rect">
            <a:avLst/>
          </a:prstGeom>
          <a:solidFill>
            <a:schemeClr val="tx2">
              <a:lumMod val="20000"/>
              <a:lumOff val="80000"/>
            </a:schemeClr>
          </a:solidFill>
        </p:spPr>
        <p:txBody>
          <a:bodyPr wrap="square" rtlCol="0">
            <a:spAutoFit/>
          </a:bodyPr>
          <a:lstStyle/>
          <a:p>
            <a:r>
              <a:rPr lang="en-US" dirty="0" smtClean="0">
                <a:latin typeface="Comic Sans MS" pitchFamily="66" charset="0"/>
              </a:rPr>
              <a:t>What does the pink line represent?</a:t>
            </a:r>
            <a:endParaRPr lang="en-US" dirty="0">
              <a:latin typeface="Comic Sans MS" pitchFamily="66" charset="0"/>
            </a:endParaRPr>
          </a:p>
        </p:txBody>
      </p:sp>
      <p:cxnSp>
        <p:nvCxnSpPr>
          <p:cNvPr id="12" name="Straight Arrow Connector 11"/>
          <p:cNvCxnSpPr/>
          <p:nvPr/>
        </p:nvCxnSpPr>
        <p:spPr>
          <a:xfrm>
            <a:off x="6553200" y="1143000"/>
            <a:ext cx="1295400" cy="838200"/>
          </a:xfrm>
          <a:prstGeom prst="straightConnector1">
            <a:avLst/>
          </a:prstGeom>
          <a:ln w="28575">
            <a:solidFill>
              <a:srgbClr val="FF33CC"/>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2400" cy="6858000"/>
          </a:xfrm>
          <a:prstGeom prst="rect">
            <a:avLst/>
          </a:prstGeom>
          <a:solidFill>
            <a:srgbClr val="3939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291" name="Picture 18" descr="IRIS_TMlogo.png"/>
          <p:cNvPicPr>
            <a:picLocks noChangeAspect="1"/>
          </p:cNvPicPr>
          <p:nvPr/>
        </p:nvPicPr>
        <p:blipFill>
          <a:blip r:embed="rId3" cstate="print"/>
          <a:srcRect/>
          <a:stretch>
            <a:fillRect/>
          </a:stretch>
        </p:blipFill>
        <p:spPr bwMode="auto">
          <a:xfrm>
            <a:off x="239713" y="76200"/>
            <a:ext cx="903287" cy="927100"/>
          </a:xfrm>
          <a:prstGeom prst="rect">
            <a:avLst/>
          </a:prstGeom>
          <a:noFill/>
          <a:ln w="9525">
            <a:noFill/>
            <a:miter lim="800000"/>
            <a:headEnd/>
            <a:tailEnd/>
          </a:ln>
        </p:spPr>
      </p:pic>
      <p:sp>
        <p:nvSpPr>
          <p:cNvPr id="12292" name="TextBox 7"/>
          <p:cNvSpPr txBox="1">
            <a:spLocks noChangeArrowheads="1"/>
          </p:cNvSpPr>
          <p:nvPr/>
        </p:nvSpPr>
        <p:spPr bwMode="auto">
          <a:xfrm>
            <a:off x="176213" y="1114425"/>
            <a:ext cx="4049712" cy="2862263"/>
          </a:xfrm>
          <a:prstGeom prst="rect">
            <a:avLst/>
          </a:prstGeom>
          <a:noFill/>
          <a:ln w="9525">
            <a:noFill/>
            <a:miter lim="800000"/>
            <a:headEnd/>
            <a:tailEnd/>
          </a:ln>
        </p:spPr>
        <p:txBody>
          <a:bodyPr>
            <a:spAutoFit/>
          </a:bodyPr>
          <a:lstStyle/>
          <a:p>
            <a:r>
              <a:rPr lang="en-US"/>
              <a:t>The map on the right shows historic earthquake activity near the epicenter (star) from 1990 to present. </a:t>
            </a:r>
          </a:p>
          <a:p>
            <a:endParaRPr lang="en-US"/>
          </a:p>
          <a:p>
            <a:r>
              <a:rPr lang="en-US"/>
              <a:t>As shown on the cross section, earthquakes are shallow (orange dots) at the Japan Trench and increase to 300 km depth (blue dots) towards the west as the Pacific Plate dives deeper beneath Japan.</a:t>
            </a:r>
          </a:p>
        </p:txBody>
      </p:sp>
      <p:sp>
        <p:nvSpPr>
          <p:cNvPr id="12293" name="TextBox 11"/>
          <p:cNvSpPr txBox="1">
            <a:spLocks noChangeArrowheads="1"/>
          </p:cNvSpPr>
          <p:nvPr/>
        </p:nvSpPr>
        <p:spPr bwMode="auto">
          <a:xfrm>
            <a:off x="4495800" y="6400800"/>
            <a:ext cx="4114800" cy="307975"/>
          </a:xfrm>
          <a:prstGeom prst="rect">
            <a:avLst/>
          </a:prstGeom>
          <a:noFill/>
          <a:ln w="9525">
            <a:noFill/>
            <a:miter lim="800000"/>
            <a:headEnd/>
            <a:tailEnd/>
          </a:ln>
        </p:spPr>
        <p:txBody>
          <a:bodyPr>
            <a:spAutoFit/>
          </a:bodyPr>
          <a:lstStyle/>
          <a:p>
            <a:r>
              <a:rPr lang="en-US" sz="1400" i="1"/>
              <a:t>Images courtesy of the US Geological Survey</a:t>
            </a:r>
          </a:p>
        </p:txBody>
      </p:sp>
      <p:sp>
        <p:nvSpPr>
          <p:cNvPr id="10" name="Title 1"/>
          <p:cNvSpPr txBox="1">
            <a:spLocks/>
          </p:cNvSpPr>
          <p:nvPr/>
        </p:nvSpPr>
        <p:spPr>
          <a:xfrm>
            <a:off x="1233488" y="0"/>
            <a:ext cx="7899400" cy="762000"/>
          </a:xfrm>
          <a:prstGeom prst="rect">
            <a:avLst/>
          </a:prstGeom>
        </p:spPr>
        <p:txBody>
          <a:bodyPr anchor="ctr">
            <a:normAutofit fontScale="82500" lnSpcReduction="20000"/>
          </a:bodyPr>
          <a:lstStyle/>
          <a:p>
            <a:pPr fontAlgn="auto">
              <a:spcAft>
                <a:spcPts val="0"/>
              </a:spcAft>
              <a:defRPr/>
            </a:pPr>
            <a:r>
              <a:rPr lang="en-US" sz="20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
            </a:r>
            <a:br>
              <a:rPr lang="en-US" sz="20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br>
            <a:r>
              <a:rPr lang="en-US" sz="24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Magnitude </a:t>
            </a:r>
            <a:r>
              <a:rPr lang="en-US" sz="2400" b="1" dirty="0">
                <a:solidFill>
                  <a:schemeClr val="tx2">
                    <a:satMod val="130000"/>
                  </a:schemeClr>
                </a:solidFill>
                <a:effectLst>
                  <a:outerShdw blurRad="50000" dist="30000" dir="5400000" algn="tl" rotWithShape="0">
                    <a:srgbClr val="000000">
                      <a:alpha val="30000"/>
                    </a:srgbClr>
                  </a:outerShdw>
                </a:effectLst>
                <a:latin typeface="Arial" pitchFamily="34" charset="0"/>
                <a:cs typeface="Arial" pitchFamily="34" charset="0"/>
              </a:rPr>
              <a:t>9.0</a:t>
            </a:r>
            <a:r>
              <a:rPr lang="en-US" sz="24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 NEAR THE EAST COAST OF</a:t>
            </a:r>
            <a:r>
              <a:rPr lang="en-US" sz="24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hlinkClick r:id="rId4"/>
              </a:rPr>
              <a:t> HONSHU</a:t>
            </a:r>
            <a:r>
              <a:rPr lang="en-US" sz="24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 JAPAN</a:t>
            </a:r>
            <a:r>
              <a:rPr lang="en-US" sz="43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
            </a:r>
            <a:br>
              <a:rPr lang="en-US" sz="4300"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br>
            <a:r>
              <a:rPr lang="en-US" b="1"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rPr>
              <a:t>Friday,  March 11, 2011 at 05:46:23 UTC </a:t>
            </a:r>
            <a:endParaRPr lang="en-US" dirty="0">
              <a:solidFill>
                <a:schemeClr val="tx2">
                  <a:satMod val="130000"/>
                </a:schemeClr>
              </a:solidFill>
              <a:effectLst>
                <a:outerShdw blurRad="50000" dist="30000" dir="5400000" algn="tl" rotWithShape="0">
                  <a:srgbClr val="000000">
                    <a:alpha val="30000"/>
                  </a:srgbClr>
                </a:outerShdw>
              </a:effectLst>
              <a:latin typeface="Arial" pitchFamily="34" charset="0"/>
              <a:ea typeface="+mj-ea"/>
              <a:cs typeface="Arial" pitchFamily="34" charset="0"/>
            </a:endParaRPr>
          </a:p>
        </p:txBody>
      </p:sp>
      <p:pic>
        <p:nvPicPr>
          <p:cNvPr id="12295" name="Picture 10" descr="neic_c0001xgp_c2.gif"/>
          <p:cNvPicPr>
            <a:picLocks noChangeAspect="1"/>
          </p:cNvPicPr>
          <p:nvPr/>
        </p:nvPicPr>
        <p:blipFill>
          <a:blip r:embed="rId5" cstate="print"/>
          <a:srcRect/>
          <a:stretch>
            <a:fillRect/>
          </a:stretch>
        </p:blipFill>
        <p:spPr bwMode="auto">
          <a:xfrm>
            <a:off x="263525" y="4143375"/>
            <a:ext cx="3962400" cy="1600200"/>
          </a:xfrm>
          <a:prstGeom prst="rect">
            <a:avLst/>
          </a:prstGeom>
          <a:noFill/>
          <a:ln w="9525">
            <a:noFill/>
            <a:miter lim="800000"/>
            <a:headEnd/>
            <a:tailEnd/>
          </a:ln>
        </p:spPr>
      </p:pic>
      <p:pic>
        <p:nvPicPr>
          <p:cNvPr id="12296" name="Picture 11" descr="neic_c0001xgp_c1.gif"/>
          <p:cNvPicPr>
            <a:picLocks noChangeAspect="1"/>
          </p:cNvPicPr>
          <p:nvPr/>
        </p:nvPicPr>
        <p:blipFill>
          <a:blip r:embed="rId6" cstate="print"/>
          <a:srcRect/>
          <a:stretch>
            <a:fillRect/>
          </a:stretch>
        </p:blipFill>
        <p:spPr bwMode="auto">
          <a:xfrm>
            <a:off x="4343400" y="990600"/>
            <a:ext cx="4651375" cy="5181600"/>
          </a:xfrm>
          <a:prstGeom prst="rect">
            <a:avLst/>
          </a:prstGeom>
          <a:noFill/>
          <a:ln w="9525">
            <a:noFill/>
            <a:miter lim="800000"/>
            <a:headEnd/>
            <a:tailEnd/>
          </a:ln>
        </p:spPr>
      </p:pic>
      <p:sp>
        <p:nvSpPr>
          <p:cNvPr id="12297" name="TextBox 12"/>
          <p:cNvSpPr txBox="1">
            <a:spLocks noChangeArrowheads="1"/>
          </p:cNvSpPr>
          <p:nvPr/>
        </p:nvSpPr>
        <p:spPr bwMode="auto">
          <a:xfrm>
            <a:off x="228600" y="5943600"/>
            <a:ext cx="3962400" cy="738188"/>
          </a:xfrm>
          <a:prstGeom prst="rect">
            <a:avLst/>
          </a:prstGeom>
          <a:noFill/>
          <a:ln w="9525">
            <a:noFill/>
            <a:miter lim="800000"/>
            <a:headEnd/>
            <a:tailEnd/>
          </a:ln>
        </p:spPr>
        <p:txBody>
          <a:bodyPr>
            <a:spAutoFit/>
          </a:bodyPr>
          <a:lstStyle/>
          <a:p>
            <a:r>
              <a:rPr lang="en-US" sz="1400" i="1"/>
              <a:t>Seismicity Cross Section across the subduction zone showing the relationship between color and earthquake depth.</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590800"/>
            <a:ext cx="7772400" cy="1470025"/>
          </a:xfrm>
          <a:solidFill>
            <a:srgbClr val="99FF33"/>
          </a:solidFill>
        </p:spPr>
        <p:txBody>
          <a:bodyPr/>
          <a:lstStyle/>
          <a:p>
            <a:r>
              <a:rPr lang="en-US" dirty="0" smtClean="0"/>
              <a:t>What is an earthquake?</a:t>
            </a:r>
            <a:endParaRPr lang="en-US" dirty="0"/>
          </a:p>
        </p:txBody>
      </p:sp>
      <p:pic>
        <p:nvPicPr>
          <p:cNvPr id="2052" name="Picture 4" descr="08_02"/>
          <p:cNvPicPr>
            <a:picLocks noChangeAspect="1" noChangeArrowheads="1"/>
          </p:cNvPicPr>
          <p:nvPr/>
        </p:nvPicPr>
        <p:blipFill>
          <a:blip r:embed="rId2" cstate="print"/>
          <a:srcRect/>
          <a:stretch>
            <a:fillRect/>
          </a:stretch>
        </p:blipFill>
        <p:spPr bwMode="auto">
          <a:xfrm>
            <a:off x="381000" y="304800"/>
            <a:ext cx="3048000" cy="2117725"/>
          </a:xfrm>
          <a:prstGeom prst="rect">
            <a:avLst/>
          </a:prstGeom>
          <a:noFill/>
        </p:spPr>
      </p:pic>
      <p:pic>
        <p:nvPicPr>
          <p:cNvPr id="2053" name="Picture 5" descr="08_04br"/>
          <p:cNvPicPr>
            <a:picLocks noChangeAspect="1" noChangeArrowheads="1"/>
          </p:cNvPicPr>
          <p:nvPr/>
        </p:nvPicPr>
        <p:blipFill>
          <a:blip r:embed="rId3" cstate="print"/>
          <a:srcRect/>
          <a:stretch>
            <a:fillRect/>
          </a:stretch>
        </p:blipFill>
        <p:spPr bwMode="auto">
          <a:xfrm>
            <a:off x="6477000" y="228600"/>
            <a:ext cx="2117725" cy="2209800"/>
          </a:xfrm>
          <a:prstGeom prst="rect">
            <a:avLst/>
          </a:prstGeom>
          <a:noFill/>
        </p:spPr>
      </p:pic>
      <p:pic>
        <p:nvPicPr>
          <p:cNvPr id="2054" name="Picture 6" descr="08_06"/>
          <p:cNvPicPr>
            <a:picLocks noChangeAspect="1" noChangeArrowheads="1"/>
          </p:cNvPicPr>
          <p:nvPr/>
        </p:nvPicPr>
        <p:blipFill>
          <a:blip r:embed="rId4" cstate="print"/>
          <a:srcRect/>
          <a:stretch>
            <a:fillRect/>
          </a:stretch>
        </p:blipFill>
        <p:spPr bwMode="auto">
          <a:xfrm>
            <a:off x="3886200" y="228600"/>
            <a:ext cx="1511300" cy="2362200"/>
          </a:xfrm>
          <a:prstGeom prst="rect">
            <a:avLst/>
          </a:prstGeom>
          <a:noFill/>
        </p:spPr>
      </p:pic>
      <p:pic>
        <p:nvPicPr>
          <p:cNvPr id="2057" name="Picture 9" descr="peoplewave"/>
          <p:cNvPicPr>
            <a:picLocks noChangeAspect="1" noChangeArrowheads="1"/>
          </p:cNvPicPr>
          <p:nvPr/>
        </p:nvPicPr>
        <p:blipFill>
          <a:blip r:embed="rId5" cstate="print"/>
          <a:srcRect/>
          <a:stretch>
            <a:fillRect/>
          </a:stretch>
        </p:blipFill>
        <p:spPr bwMode="auto">
          <a:xfrm>
            <a:off x="0" y="4191000"/>
            <a:ext cx="9144000" cy="2043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92D050"/>
          </a:solidFill>
        </p:spPr>
        <p:txBody>
          <a:bodyPr/>
          <a:lstStyle/>
          <a:p>
            <a:r>
              <a:rPr lang="en-US" dirty="0" smtClean="0"/>
              <a:t>GPS network in Japan</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1840818" y="2100263"/>
            <a:ext cx="3921807" cy="4376737"/>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US" dirty="0" smtClean="0"/>
              <a:t>Crustal Displacement</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2133600" y="1752600"/>
            <a:ext cx="4495800" cy="4709886"/>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Foreshocks and aftershocks</a:t>
            </a:r>
            <a:endParaRPr lang="en-US" dirty="0"/>
          </a:p>
        </p:txBody>
      </p:sp>
      <p:sp>
        <p:nvSpPr>
          <p:cNvPr id="4" name="Content Placeholder 3"/>
          <p:cNvSpPr>
            <a:spLocks noGrp="1"/>
          </p:cNvSpPr>
          <p:nvPr>
            <p:ph sz="half" idx="2"/>
          </p:nvPr>
        </p:nvSpPr>
        <p:spPr>
          <a:xfrm>
            <a:off x="4648200" y="1600201"/>
            <a:ext cx="4038600" cy="4038600"/>
          </a:xfrm>
          <a:solidFill>
            <a:srgbClr val="FFC000"/>
          </a:solidFill>
        </p:spPr>
        <p:txBody>
          <a:bodyPr/>
          <a:lstStyle/>
          <a:p>
            <a:r>
              <a:rPr lang="en-US" b="1" dirty="0" smtClean="0"/>
              <a:t>Small earthquakes preceding and after the main event</a:t>
            </a:r>
          </a:p>
          <a:p>
            <a:r>
              <a:rPr lang="en-US" dirty="0" smtClean="0"/>
              <a:t>Yellow: March 9 and 10</a:t>
            </a:r>
          </a:p>
          <a:p>
            <a:r>
              <a:rPr lang="en-US" dirty="0" smtClean="0"/>
              <a:t>Orange and red: 24 hours after earthquake</a:t>
            </a:r>
            <a:endParaRPr lang="en-US" dirty="0"/>
          </a:p>
        </p:txBody>
      </p:sp>
      <p:pic>
        <p:nvPicPr>
          <p:cNvPr id="3074" name="Picture 2"/>
          <p:cNvPicPr>
            <a:picLocks noGrp="1" noChangeAspect="1" noChangeArrowheads="1"/>
          </p:cNvPicPr>
          <p:nvPr>
            <p:ph sz="half" idx="1"/>
          </p:nvPr>
        </p:nvPicPr>
        <p:blipFill>
          <a:blip r:embed="rId2" cstate="print"/>
          <a:srcRect/>
          <a:stretch>
            <a:fillRect/>
          </a:stretch>
        </p:blipFill>
        <p:spPr bwMode="auto">
          <a:xfrm>
            <a:off x="642937" y="2262981"/>
            <a:ext cx="3667125" cy="32004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smtClean="0"/>
              <a:t>Foreshocks and aftershocks</a:t>
            </a:r>
            <a:endParaRPr lang="en-US" dirty="0"/>
          </a:p>
        </p:txBody>
      </p:sp>
      <p:sp>
        <p:nvSpPr>
          <p:cNvPr id="4" name="Content Placeholder 3"/>
          <p:cNvSpPr>
            <a:spLocks noGrp="1"/>
          </p:cNvSpPr>
          <p:nvPr>
            <p:ph sz="half" idx="2"/>
          </p:nvPr>
        </p:nvSpPr>
        <p:spPr>
          <a:xfrm>
            <a:off x="4648200" y="3048000"/>
            <a:ext cx="4038600" cy="1600200"/>
          </a:xfrm>
          <a:solidFill>
            <a:srgbClr val="92D050"/>
          </a:solidFill>
        </p:spPr>
        <p:txBody>
          <a:bodyPr/>
          <a:lstStyle/>
          <a:p>
            <a:r>
              <a:rPr lang="en-US" dirty="0" smtClean="0"/>
              <a:t>Yellow: M 5-6</a:t>
            </a:r>
          </a:p>
          <a:p>
            <a:r>
              <a:rPr lang="en-US" dirty="0" smtClean="0"/>
              <a:t>Orange: &gt; 7</a:t>
            </a:r>
            <a:endParaRPr lang="en-US" dirty="0"/>
          </a:p>
        </p:txBody>
      </p:sp>
      <p:pic>
        <p:nvPicPr>
          <p:cNvPr id="4098" name="Picture 2"/>
          <p:cNvPicPr>
            <a:picLocks noGrp="1" noChangeAspect="1" noChangeArrowheads="1"/>
          </p:cNvPicPr>
          <p:nvPr>
            <p:ph sz="half" idx="1"/>
          </p:nvPr>
        </p:nvPicPr>
        <p:blipFill>
          <a:blip r:embed="rId2" cstate="print"/>
          <a:srcRect/>
          <a:stretch>
            <a:fillRect/>
          </a:stretch>
        </p:blipFill>
        <p:spPr bwMode="auto">
          <a:xfrm>
            <a:off x="228600" y="2064861"/>
            <a:ext cx="4419600" cy="353568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Fault Rupture</a:t>
            </a:r>
            <a:endParaRPr lang="en-US" dirty="0"/>
          </a:p>
        </p:txBody>
      </p:sp>
      <p:sp>
        <p:nvSpPr>
          <p:cNvPr id="3" name="Content Placeholder 2"/>
          <p:cNvSpPr>
            <a:spLocks noGrp="1"/>
          </p:cNvSpPr>
          <p:nvPr>
            <p:ph sz="half" idx="1"/>
          </p:nvPr>
        </p:nvSpPr>
        <p:spPr>
          <a:solidFill>
            <a:srgbClr val="FFFF00"/>
          </a:solidFill>
        </p:spPr>
        <p:txBody>
          <a:bodyPr/>
          <a:lstStyle/>
          <a:p>
            <a:r>
              <a:rPr lang="en-US" dirty="0" smtClean="0"/>
              <a:t>30-40 meters (90-120 feet) of upward movement</a:t>
            </a:r>
          </a:p>
          <a:p>
            <a:r>
              <a:rPr lang="en-US" dirty="0" smtClean="0"/>
              <a:t>300 kilometers (180 miles) long and 150 km (90 miles) wide rupture</a:t>
            </a:r>
          </a:p>
          <a:p>
            <a:r>
              <a:rPr lang="en-US" dirty="0" smtClean="0"/>
              <a:t>Foreshock of M 7.2 and several M 6 aftershocks</a:t>
            </a:r>
            <a:endParaRPr lang="en-US" dirty="0"/>
          </a:p>
        </p:txBody>
      </p:sp>
      <p:pic>
        <p:nvPicPr>
          <p:cNvPr id="68610" name="Picture 2"/>
          <p:cNvPicPr>
            <a:picLocks noGrp="1" noChangeAspect="1" noChangeArrowheads="1"/>
          </p:cNvPicPr>
          <p:nvPr>
            <p:ph sz="half" idx="2"/>
          </p:nvPr>
        </p:nvPicPr>
        <p:blipFill>
          <a:blip r:embed="rId2" cstate="print"/>
          <a:srcRect/>
          <a:stretch>
            <a:fillRect/>
          </a:stretch>
        </p:blipFill>
        <p:spPr bwMode="auto">
          <a:xfrm>
            <a:off x="4847643" y="1600200"/>
            <a:ext cx="3639713" cy="4525963"/>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smtClean="0"/>
              <a:t>Aftershock: April 7</a:t>
            </a:r>
            <a:r>
              <a:rPr lang="en-US" baseline="30000" smtClean="0"/>
              <a:t>th</a:t>
            </a:r>
            <a:r>
              <a:rPr lang="en-US" smtClean="0"/>
              <a:t> </a:t>
            </a:r>
            <a:endParaRPr lang="en-US" dirty="0"/>
          </a:p>
        </p:txBody>
      </p:sp>
      <p:sp>
        <p:nvSpPr>
          <p:cNvPr id="3" name="Content Placeholder 2"/>
          <p:cNvSpPr>
            <a:spLocks noGrp="1"/>
          </p:cNvSpPr>
          <p:nvPr>
            <p:ph sz="half" idx="1"/>
          </p:nvPr>
        </p:nvSpPr>
        <p:spPr>
          <a:xfrm>
            <a:off x="2514600" y="5105400"/>
            <a:ext cx="4038600" cy="1447800"/>
          </a:xfrm>
          <a:solidFill>
            <a:srgbClr val="FFFF00"/>
          </a:solidFill>
        </p:spPr>
        <p:txBody>
          <a:bodyPr/>
          <a:lstStyle/>
          <a:p>
            <a:r>
              <a:rPr lang="en-US" dirty="0" smtClean="0"/>
              <a:t>M 7</a:t>
            </a:r>
          </a:p>
          <a:p>
            <a:r>
              <a:rPr lang="en-US" dirty="0" smtClean="0"/>
              <a:t>30 miles: hypocenter</a:t>
            </a:r>
            <a:endParaRPr lang="en-US" dirty="0"/>
          </a:p>
        </p:txBody>
      </p:sp>
      <p:pic>
        <p:nvPicPr>
          <p:cNvPr id="69634" name="Picture 2"/>
          <p:cNvPicPr>
            <a:picLocks noGrp="1" noChangeAspect="1" noChangeArrowheads="1"/>
          </p:cNvPicPr>
          <p:nvPr>
            <p:ph sz="half" idx="2"/>
          </p:nvPr>
        </p:nvPicPr>
        <p:blipFill>
          <a:blip r:embed="rId2" cstate="print"/>
          <a:srcRect/>
          <a:stretch>
            <a:fillRect/>
          </a:stretch>
        </p:blipFill>
        <p:spPr bwMode="auto">
          <a:xfrm>
            <a:off x="1828800" y="1600200"/>
            <a:ext cx="5029200" cy="3573379"/>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April 11, 2011</a:t>
            </a:r>
            <a:endParaRPr lang="en-US" dirty="0"/>
          </a:p>
        </p:txBody>
      </p:sp>
      <p:sp>
        <p:nvSpPr>
          <p:cNvPr id="3" name="Content Placeholder 2"/>
          <p:cNvSpPr>
            <a:spLocks noGrp="1"/>
          </p:cNvSpPr>
          <p:nvPr>
            <p:ph sz="half" idx="1"/>
          </p:nvPr>
        </p:nvSpPr>
        <p:spPr>
          <a:xfrm>
            <a:off x="381000" y="2895600"/>
            <a:ext cx="4038600" cy="2438400"/>
          </a:xfrm>
          <a:solidFill>
            <a:srgbClr val="FFC000"/>
          </a:solidFill>
        </p:spPr>
        <p:txBody>
          <a:bodyPr/>
          <a:lstStyle/>
          <a:p>
            <a:r>
              <a:rPr lang="en-US" dirty="0" smtClean="0"/>
              <a:t>M 7.1</a:t>
            </a:r>
          </a:p>
          <a:p>
            <a:r>
              <a:rPr lang="en-US" dirty="0" smtClean="0"/>
              <a:t>58 M 6 or &gt;</a:t>
            </a:r>
          </a:p>
          <a:p>
            <a:r>
              <a:rPr lang="en-US" dirty="0" smtClean="0"/>
              <a:t>2 : 7.8 and 7.9 on 3/11</a:t>
            </a:r>
          </a:p>
          <a:p>
            <a:r>
              <a:rPr lang="en-US" smtClean="0"/>
              <a:t>M7: April 7 and 11</a:t>
            </a:r>
          </a:p>
          <a:p>
            <a:endParaRPr lang="en-US" dirty="0" smtClean="0"/>
          </a:p>
          <a:p>
            <a:endParaRPr lang="en-US"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752975" y="1858169"/>
            <a:ext cx="3829050" cy="401002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dirty="0" smtClean="0"/>
              <a:t>Tsunami </a:t>
            </a:r>
            <a:r>
              <a:rPr lang="en-US" dirty="0" smtClean="0">
                <a:hlinkClick r:id="rId2"/>
              </a:rPr>
              <a:t>Warning</a:t>
            </a:r>
            <a:endParaRPr lang="en-US" dirty="0"/>
          </a:p>
        </p:txBody>
      </p:sp>
      <p:pic>
        <p:nvPicPr>
          <p:cNvPr id="70658" name="Picture 2"/>
          <p:cNvPicPr>
            <a:picLocks noGrp="1" noChangeAspect="1" noChangeArrowheads="1"/>
          </p:cNvPicPr>
          <p:nvPr>
            <p:ph sz="half" idx="2"/>
          </p:nvPr>
        </p:nvPicPr>
        <p:blipFill>
          <a:blip r:embed="rId3" cstate="print"/>
          <a:srcRect/>
          <a:stretch>
            <a:fillRect/>
          </a:stretch>
        </p:blipFill>
        <p:spPr bwMode="auto">
          <a:xfrm>
            <a:off x="4648200" y="2098818"/>
            <a:ext cx="4038600" cy="3528727"/>
          </a:xfrm>
          <a:prstGeom prst="rect">
            <a:avLst/>
          </a:prstGeom>
          <a:noFill/>
          <a:ln w="9525">
            <a:noFill/>
            <a:miter lim="800000"/>
            <a:headEnd/>
            <a:tailEnd/>
          </a:ln>
        </p:spPr>
      </p:pic>
      <p:pic>
        <p:nvPicPr>
          <p:cNvPr id="70659" name="Picture 3"/>
          <p:cNvPicPr>
            <a:picLocks noGrp="1" noChangeAspect="1" noChangeArrowheads="1"/>
          </p:cNvPicPr>
          <p:nvPr>
            <p:ph sz="half" idx="1"/>
          </p:nvPr>
        </p:nvPicPr>
        <p:blipFill>
          <a:blip r:embed="rId4" cstate="print"/>
          <a:srcRect/>
          <a:stretch>
            <a:fillRect/>
          </a:stretch>
        </p:blipFill>
        <p:spPr bwMode="auto">
          <a:xfrm>
            <a:off x="571500" y="3148806"/>
            <a:ext cx="3810000" cy="142875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92D050"/>
          </a:solidFill>
        </p:spPr>
        <p:txBody>
          <a:bodyPr>
            <a:normAutofit fontScale="90000"/>
          </a:bodyPr>
          <a:lstStyle/>
          <a:p>
            <a:r>
              <a:rPr lang="en-US" dirty="0" smtClean="0">
                <a:hlinkClick r:id="rId2"/>
              </a:rPr>
              <a:t>Why</a:t>
            </a:r>
            <a:r>
              <a:rPr lang="en-US" dirty="0" smtClean="0"/>
              <a:t> did the earthquake </a:t>
            </a:r>
            <a:r>
              <a:rPr lang="en-US" dirty="0" smtClean="0">
                <a:hlinkClick r:id="rId3"/>
              </a:rPr>
              <a:t>cause</a:t>
            </a:r>
            <a:r>
              <a:rPr lang="en-US" dirty="0" smtClean="0"/>
              <a:t> a </a:t>
            </a:r>
            <a:r>
              <a:rPr lang="en-US" dirty="0" smtClean="0">
                <a:hlinkClick r:id="rId4"/>
              </a:rPr>
              <a:t>tsunami</a:t>
            </a:r>
            <a:r>
              <a:rPr lang="en-US" dirty="0" smtClean="0"/>
              <a:t>?</a:t>
            </a:r>
            <a:endParaRPr lang="en-US" dirty="0"/>
          </a:p>
        </p:txBody>
      </p:sp>
      <p:pic>
        <p:nvPicPr>
          <p:cNvPr id="2050" name="Picture 2"/>
          <p:cNvPicPr>
            <a:picLocks noGrp="1" noChangeAspect="1" noChangeArrowheads="1"/>
          </p:cNvPicPr>
          <p:nvPr>
            <p:ph sz="half" idx="1"/>
          </p:nvPr>
        </p:nvPicPr>
        <p:blipFill>
          <a:blip r:embed="rId5" cstate="print"/>
          <a:stretch>
            <a:fillRect/>
          </a:stretch>
        </p:blipFill>
        <p:spPr bwMode="auto">
          <a:xfrm>
            <a:off x="942975" y="1729581"/>
            <a:ext cx="3067050" cy="4267200"/>
          </a:xfrm>
          <a:prstGeom prst="rect">
            <a:avLst/>
          </a:prstGeom>
          <a:noFill/>
          <a:ln w="9525">
            <a:noFill/>
            <a:miter lim="800000"/>
            <a:headEnd/>
            <a:tailEnd/>
          </a:ln>
        </p:spPr>
      </p:pic>
      <p:sp>
        <p:nvSpPr>
          <p:cNvPr id="6" name="Content Placeholder 5"/>
          <p:cNvSpPr>
            <a:spLocks noGrp="1"/>
          </p:cNvSpPr>
          <p:nvPr>
            <p:ph sz="half" idx="2"/>
          </p:nvPr>
        </p:nvSpPr>
        <p:spPr>
          <a:xfrm>
            <a:off x="4724400" y="2133600"/>
            <a:ext cx="4038600" cy="3733800"/>
          </a:xfrm>
          <a:solidFill>
            <a:srgbClr val="FFC000"/>
          </a:solidFill>
        </p:spPr>
        <p:txBody>
          <a:bodyPr/>
          <a:lstStyle/>
          <a:p>
            <a:r>
              <a:rPr lang="en-US" dirty="0" smtClean="0"/>
              <a:t>Shallow focus earthquake </a:t>
            </a:r>
          </a:p>
          <a:p>
            <a:r>
              <a:rPr lang="en-US" dirty="0" smtClean="0"/>
              <a:t>Large volume of oceanic crust displaced</a:t>
            </a:r>
          </a:p>
          <a:p>
            <a:r>
              <a:rPr lang="en-US" dirty="0" smtClean="0"/>
              <a:t>The movement of the crust also </a:t>
            </a:r>
            <a:r>
              <a:rPr lang="en-US" dirty="0" smtClean="0">
                <a:hlinkClick r:id="rId6"/>
              </a:rPr>
              <a:t>displaces</a:t>
            </a:r>
            <a:r>
              <a:rPr lang="en-US" dirty="0" smtClean="0"/>
              <a:t> a large volume of water</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CCFF"/>
          </a:solidFill>
        </p:spPr>
        <p:txBody>
          <a:bodyPr/>
          <a:lstStyle/>
          <a:p>
            <a:r>
              <a:rPr lang="en-US" dirty="0" smtClean="0">
                <a:hlinkClick r:id="rId2"/>
              </a:rPr>
              <a:t>Tsunami</a:t>
            </a:r>
            <a:endParaRPr lang="en-US" dirty="0"/>
          </a:p>
        </p:txBody>
      </p:sp>
      <p:sp>
        <p:nvSpPr>
          <p:cNvPr id="4" name="Text Placeholder 3"/>
          <p:cNvSpPr>
            <a:spLocks noGrp="1"/>
          </p:cNvSpPr>
          <p:nvPr>
            <p:ph type="body" sz="half" idx="2"/>
          </p:nvPr>
        </p:nvSpPr>
        <p:spPr>
          <a:xfrm>
            <a:off x="1447800" y="1600200"/>
            <a:ext cx="7315200" cy="1447800"/>
          </a:xfrm>
          <a:solidFill>
            <a:srgbClr val="92D050"/>
          </a:solidFill>
        </p:spPr>
        <p:txBody>
          <a:bodyPr/>
          <a:lstStyle/>
          <a:p>
            <a:r>
              <a:rPr lang="en-US" dirty="0" smtClean="0"/>
              <a:t>One wave moves toward the shoreline, another travels into the open ocean</a:t>
            </a:r>
          </a:p>
          <a:p>
            <a:endParaRPr lang="en-US" dirty="0"/>
          </a:p>
        </p:txBody>
      </p:sp>
      <p:pic>
        <p:nvPicPr>
          <p:cNvPr id="5" name="ClipArt Placeholder 4" descr="tsunami2a"/>
          <p:cNvPicPr>
            <a:picLocks noGrp="1" noChangeAspect="1" noChangeArrowheads="1"/>
          </p:cNvPicPr>
          <p:nvPr>
            <p:ph type="clipArt" sz="half" idx="1"/>
          </p:nvPr>
        </p:nvPicPr>
        <p:blipFill>
          <a:blip r:embed="rId3" cstate="print"/>
          <a:srcRect/>
          <a:stretch>
            <a:fillRect/>
          </a:stretch>
        </p:blipFill>
        <p:spPr bwMode="auto">
          <a:xfrm>
            <a:off x="2362200" y="3124200"/>
            <a:ext cx="4705213" cy="1591469"/>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1371600" y="2971800"/>
            <a:ext cx="6696075" cy="32670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smtClean="0"/>
              <a:t>Release of stored </a:t>
            </a:r>
            <a:r>
              <a:rPr lang="en-US" dirty="0" smtClean="0">
                <a:hlinkClick r:id="rId2"/>
              </a:rPr>
              <a:t>energy</a:t>
            </a:r>
            <a:endParaRPr lang="en-US" dirty="0"/>
          </a:p>
        </p:txBody>
      </p:sp>
      <p:sp>
        <p:nvSpPr>
          <p:cNvPr id="3" name="Content Placeholder 2"/>
          <p:cNvSpPr>
            <a:spLocks noGrp="1"/>
          </p:cNvSpPr>
          <p:nvPr>
            <p:ph idx="1"/>
          </p:nvPr>
        </p:nvSpPr>
        <p:spPr>
          <a:xfrm>
            <a:off x="457200" y="1600201"/>
            <a:ext cx="8229600" cy="3429000"/>
          </a:xfrm>
          <a:solidFill>
            <a:srgbClr val="92D050"/>
          </a:solidFill>
        </p:spPr>
        <p:txBody>
          <a:bodyPr>
            <a:normAutofit fontScale="92500" lnSpcReduction="10000"/>
          </a:bodyPr>
          <a:lstStyle/>
          <a:p>
            <a:r>
              <a:rPr lang="en-US" b="1" dirty="0" smtClean="0"/>
              <a:t>Elastic rebound theory</a:t>
            </a:r>
            <a:r>
              <a:rPr lang="en-US" dirty="0" smtClean="0"/>
              <a:t> explanation to how earthquakes occur</a:t>
            </a:r>
            <a:endParaRPr lang="en-US" b="1" dirty="0" smtClean="0"/>
          </a:p>
          <a:p>
            <a:r>
              <a:rPr lang="en-US" dirty="0" smtClean="0"/>
              <a:t>Plate movement concentrates energy in crust</a:t>
            </a:r>
          </a:p>
          <a:p>
            <a:r>
              <a:rPr lang="en-US" dirty="0" smtClean="0"/>
              <a:t>When the stored energy exceeds the strength of the crust, the crust ruptures</a:t>
            </a:r>
          </a:p>
          <a:p>
            <a:r>
              <a:rPr lang="en-US" dirty="0" smtClean="0"/>
              <a:t>The rupture generally occurs along faults because this is the weakest point</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6400800" y="4343400"/>
            <a:ext cx="2305050" cy="2328813"/>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2133600" y="4876800"/>
            <a:ext cx="2438400" cy="1825091"/>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381000"/>
            <a:ext cx="4648200" cy="4724400"/>
          </a:xfrm>
          <a:solidFill>
            <a:srgbClr val="66CCFF"/>
          </a:solidFill>
        </p:spPr>
        <p:txBody>
          <a:bodyPr>
            <a:noAutofit/>
          </a:bodyPr>
          <a:lstStyle/>
          <a:p>
            <a:pPr marL="342900" indent="-342900">
              <a:spcBef>
                <a:spcPct val="20000"/>
              </a:spcBef>
            </a:pPr>
            <a:r>
              <a:rPr lang="en-US" sz="4800" dirty="0" smtClean="0"/>
              <a:t>Tsunami at the </a:t>
            </a:r>
            <a:r>
              <a:rPr lang="en-US" sz="4800" b="1" dirty="0" smtClean="0">
                <a:solidFill>
                  <a:srgbClr val="996633"/>
                </a:solidFill>
              </a:rPr>
              <a:t>shoreline</a:t>
            </a:r>
            <a:br>
              <a:rPr lang="en-US" sz="4800" b="1" dirty="0" smtClean="0">
                <a:solidFill>
                  <a:srgbClr val="996633"/>
                </a:solidFill>
              </a:rPr>
            </a:br>
            <a:r>
              <a:rPr lang="en-US" sz="3600" dirty="0" smtClean="0"/>
              <a:t>Not a gigantic version of breaking wave</a:t>
            </a:r>
            <a:br>
              <a:rPr lang="en-US" sz="3600" dirty="0" smtClean="0"/>
            </a:br>
            <a:r>
              <a:rPr lang="en-US" sz="3600" b="1" dirty="0" smtClean="0">
                <a:solidFill>
                  <a:srgbClr val="996633"/>
                </a:solidFill>
              </a:rPr>
              <a:t>Very rapidly rising tide</a:t>
            </a:r>
            <a:r>
              <a:rPr lang="en-US" sz="3600" dirty="0" smtClean="0"/>
              <a:t>, rushing inland</a:t>
            </a:r>
            <a:br>
              <a:rPr lang="en-US" sz="3600" dirty="0" smtClean="0"/>
            </a:br>
            <a:r>
              <a:rPr lang="en-US" sz="3600" dirty="0" smtClean="0"/>
              <a:t>Sometimes water retreats first</a:t>
            </a:r>
            <a:endParaRPr lang="en-US" sz="3600" dirty="0"/>
          </a:p>
        </p:txBody>
      </p:sp>
      <p:pic>
        <p:nvPicPr>
          <p:cNvPr id="5" name="Picture 5" descr="tsunami3"/>
          <p:cNvPicPr>
            <a:picLocks noGrp="1" noChangeAspect="1" noChangeArrowheads="1"/>
          </p:cNvPicPr>
          <p:nvPr>
            <p:ph type="clipArt" sz="half" idx="1"/>
          </p:nvPr>
        </p:nvPicPr>
        <p:blipFill>
          <a:blip r:embed="rId2" cstate="print"/>
          <a:srcRect/>
          <a:stretch>
            <a:fillRect/>
          </a:stretch>
        </p:blipFill>
        <p:spPr bwMode="auto">
          <a:xfrm>
            <a:off x="4343400" y="5105400"/>
            <a:ext cx="4381500" cy="1752600"/>
          </a:xfrm>
          <a:prstGeom prst="rect">
            <a:avLst/>
          </a:prstGeom>
          <a:noFill/>
          <a:ln w="9525">
            <a:noFill/>
            <a:miter lim="800000"/>
            <a:headEnd/>
            <a:tailEnd/>
          </a:ln>
        </p:spPr>
      </p:pic>
      <p:pic>
        <p:nvPicPr>
          <p:cNvPr id="7" name="Picture 7" descr="abb50342_0504bc"/>
          <p:cNvPicPr>
            <a:picLocks noChangeAspect="1" noChangeArrowheads="1"/>
          </p:cNvPicPr>
          <p:nvPr/>
        </p:nvPicPr>
        <p:blipFill>
          <a:blip r:embed="rId3" cstate="print"/>
          <a:srcRect/>
          <a:stretch>
            <a:fillRect/>
          </a:stretch>
        </p:blipFill>
        <p:spPr bwMode="auto">
          <a:xfrm>
            <a:off x="609600" y="2514600"/>
            <a:ext cx="3043184" cy="2209800"/>
          </a:xfrm>
          <a:prstGeom prst="rect">
            <a:avLst/>
          </a:prstGeom>
          <a:noFill/>
          <a:ln w="9525">
            <a:noFill/>
            <a:miter lim="800000"/>
            <a:headEnd/>
            <a:tailEnd/>
          </a:ln>
          <a:effectLst/>
        </p:spPr>
      </p:pic>
      <p:pic>
        <p:nvPicPr>
          <p:cNvPr id="8" name="Picture 4" descr="tsunami"/>
          <p:cNvPicPr>
            <a:picLocks noChangeAspect="1" noChangeArrowheads="1"/>
          </p:cNvPicPr>
          <p:nvPr/>
        </p:nvPicPr>
        <p:blipFill>
          <a:blip r:embed="rId4" cstate="print"/>
          <a:srcRect/>
          <a:stretch>
            <a:fillRect/>
          </a:stretch>
        </p:blipFill>
        <p:spPr>
          <a:xfrm>
            <a:off x="228600" y="152400"/>
            <a:ext cx="4267200" cy="2384425"/>
          </a:xfrm>
          <a:prstGeom prst="rect">
            <a:avLst/>
          </a:prstGeom>
        </p:spPr>
      </p:pic>
      <p:pic>
        <p:nvPicPr>
          <p:cNvPr id="10" name="Picture 6"/>
          <p:cNvPicPr>
            <a:picLocks noChangeAspect="1" noChangeArrowheads="1"/>
          </p:cNvPicPr>
          <p:nvPr/>
        </p:nvPicPr>
        <p:blipFill>
          <a:blip r:embed="rId5" cstate="print"/>
          <a:srcRect/>
          <a:stretch>
            <a:fillRect/>
          </a:stretch>
        </p:blipFill>
        <p:spPr bwMode="auto">
          <a:xfrm>
            <a:off x="457200" y="4714875"/>
            <a:ext cx="2955925" cy="2143125"/>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4523102" cy="28194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133600" y="2895600"/>
            <a:ext cx="4876800" cy="3633788"/>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687441" y="457200"/>
            <a:ext cx="4456559" cy="20574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sz="half" idx="2"/>
          </p:nvPr>
        </p:nvSpPr>
        <p:spPr>
          <a:xfrm>
            <a:off x="228600" y="1600200"/>
            <a:ext cx="8915400" cy="1752600"/>
          </a:xfrm>
          <a:solidFill>
            <a:srgbClr val="FFFF00"/>
          </a:solidFill>
        </p:spPr>
        <p:txBody>
          <a:bodyPr>
            <a:normAutofit fontScale="92500" lnSpcReduction="10000"/>
          </a:bodyPr>
          <a:lstStyle/>
          <a:p>
            <a:pPr eaLnBrk="1" hangingPunct="1"/>
            <a:r>
              <a:rPr lang="en-US" sz="2800" smtClean="0"/>
              <a:t>Shallow water waves because as they travel across the ocean and drag on the bottom (up to 18,000 feet)</a:t>
            </a:r>
          </a:p>
          <a:p>
            <a:pPr eaLnBrk="1" hangingPunct="1"/>
            <a:r>
              <a:rPr lang="en-US" sz="2800" smtClean="0"/>
              <a:t>On the ocean’s surface, the wave is barely detectable (3 feet high)</a:t>
            </a:r>
          </a:p>
        </p:txBody>
      </p:sp>
      <p:sp>
        <p:nvSpPr>
          <p:cNvPr id="54275" name="Rectangle 3"/>
          <p:cNvSpPr>
            <a:spLocks noGrp="1" noChangeArrowheads="1"/>
          </p:cNvSpPr>
          <p:nvPr>
            <p:ph type="title"/>
          </p:nvPr>
        </p:nvSpPr>
        <p:spPr>
          <a:solidFill>
            <a:srgbClr val="3399FF"/>
          </a:solidFill>
          <a:ln w="38100">
            <a:solidFill>
              <a:schemeClr val="tx1"/>
            </a:solidFill>
          </a:ln>
        </p:spPr>
        <p:txBody>
          <a:bodyPr/>
          <a:lstStyle/>
          <a:p>
            <a:pPr eaLnBrk="1" hangingPunct="1"/>
            <a:r>
              <a:rPr lang="en-US" dirty="0" smtClean="0"/>
              <a:t>Tsunami</a:t>
            </a:r>
          </a:p>
        </p:txBody>
      </p:sp>
      <p:pic>
        <p:nvPicPr>
          <p:cNvPr id="8" name="Picture 2"/>
          <p:cNvPicPr>
            <a:picLocks noChangeAspect="1" noChangeArrowheads="1"/>
          </p:cNvPicPr>
          <p:nvPr/>
        </p:nvPicPr>
        <p:blipFill>
          <a:blip r:embed="rId2" cstate="print"/>
          <a:srcRect/>
          <a:stretch>
            <a:fillRect/>
          </a:stretch>
        </p:blipFill>
        <p:spPr bwMode="auto">
          <a:xfrm>
            <a:off x="1219200" y="4038600"/>
            <a:ext cx="6705600" cy="2389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Shallow water waves</a:t>
            </a:r>
            <a:endParaRPr lang="en-US" dirty="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4810502" y="1981199"/>
            <a:ext cx="4104898" cy="4160121"/>
          </a:xfrm>
          <a:prstGeom prst="rect">
            <a:avLst/>
          </a:prstGeom>
          <a:noFill/>
          <a:ln w="9525">
            <a:noFill/>
            <a:miter lim="800000"/>
            <a:headEnd/>
            <a:tailEnd/>
          </a:ln>
        </p:spPr>
      </p:pic>
      <p:pic>
        <p:nvPicPr>
          <p:cNvPr id="6" name="Picture 2"/>
          <p:cNvPicPr>
            <a:picLocks noGrp="1" noChangeAspect="1" noChangeArrowheads="1"/>
          </p:cNvPicPr>
          <p:nvPr>
            <p:ph sz="half" idx="1"/>
          </p:nvPr>
        </p:nvPicPr>
        <p:blipFill>
          <a:blip r:embed="rId3" cstate="print"/>
          <a:srcRect/>
          <a:stretch>
            <a:fillRect/>
          </a:stretch>
        </p:blipFill>
        <p:spPr bwMode="auto">
          <a:xfrm>
            <a:off x="228600" y="2590800"/>
            <a:ext cx="4390760" cy="2634456"/>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a:solidFill>
            <a:srgbClr val="FFFF99"/>
          </a:solidFill>
        </p:spPr>
        <p:txBody>
          <a:bodyPr/>
          <a:lstStyle/>
          <a:p>
            <a:pPr eaLnBrk="1" hangingPunct="1"/>
            <a:r>
              <a:rPr lang="en-US" smtClean="0"/>
              <a:t>Velocity</a:t>
            </a:r>
          </a:p>
        </p:txBody>
      </p:sp>
      <p:sp>
        <p:nvSpPr>
          <p:cNvPr id="57347" name="Rectangle 5"/>
          <p:cNvSpPr>
            <a:spLocks noGrp="1" noChangeArrowheads="1"/>
          </p:cNvSpPr>
          <p:nvPr>
            <p:ph type="body" sz="half" idx="1"/>
          </p:nvPr>
        </p:nvSpPr>
        <p:spPr>
          <a:xfrm>
            <a:off x="228600" y="2743200"/>
            <a:ext cx="4038600" cy="1295400"/>
          </a:xfrm>
          <a:solidFill>
            <a:srgbClr val="CCCCFF"/>
          </a:solidFill>
        </p:spPr>
        <p:txBody>
          <a:bodyPr>
            <a:normAutofit/>
          </a:bodyPr>
          <a:lstStyle/>
          <a:p>
            <a:pPr eaLnBrk="1" hangingPunct="1"/>
            <a:r>
              <a:rPr lang="en-US" dirty="0" smtClean="0"/>
              <a:t>Increase in velocity with an increase in depth</a:t>
            </a:r>
          </a:p>
          <a:p>
            <a:pPr eaLnBrk="1" hangingPunct="1"/>
            <a:endParaRPr lang="en-US" dirty="0" smtClean="0"/>
          </a:p>
          <a:p>
            <a:pPr eaLnBrk="1" hangingPunct="1"/>
            <a:endParaRPr lang="en-US" dirty="0" smtClean="0"/>
          </a:p>
          <a:p>
            <a:pPr eaLnBrk="1" hangingPunct="1"/>
            <a:endParaRPr lang="en-US" dirty="0" smtClean="0"/>
          </a:p>
        </p:txBody>
      </p:sp>
      <p:pic>
        <p:nvPicPr>
          <p:cNvPr id="57348" name="Picture 8"/>
          <p:cNvPicPr>
            <a:picLocks noChangeAspect="1" noChangeArrowheads="1"/>
          </p:cNvPicPr>
          <p:nvPr/>
        </p:nvPicPr>
        <p:blipFill>
          <a:blip r:embed="rId2" cstate="print"/>
          <a:srcRect/>
          <a:stretch>
            <a:fillRect/>
          </a:stretch>
        </p:blipFill>
        <p:spPr bwMode="auto">
          <a:xfrm>
            <a:off x="4449763" y="2209800"/>
            <a:ext cx="4511675" cy="294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solidFill>
            <a:srgbClr val="99FF33"/>
          </a:solidFill>
        </p:spPr>
        <p:txBody>
          <a:bodyPr/>
          <a:lstStyle/>
          <a:p>
            <a:pPr eaLnBrk="1" hangingPunct="1"/>
            <a:r>
              <a:rPr lang="en-US" smtClean="0"/>
              <a:t>Tsunami: velocity</a:t>
            </a:r>
          </a:p>
        </p:txBody>
      </p:sp>
      <p:sp>
        <p:nvSpPr>
          <p:cNvPr id="56323" name="Rectangle 3"/>
          <p:cNvSpPr>
            <a:spLocks noGrp="1" noChangeArrowheads="1"/>
          </p:cNvSpPr>
          <p:nvPr>
            <p:ph type="body" idx="1"/>
          </p:nvPr>
        </p:nvSpPr>
        <p:spPr>
          <a:xfrm>
            <a:off x="457200" y="1600200"/>
            <a:ext cx="8229600" cy="1981200"/>
          </a:xfrm>
        </p:spPr>
        <p:txBody>
          <a:bodyPr/>
          <a:lstStyle/>
          <a:p>
            <a:pPr eaLnBrk="1" hangingPunct="1"/>
            <a:r>
              <a:rPr lang="en-US" smtClean="0"/>
              <a:t>Related to depth of ocean water</a:t>
            </a:r>
          </a:p>
          <a:p>
            <a:pPr eaLnBrk="1" hangingPunct="1"/>
            <a:r>
              <a:rPr lang="en-US" smtClean="0"/>
              <a:t>Pacific Ocean: average depth 18,000 feet</a:t>
            </a:r>
          </a:p>
          <a:p>
            <a:pPr eaLnBrk="1" hangingPunct="1"/>
            <a:r>
              <a:rPr lang="en-US" smtClean="0"/>
              <a:t>Velocities in the open ocean: &gt;500 mph</a:t>
            </a:r>
          </a:p>
        </p:txBody>
      </p:sp>
      <p:pic>
        <p:nvPicPr>
          <p:cNvPr id="56324" name="Picture 4"/>
          <p:cNvPicPr>
            <a:picLocks noChangeAspect="1" noChangeArrowheads="1"/>
          </p:cNvPicPr>
          <p:nvPr/>
        </p:nvPicPr>
        <p:blipFill>
          <a:blip r:embed="rId2" cstate="print"/>
          <a:srcRect/>
          <a:stretch>
            <a:fillRect/>
          </a:stretch>
        </p:blipFill>
        <p:spPr bwMode="auto">
          <a:xfrm>
            <a:off x="2209800" y="3533775"/>
            <a:ext cx="5429250" cy="2914650"/>
          </a:xfrm>
          <a:prstGeom prst="rect">
            <a:avLst/>
          </a:prstGeom>
          <a:noFill/>
          <a:ln w="9525">
            <a:noFill/>
            <a:miter lim="800000"/>
            <a:headEnd/>
            <a:tailEnd/>
          </a:ln>
        </p:spPr>
      </p:pic>
      <p:sp>
        <p:nvSpPr>
          <p:cNvPr id="56325" name="Text Box 5"/>
          <p:cNvSpPr txBox="1">
            <a:spLocks noChangeArrowheads="1"/>
          </p:cNvSpPr>
          <p:nvPr/>
        </p:nvSpPr>
        <p:spPr bwMode="auto">
          <a:xfrm>
            <a:off x="533400" y="6156325"/>
            <a:ext cx="4038600" cy="701675"/>
          </a:xfrm>
          <a:prstGeom prst="rect">
            <a:avLst/>
          </a:prstGeom>
          <a:solidFill>
            <a:schemeClr val="bg1"/>
          </a:solidFill>
          <a:ln w="9525">
            <a:noFill/>
            <a:miter lim="800000"/>
            <a:headEnd/>
            <a:tailEnd/>
          </a:ln>
        </p:spPr>
        <p:txBody>
          <a:bodyPr>
            <a:spAutoFit/>
          </a:bodyPr>
          <a:lstStyle/>
          <a:p>
            <a:pPr>
              <a:spcBef>
                <a:spcPct val="50000"/>
              </a:spcBef>
            </a:pPr>
            <a:r>
              <a:rPr lang="en-US" sz="2000" b="1"/>
              <a:t>Model of Cascadia 1700 tsunami</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a:solidFill>
            <a:srgbClr val="92D050"/>
          </a:solidFill>
        </p:spPr>
        <p:txBody>
          <a:bodyPr/>
          <a:lstStyle/>
          <a:p>
            <a:r>
              <a:rPr lang="en-US" smtClean="0"/>
              <a:t>Tsunami, Japan, 2011</a:t>
            </a:r>
          </a:p>
        </p:txBody>
      </p:sp>
      <p:sp>
        <p:nvSpPr>
          <p:cNvPr id="12291" name="Content Placeholder 4"/>
          <p:cNvSpPr>
            <a:spLocks noGrp="1"/>
          </p:cNvSpPr>
          <p:nvPr>
            <p:ph sz="half" idx="1"/>
          </p:nvPr>
        </p:nvSpPr>
        <p:spPr>
          <a:xfrm>
            <a:off x="457200" y="2438400"/>
            <a:ext cx="4038600" cy="2438400"/>
          </a:xfrm>
          <a:solidFill>
            <a:srgbClr val="FFC000"/>
          </a:solidFill>
        </p:spPr>
        <p:txBody>
          <a:bodyPr/>
          <a:lstStyle/>
          <a:p>
            <a:r>
              <a:rPr lang="en-US" smtClean="0"/>
              <a:t>90 feet high</a:t>
            </a:r>
          </a:p>
          <a:p>
            <a:r>
              <a:rPr lang="en-US" smtClean="0"/>
              <a:t>Up to 2.5 miles  of inundation</a:t>
            </a:r>
          </a:p>
          <a:p>
            <a:r>
              <a:rPr lang="en-US" smtClean="0"/>
              <a:t>8-10 minute warning</a:t>
            </a:r>
          </a:p>
        </p:txBody>
      </p:sp>
      <p:pic>
        <p:nvPicPr>
          <p:cNvPr id="12292" name="Picture 2"/>
          <p:cNvPicPr>
            <a:picLocks noGrp="1" noChangeAspect="1" noChangeArrowheads="1"/>
          </p:cNvPicPr>
          <p:nvPr>
            <p:ph sz="half" idx="2"/>
          </p:nvPr>
        </p:nvPicPr>
        <p:blipFill>
          <a:blip r:embed="rId2" cstate="print"/>
          <a:srcRect/>
          <a:stretch>
            <a:fillRect/>
          </a:stretch>
        </p:blipFill>
        <p:spPr>
          <a:xfrm>
            <a:off x="4648200" y="2187575"/>
            <a:ext cx="4038600" cy="3351213"/>
          </a:xfr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2590800"/>
          </a:xfrm>
          <a:solidFill>
            <a:srgbClr val="FFC000"/>
          </a:solidFill>
        </p:spPr>
        <p:txBody>
          <a:bodyPr rtlCol="0">
            <a:normAutofit fontScale="90000"/>
          </a:bodyPr>
          <a:lstStyle/>
          <a:p>
            <a:pPr fontAlgn="auto">
              <a:spcAft>
                <a:spcPts val="0"/>
              </a:spcAft>
              <a:defRPr/>
            </a:pPr>
            <a:r>
              <a:rPr lang="en-US" dirty="0" smtClean="0"/>
              <a:t>Village of </a:t>
            </a:r>
            <a:r>
              <a:rPr lang="en-US" dirty="0" err="1" smtClean="0"/>
              <a:t>Minamisanriku</a:t>
            </a:r>
            <a:r>
              <a:rPr lang="en-US" dirty="0" smtClean="0"/>
              <a:t>, where up to 10,000 people—60 percent of its population—are now missing, according to the </a:t>
            </a:r>
            <a:r>
              <a:rPr lang="en-US" i="1" dirty="0" smtClean="0"/>
              <a:t>Telegraph</a:t>
            </a:r>
            <a:r>
              <a:rPr lang="en-US" dirty="0" smtClean="0"/>
              <a:t>.</a:t>
            </a:r>
            <a:endParaRPr lang="en-US" dirty="0"/>
          </a:p>
        </p:txBody>
      </p:sp>
      <p:pic>
        <p:nvPicPr>
          <p:cNvPr id="13315" name="Picture 2"/>
          <p:cNvPicPr>
            <a:picLocks noGrp="1" noChangeAspect="1" noChangeArrowheads="1"/>
          </p:cNvPicPr>
          <p:nvPr>
            <p:ph sz="half" idx="2"/>
          </p:nvPr>
        </p:nvPicPr>
        <p:blipFill>
          <a:blip r:embed="rId2" cstate="print"/>
          <a:srcRect/>
          <a:stretch>
            <a:fillRect/>
          </a:stretch>
        </p:blipFill>
        <p:spPr>
          <a:xfrm>
            <a:off x="4648200" y="3581400"/>
            <a:ext cx="4038600" cy="2724150"/>
          </a:xfrm>
          <a:noFill/>
        </p:spPr>
      </p:pic>
      <p:pic>
        <p:nvPicPr>
          <p:cNvPr id="13316" name="Picture 3"/>
          <p:cNvPicPr>
            <a:picLocks noGrp="1" noChangeAspect="1" noChangeArrowheads="1"/>
          </p:cNvPicPr>
          <p:nvPr>
            <p:ph sz="half" idx="1"/>
          </p:nvPr>
        </p:nvPicPr>
        <p:blipFill>
          <a:blip r:embed="rId3" cstate="print"/>
          <a:srcRect/>
          <a:stretch>
            <a:fillRect/>
          </a:stretch>
        </p:blipFill>
        <p:spPr>
          <a:xfrm>
            <a:off x="457200" y="3657600"/>
            <a:ext cx="4038600" cy="2724150"/>
          </a:xfrm>
          <a:noFill/>
        </p:spPr>
      </p:pic>
      <p:sp>
        <p:nvSpPr>
          <p:cNvPr id="13317" name="TextBox 8"/>
          <p:cNvSpPr txBox="1">
            <a:spLocks noChangeArrowheads="1"/>
          </p:cNvSpPr>
          <p:nvPr/>
        </p:nvSpPr>
        <p:spPr bwMode="auto">
          <a:xfrm>
            <a:off x="2209800" y="3124200"/>
            <a:ext cx="3657600" cy="369888"/>
          </a:xfrm>
          <a:prstGeom prst="rect">
            <a:avLst/>
          </a:prstGeom>
          <a:noFill/>
          <a:ln w="9525">
            <a:noFill/>
            <a:miter lim="800000"/>
            <a:headEnd/>
            <a:tailEnd/>
          </a:ln>
        </p:spPr>
        <p:txBody>
          <a:bodyPr>
            <a:spAutoFit/>
          </a:bodyPr>
          <a:lstStyle/>
          <a:p>
            <a:r>
              <a:rPr lang="en-US">
                <a:latin typeface="Calibri" pitchFamily="34" charset="0"/>
              </a:rPr>
              <a:t>44 miles south of Sendai</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solidFill>
            <a:srgbClr val="FFC000"/>
          </a:solidFill>
        </p:spPr>
        <p:txBody>
          <a:bodyPr/>
          <a:lstStyle/>
          <a:p>
            <a:r>
              <a:rPr lang="en-US" smtClean="0"/>
              <a:t>Town of Yagawahama</a:t>
            </a:r>
          </a:p>
        </p:txBody>
      </p:sp>
      <p:pic>
        <p:nvPicPr>
          <p:cNvPr id="14339" name="Picture 2"/>
          <p:cNvPicPr>
            <a:picLocks noGrp="1" noChangeAspect="1" noChangeArrowheads="1"/>
          </p:cNvPicPr>
          <p:nvPr>
            <p:ph sz="half" idx="2"/>
          </p:nvPr>
        </p:nvPicPr>
        <p:blipFill>
          <a:blip r:embed="rId2" cstate="print"/>
          <a:srcRect/>
          <a:stretch>
            <a:fillRect/>
          </a:stretch>
        </p:blipFill>
        <p:spPr>
          <a:xfrm>
            <a:off x="4648200" y="2501900"/>
            <a:ext cx="4038600" cy="2722563"/>
          </a:xfrm>
          <a:noFill/>
        </p:spPr>
      </p:pic>
      <p:pic>
        <p:nvPicPr>
          <p:cNvPr id="14340" name="Picture 3"/>
          <p:cNvPicPr>
            <a:picLocks noGrp="1" noChangeAspect="1" noChangeArrowheads="1"/>
          </p:cNvPicPr>
          <p:nvPr>
            <p:ph sz="half" idx="1"/>
          </p:nvPr>
        </p:nvPicPr>
        <p:blipFill>
          <a:blip r:embed="rId3" cstate="print"/>
          <a:srcRect/>
          <a:stretch>
            <a:fillRect/>
          </a:stretch>
        </p:blipFill>
        <p:spPr>
          <a:xfrm>
            <a:off x="457200" y="2501900"/>
            <a:ext cx="4038600" cy="2722563"/>
          </a:xfr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solidFill>
            <a:srgbClr val="FFC000"/>
          </a:solidFill>
        </p:spPr>
        <p:txBody>
          <a:bodyPr/>
          <a:lstStyle/>
          <a:p>
            <a:r>
              <a:rPr lang="en-US" smtClean="0"/>
              <a:t>Sendai Airport</a:t>
            </a:r>
          </a:p>
        </p:txBody>
      </p:sp>
      <p:pic>
        <p:nvPicPr>
          <p:cNvPr id="15363" name="Picture 2"/>
          <p:cNvPicPr>
            <a:picLocks noGrp="1" noChangeAspect="1" noChangeArrowheads="1"/>
          </p:cNvPicPr>
          <p:nvPr>
            <p:ph sz="half" idx="1"/>
          </p:nvPr>
        </p:nvPicPr>
        <p:blipFill>
          <a:blip r:embed="rId2" cstate="print"/>
          <a:srcRect/>
          <a:stretch>
            <a:fillRect/>
          </a:stretch>
        </p:blipFill>
        <p:spPr>
          <a:xfrm>
            <a:off x="457200" y="2501900"/>
            <a:ext cx="4038600" cy="2722563"/>
          </a:xfrm>
          <a:noFill/>
        </p:spPr>
      </p:pic>
      <p:pic>
        <p:nvPicPr>
          <p:cNvPr id="15364" name="Picture 3"/>
          <p:cNvPicPr>
            <a:picLocks noGrp="1" noChangeAspect="1" noChangeArrowheads="1"/>
          </p:cNvPicPr>
          <p:nvPr>
            <p:ph sz="half" idx="2"/>
          </p:nvPr>
        </p:nvPicPr>
        <p:blipFill>
          <a:blip r:embed="rId3" cstate="print"/>
          <a:srcRect/>
          <a:stretch>
            <a:fillRect/>
          </a:stretch>
        </p:blipFill>
        <p:spPr>
          <a:xfrm>
            <a:off x="4648200" y="2501900"/>
            <a:ext cx="4038600" cy="2722563"/>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solidFill>
            <a:srgbClr val="FFFF66"/>
          </a:solidFill>
          <a:ln>
            <a:solidFill>
              <a:schemeClr val="tx1"/>
            </a:solidFill>
          </a:ln>
        </p:spPr>
        <p:txBody>
          <a:bodyPr>
            <a:normAutofit fontScale="90000"/>
          </a:bodyPr>
          <a:lstStyle/>
          <a:p>
            <a:r>
              <a:rPr lang="en-US" sz="4000"/>
              <a:t>Energy Released in terms of seismic waves</a:t>
            </a:r>
          </a:p>
        </p:txBody>
      </p:sp>
      <p:pic>
        <p:nvPicPr>
          <p:cNvPr id="25604" name="Picture 4" descr="08_02"/>
          <p:cNvPicPr>
            <a:picLocks noChangeAspect="1" noChangeArrowheads="1"/>
          </p:cNvPicPr>
          <p:nvPr/>
        </p:nvPicPr>
        <p:blipFill>
          <a:blip r:embed="rId2" cstate="print"/>
          <a:srcRect/>
          <a:stretch>
            <a:fillRect/>
          </a:stretch>
        </p:blipFill>
        <p:spPr bwMode="auto">
          <a:xfrm>
            <a:off x="1447800" y="1905000"/>
            <a:ext cx="6858000" cy="4765675"/>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a:solidFill>
            <a:srgbClr val="92D050"/>
          </a:solidFill>
        </p:spPr>
        <p:txBody>
          <a:bodyPr/>
          <a:lstStyle/>
          <a:p>
            <a:r>
              <a:rPr lang="en-US" smtClean="0"/>
              <a:t>Japan, 2011 tsunami</a:t>
            </a:r>
          </a:p>
        </p:txBody>
      </p:sp>
      <p:sp>
        <p:nvSpPr>
          <p:cNvPr id="16387" name="Content Placeholder 4"/>
          <p:cNvSpPr>
            <a:spLocks noGrp="1"/>
          </p:cNvSpPr>
          <p:nvPr>
            <p:ph sz="half" idx="1"/>
          </p:nvPr>
        </p:nvSpPr>
        <p:spPr>
          <a:xfrm>
            <a:off x="457200" y="1676400"/>
            <a:ext cx="4038600" cy="4876800"/>
          </a:xfrm>
          <a:solidFill>
            <a:srgbClr val="FFC000"/>
          </a:solidFill>
        </p:spPr>
        <p:txBody>
          <a:bodyPr/>
          <a:lstStyle/>
          <a:p>
            <a:r>
              <a:rPr lang="en-US" smtClean="0"/>
              <a:t>Billions of dollars spent </a:t>
            </a:r>
          </a:p>
          <a:p>
            <a:r>
              <a:rPr lang="en-US" smtClean="0"/>
              <a:t>40% of Japan’s  coastline contains up to 39’ high walls</a:t>
            </a:r>
          </a:p>
          <a:p>
            <a:r>
              <a:rPr lang="en-US" smtClean="0"/>
              <a:t>Tsunami destroyed</a:t>
            </a:r>
          </a:p>
          <a:p>
            <a:r>
              <a:rPr lang="en-US" smtClean="0"/>
              <a:t>6 feet- wood structures</a:t>
            </a:r>
          </a:p>
          <a:p>
            <a:r>
              <a:rPr lang="en-US" smtClean="0"/>
              <a:t>12 feet- concrete destroyed</a:t>
            </a:r>
          </a:p>
          <a:p>
            <a:r>
              <a:rPr lang="en-US" smtClean="0"/>
              <a:t>70 feet-everything</a:t>
            </a:r>
          </a:p>
        </p:txBody>
      </p:sp>
      <p:pic>
        <p:nvPicPr>
          <p:cNvPr id="16388" name="Picture 2"/>
          <p:cNvPicPr>
            <a:picLocks noGrp="1" noChangeAspect="1" noChangeArrowheads="1"/>
          </p:cNvPicPr>
          <p:nvPr>
            <p:ph sz="half" idx="2"/>
          </p:nvPr>
        </p:nvPicPr>
        <p:blipFill>
          <a:blip r:embed="rId2" cstate="print"/>
          <a:srcRect/>
          <a:stretch>
            <a:fillRect/>
          </a:stretch>
        </p:blipFill>
        <p:spPr>
          <a:xfrm>
            <a:off x="5257800" y="1676400"/>
            <a:ext cx="2857500" cy="1838325"/>
          </a:xfrm>
        </p:spPr>
      </p:pic>
      <p:pic>
        <p:nvPicPr>
          <p:cNvPr id="16389" name="Picture 3"/>
          <p:cNvPicPr>
            <a:picLocks noChangeAspect="1" noChangeArrowheads="1"/>
          </p:cNvPicPr>
          <p:nvPr/>
        </p:nvPicPr>
        <p:blipFill>
          <a:blip r:embed="rId3" cstate="print"/>
          <a:srcRect/>
          <a:stretch>
            <a:fillRect/>
          </a:stretch>
        </p:blipFill>
        <p:spPr bwMode="auto">
          <a:xfrm>
            <a:off x="5486400" y="3886200"/>
            <a:ext cx="2857500" cy="1409700"/>
          </a:xfrm>
          <a:prstGeom prst="rect">
            <a:avLst/>
          </a:prstGeom>
          <a:noFill/>
          <a:ln w="9525">
            <a:noFill/>
            <a:miter lim="800000"/>
            <a:headEnd/>
            <a:tailEnd/>
          </a:ln>
        </p:spPr>
      </p:pic>
      <p:sp>
        <p:nvSpPr>
          <p:cNvPr id="16390" name="TextBox 8"/>
          <p:cNvSpPr txBox="1">
            <a:spLocks noChangeArrowheads="1"/>
          </p:cNvSpPr>
          <p:nvPr/>
        </p:nvSpPr>
        <p:spPr bwMode="auto">
          <a:xfrm>
            <a:off x="5257800" y="5867400"/>
            <a:ext cx="3276600" cy="646113"/>
          </a:xfrm>
          <a:prstGeom prst="rect">
            <a:avLst/>
          </a:prstGeom>
          <a:noFill/>
          <a:ln w="9525">
            <a:noFill/>
            <a:miter lim="800000"/>
            <a:headEnd/>
            <a:tailEnd/>
          </a:ln>
        </p:spPr>
        <p:txBody>
          <a:bodyPr>
            <a:spAutoFit/>
          </a:bodyPr>
          <a:lstStyle/>
          <a:p>
            <a:r>
              <a:rPr lang="en-US">
                <a:latin typeface="Calibri" pitchFamily="34" charset="0"/>
              </a:rPr>
              <a:t>Gates close seconds after earthquake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fontScale="90000"/>
          </a:bodyPr>
          <a:lstStyle/>
          <a:p>
            <a:r>
              <a:rPr lang="en-US" dirty="0" smtClean="0"/>
              <a:t>Projection of tsunami moving across the Pacific Ocean</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2190750" y="2277269"/>
            <a:ext cx="4762500" cy="3171825"/>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solidFill>
            <a:srgbClr val="00B050"/>
          </a:solidFill>
        </p:spPr>
        <p:txBody>
          <a:bodyPr>
            <a:normAutofit fontScale="90000"/>
          </a:bodyPr>
          <a:lstStyle/>
          <a:p>
            <a:r>
              <a:rPr lang="en-US" dirty="0" smtClean="0"/>
              <a:t>Period: the time it takes one complete wavelength pass a point</a:t>
            </a:r>
          </a:p>
        </p:txBody>
      </p:sp>
      <p:sp>
        <p:nvSpPr>
          <p:cNvPr id="55299" name="Content Placeholder 2"/>
          <p:cNvSpPr>
            <a:spLocks noGrp="1"/>
          </p:cNvSpPr>
          <p:nvPr>
            <p:ph idx="1"/>
          </p:nvPr>
        </p:nvSpPr>
        <p:spPr>
          <a:xfrm>
            <a:off x="457200" y="1600200"/>
            <a:ext cx="8229600" cy="1371600"/>
          </a:xfrm>
          <a:solidFill>
            <a:srgbClr val="FFFF00"/>
          </a:solidFill>
        </p:spPr>
        <p:txBody>
          <a:bodyPr/>
          <a:lstStyle/>
          <a:p>
            <a:r>
              <a:rPr lang="en-US" smtClean="0"/>
              <a:t>A series of waves may arrive every 10-60 minutes</a:t>
            </a:r>
          </a:p>
          <a:p>
            <a:endParaRPr lang="en-US" smtClean="0"/>
          </a:p>
        </p:txBody>
      </p:sp>
      <p:pic>
        <p:nvPicPr>
          <p:cNvPr id="55300" name="Picture 2"/>
          <p:cNvPicPr>
            <a:picLocks noChangeAspect="1" noChangeArrowheads="1"/>
          </p:cNvPicPr>
          <p:nvPr/>
        </p:nvPicPr>
        <p:blipFill>
          <a:blip r:embed="rId2" cstate="print"/>
          <a:srcRect/>
          <a:stretch>
            <a:fillRect/>
          </a:stretch>
        </p:blipFill>
        <p:spPr bwMode="auto">
          <a:xfrm>
            <a:off x="1295400" y="3640138"/>
            <a:ext cx="6705600" cy="2389187"/>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sz="half" idx="2"/>
          </p:nvPr>
        </p:nvSpPr>
        <p:spPr>
          <a:xfrm>
            <a:off x="4495800" y="2286000"/>
            <a:ext cx="4648200" cy="1905000"/>
          </a:xfrm>
          <a:solidFill>
            <a:srgbClr val="FFFF99"/>
          </a:solidFill>
          <a:ln w="38100">
            <a:solidFill>
              <a:schemeClr val="tx1"/>
            </a:solidFill>
          </a:ln>
        </p:spPr>
        <p:txBody>
          <a:bodyPr/>
          <a:lstStyle/>
          <a:p>
            <a:pPr eaLnBrk="1" hangingPunct="1"/>
            <a:r>
              <a:rPr lang="en-US" sz="2800" smtClean="0"/>
              <a:t>As the waves reach shore, </a:t>
            </a:r>
            <a:r>
              <a:rPr lang="en-US" sz="2800" b="1" smtClean="0"/>
              <a:t>speed is reduced</a:t>
            </a:r>
          </a:p>
          <a:p>
            <a:pPr eaLnBrk="1" hangingPunct="1"/>
            <a:r>
              <a:rPr lang="en-US" smtClean="0"/>
              <a:t>Height is increased</a:t>
            </a:r>
            <a:endParaRPr lang="en-US" sz="2800" smtClean="0"/>
          </a:p>
          <a:p>
            <a:pPr eaLnBrk="1" hangingPunct="1"/>
            <a:endParaRPr lang="en-US" sz="2800" smtClean="0"/>
          </a:p>
        </p:txBody>
      </p:sp>
      <p:sp>
        <p:nvSpPr>
          <p:cNvPr id="58371" name="Rectangle 3"/>
          <p:cNvSpPr>
            <a:spLocks noGrp="1" noChangeArrowheads="1"/>
          </p:cNvSpPr>
          <p:nvPr>
            <p:ph type="title"/>
          </p:nvPr>
        </p:nvSpPr>
        <p:spPr>
          <a:xfrm>
            <a:off x="457200" y="274638"/>
            <a:ext cx="3581400" cy="1143000"/>
          </a:xfrm>
          <a:solidFill>
            <a:srgbClr val="3399FF"/>
          </a:solidFill>
          <a:ln w="38100">
            <a:solidFill>
              <a:schemeClr val="tx1"/>
            </a:solidFill>
          </a:ln>
        </p:spPr>
        <p:txBody>
          <a:bodyPr/>
          <a:lstStyle/>
          <a:p>
            <a:pPr eaLnBrk="1" hangingPunct="1"/>
            <a:r>
              <a:rPr lang="en-US" dirty="0" smtClean="0"/>
              <a:t>Tsunami</a:t>
            </a:r>
          </a:p>
        </p:txBody>
      </p:sp>
      <p:pic>
        <p:nvPicPr>
          <p:cNvPr id="58372" name="Picture 4" descr="tsunami"/>
          <p:cNvPicPr>
            <a:picLocks noGrp="1" noChangeAspect="1" noChangeArrowheads="1"/>
          </p:cNvPicPr>
          <p:nvPr>
            <p:ph type="clipArt" sz="half" idx="1"/>
          </p:nvPr>
        </p:nvPicPr>
        <p:blipFill>
          <a:blip r:embed="rId2" cstate="print"/>
          <a:srcRect/>
          <a:stretch>
            <a:fillRect/>
          </a:stretch>
        </p:blipFill>
        <p:spPr>
          <a:xfrm>
            <a:off x="228600" y="1600200"/>
            <a:ext cx="4267200" cy="2384425"/>
          </a:xfrm>
        </p:spPr>
      </p:pic>
      <p:pic>
        <p:nvPicPr>
          <p:cNvPr id="58373" name="Picture 5"/>
          <p:cNvPicPr>
            <a:picLocks noChangeAspect="1" noChangeArrowheads="1"/>
          </p:cNvPicPr>
          <p:nvPr/>
        </p:nvPicPr>
        <p:blipFill>
          <a:blip r:embed="rId3" cstate="print"/>
          <a:srcRect/>
          <a:stretch>
            <a:fillRect/>
          </a:stretch>
        </p:blipFill>
        <p:spPr bwMode="auto">
          <a:xfrm>
            <a:off x="0" y="4267200"/>
            <a:ext cx="4433888" cy="1943100"/>
          </a:xfrm>
          <a:prstGeom prst="rect">
            <a:avLst/>
          </a:prstGeom>
          <a:noFill/>
          <a:ln w="9525">
            <a:noFill/>
            <a:miter lim="800000"/>
            <a:headEnd/>
            <a:tailEnd/>
          </a:ln>
        </p:spPr>
      </p:pic>
      <p:pic>
        <p:nvPicPr>
          <p:cNvPr id="58374" name="Picture 6"/>
          <p:cNvPicPr>
            <a:picLocks noChangeAspect="1" noChangeArrowheads="1"/>
          </p:cNvPicPr>
          <p:nvPr/>
        </p:nvPicPr>
        <p:blipFill>
          <a:blip r:embed="rId4" cstate="print"/>
          <a:srcRect/>
          <a:stretch>
            <a:fillRect/>
          </a:stretch>
        </p:blipFill>
        <p:spPr bwMode="auto">
          <a:xfrm>
            <a:off x="5562600" y="4495800"/>
            <a:ext cx="2955925" cy="2143125"/>
          </a:xfrm>
          <a:prstGeom prst="rect">
            <a:avLst/>
          </a:prstGeom>
          <a:noFill/>
          <a:ln w="9525">
            <a:noFill/>
            <a:miter lim="800000"/>
            <a:headEnd/>
            <a:tailEnd/>
          </a:ln>
        </p:spPr>
      </p:pic>
      <p:pic>
        <p:nvPicPr>
          <p:cNvPr id="7" name="Picture 7" descr="abb50342_0504bc"/>
          <p:cNvPicPr>
            <a:picLocks noChangeAspect="1" noChangeArrowheads="1"/>
          </p:cNvPicPr>
          <p:nvPr/>
        </p:nvPicPr>
        <p:blipFill>
          <a:blip r:embed="rId5" cstate="print"/>
          <a:srcRect/>
          <a:stretch>
            <a:fillRect/>
          </a:stretch>
        </p:blipFill>
        <p:spPr bwMode="auto">
          <a:xfrm>
            <a:off x="5029200" y="0"/>
            <a:ext cx="3043184" cy="220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60000"/>
              <a:lumOff val="40000"/>
            </a:schemeClr>
          </a:solidFill>
        </p:spPr>
        <p:txBody>
          <a:bodyPr rtlCol="0">
            <a:normAutofit/>
          </a:bodyPr>
          <a:lstStyle/>
          <a:p>
            <a:pPr fontAlgn="auto">
              <a:spcAft>
                <a:spcPts val="0"/>
              </a:spcAft>
              <a:defRPr/>
            </a:pPr>
            <a:r>
              <a:rPr lang="en-US" dirty="0" smtClean="0"/>
              <a:t>Shoreline arrival of tsunami </a:t>
            </a:r>
            <a:endParaRPr lang="en-US" dirty="0"/>
          </a:p>
        </p:txBody>
      </p:sp>
      <p:sp>
        <p:nvSpPr>
          <p:cNvPr id="3" name="Content Placeholder 2"/>
          <p:cNvSpPr>
            <a:spLocks noGrp="1"/>
          </p:cNvSpPr>
          <p:nvPr>
            <p:ph sz="half" idx="1"/>
          </p:nvPr>
        </p:nvSpPr>
        <p:spPr>
          <a:xfrm>
            <a:off x="381000" y="1752600"/>
            <a:ext cx="4038600" cy="3505200"/>
          </a:xfrm>
          <a:solidFill>
            <a:schemeClr val="accent1">
              <a:lumMod val="20000"/>
              <a:lumOff val="80000"/>
            </a:schemeClr>
          </a:solidFill>
        </p:spPr>
        <p:txBody>
          <a:bodyPr rtlCol="0">
            <a:normAutofit/>
          </a:bodyPr>
          <a:lstStyle/>
          <a:p>
            <a:pPr fontAlgn="auto">
              <a:spcAft>
                <a:spcPts val="0"/>
              </a:spcAft>
              <a:buFontTx/>
              <a:buChar char="•"/>
              <a:defRPr/>
            </a:pPr>
            <a:r>
              <a:rPr lang="en-US" b="1" dirty="0" smtClean="0">
                <a:solidFill>
                  <a:srgbClr val="996633"/>
                </a:solidFill>
              </a:rPr>
              <a:t>Tsunami</a:t>
            </a:r>
            <a:r>
              <a:rPr lang="en-US" dirty="0" smtClean="0"/>
              <a:t> reach greater height when they enter harbor or other narrow space</a:t>
            </a:r>
          </a:p>
          <a:p>
            <a:pPr lvl="1" fontAlgn="auto">
              <a:spcAft>
                <a:spcPts val="0"/>
              </a:spcAft>
              <a:buFontTx/>
              <a:buChar char="–"/>
              <a:defRPr/>
            </a:pPr>
            <a:r>
              <a:rPr lang="en-US" b="1" dirty="0" smtClean="0">
                <a:solidFill>
                  <a:srgbClr val="996633"/>
                </a:solidFill>
              </a:rPr>
              <a:t>8 m</a:t>
            </a:r>
            <a:r>
              <a:rPr lang="en-US" dirty="0" smtClean="0"/>
              <a:t> wave on open coastline </a:t>
            </a:r>
            <a:r>
              <a:rPr lang="en-US" dirty="0" smtClean="0">
                <a:sym typeface="Wingdings" pitchFamily="2" charset="2"/>
              </a:rPr>
              <a:t> </a:t>
            </a:r>
            <a:r>
              <a:rPr lang="en-US" b="1" dirty="0" smtClean="0">
                <a:solidFill>
                  <a:srgbClr val="996633"/>
                </a:solidFill>
                <a:sym typeface="Wingdings" pitchFamily="2" charset="2"/>
              </a:rPr>
              <a:t>30 m</a:t>
            </a:r>
            <a:r>
              <a:rPr lang="en-US" dirty="0" smtClean="0">
                <a:sym typeface="Wingdings" pitchFamily="2" charset="2"/>
              </a:rPr>
              <a:t> wave in narrow harbor</a:t>
            </a:r>
          </a:p>
        </p:txBody>
      </p:sp>
      <p:pic>
        <p:nvPicPr>
          <p:cNvPr id="19460" name="Picture 2"/>
          <p:cNvPicPr>
            <a:picLocks noGrp="1" noChangeAspect="1" noChangeArrowheads="1"/>
          </p:cNvPicPr>
          <p:nvPr>
            <p:ph sz="half" idx="2"/>
          </p:nvPr>
        </p:nvPicPr>
        <p:blipFill>
          <a:blip r:embed="rId2" cstate="print"/>
          <a:srcRect/>
          <a:stretch>
            <a:fillRect/>
          </a:stretch>
        </p:blipFill>
        <p:spPr>
          <a:xfrm>
            <a:off x="4572000" y="2286000"/>
            <a:ext cx="4073525" cy="3051175"/>
          </a:xfrm>
        </p:spPr>
      </p:pic>
      <p:sp>
        <p:nvSpPr>
          <p:cNvPr id="19461" name="TextBox 4"/>
          <p:cNvSpPr txBox="1">
            <a:spLocks noChangeArrowheads="1"/>
          </p:cNvSpPr>
          <p:nvPr/>
        </p:nvSpPr>
        <p:spPr bwMode="auto">
          <a:xfrm>
            <a:off x="3657600" y="5791200"/>
            <a:ext cx="3505200" cy="369888"/>
          </a:xfrm>
          <a:prstGeom prst="rect">
            <a:avLst/>
          </a:prstGeom>
          <a:solidFill>
            <a:srgbClr val="92D050"/>
          </a:solidFill>
          <a:ln w="9525">
            <a:noFill/>
            <a:miter lim="800000"/>
            <a:headEnd/>
            <a:tailEnd/>
          </a:ln>
        </p:spPr>
        <p:txBody>
          <a:bodyPr>
            <a:spAutoFit/>
          </a:bodyPr>
          <a:lstStyle/>
          <a:p>
            <a:r>
              <a:rPr lang="en-US">
                <a:latin typeface="Calibri" pitchFamily="34" charset="0"/>
              </a:rPr>
              <a:t>Narrow bay, deeper closer to shore</a:t>
            </a:r>
          </a:p>
        </p:txBody>
      </p:sp>
      <p:cxnSp>
        <p:nvCxnSpPr>
          <p:cNvPr id="7" name="Straight Arrow Connector 6"/>
          <p:cNvCxnSpPr/>
          <p:nvPr/>
        </p:nvCxnSpPr>
        <p:spPr>
          <a:xfrm rot="5400000" flipH="1" flipV="1">
            <a:off x="5372100" y="4991100"/>
            <a:ext cx="1066800" cy="533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463" name="TextBox 7"/>
          <p:cNvSpPr txBox="1">
            <a:spLocks noChangeArrowheads="1"/>
          </p:cNvSpPr>
          <p:nvPr/>
        </p:nvSpPr>
        <p:spPr bwMode="auto">
          <a:xfrm>
            <a:off x="3657600" y="6248400"/>
            <a:ext cx="4670425" cy="369888"/>
          </a:xfrm>
          <a:prstGeom prst="rect">
            <a:avLst/>
          </a:prstGeom>
          <a:solidFill>
            <a:srgbClr val="FFC000"/>
          </a:solidFill>
          <a:ln w="9525">
            <a:noFill/>
            <a:miter lim="800000"/>
            <a:headEnd/>
            <a:tailEnd/>
          </a:ln>
        </p:spPr>
        <p:txBody>
          <a:bodyPr wrap="none">
            <a:spAutoFit/>
          </a:bodyPr>
          <a:lstStyle/>
          <a:p>
            <a:r>
              <a:rPr lang="en-US">
                <a:latin typeface="Calibri" pitchFamily="34" charset="0"/>
              </a:rPr>
              <a:t>Same depth, farther from shore, open shoreline</a:t>
            </a:r>
          </a:p>
        </p:txBody>
      </p:sp>
      <p:cxnSp>
        <p:nvCxnSpPr>
          <p:cNvPr id="10" name="Straight Arrow Connector 9"/>
          <p:cNvCxnSpPr/>
          <p:nvPr/>
        </p:nvCxnSpPr>
        <p:spPr>
          <a:xfrm rot="5400000" flipH="1" flipV="1">
            <a:off x="6705601" y="4876800"/>
            <a:ext cx="2743200" cy="31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Santa </a:t>
            </a:r>
            <a:r>
              <a:rPr lang="en-US" dirty="0" smtClean="0">
                <a:hlinkClick r:id="rId2"/>
              </a:rPr>
              <a:t>Cruz</a:t>
            </a:r>
            <a:r>
              <a:rPr lang="en-US" dirty="0" smtClean="0"/>
              <a:t> and </a:t>
            </a:r>
            <a:r>
              <a:rPr lang="en-US" dirty="0" smtClean="0">
                <a:hlinkClick r:id="rId3"/>
              </a:rPr>
              <a:t>Emeryville</a:t>
            </a:r>
            <a:endParaRPr lang="en-US" dirty="0"/>
          </a:p>
        </p:txBody>
      </p:sp>
      <p:pic>
        <p:nvPicPr>
          <p:cNvPr id="3074" name="Picture 2"/>
          <p:cNvPicPr>
            <a:picLocks noGrp="1" noChangeAspect="1" noChangeArrowheads="1"/>
          </p:cNvPicPr>
          <p:nvPr>
            <p:ph idx="1"/>
          </p:nvPr>
        </p:nvPicPr>
        <p:blipFill>
          <a:blip r:embed="rId4" cstate="print"/>
          <a:srcRect/>
          <a:stretch>
            <a:fillRect/>
          </a:stretch>
        </p:blipFill>
        <p:spPr bwMode="auto">
          <a:xfrm>
            <a:off x="5410200" y="2819400"/>
            <a:ext cx="3276600" cy="2457450"/>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609600" y="2133600"/>
            <a:ext cx="4000500" cy="3009900"/>
          </a:xfrm>
          <a:prstGeom prst="rect">
            <a:avLst/>
          </a:prstGeom>
          <a:noFill/>
          <a:ln w="9525">
            <a:noFill/>
            <a:miter lim="800000"/>
            <a:headEnd/>
            <a:tailEnd/>
          </a:ln>
        </p:spPr>
      </p:pic>
      <p:sp>
        <p:nvSpPr>
          <p:cNvPr id="6" name="TextBox 5"/>
          <p:cNvSpPr txBox="1"/>
          <p:nvPr/>
        </p:nvSpPr>
        <p:spPr>
          <a:xfrm>
            <a:off x="990600" y="5638800"/>
            <a:ext cx="3124200" cy="369332"/>
          </a:xfrm>
          <a:prstGeom prst="rect">
            <a:avLst/>
          </a:prstGeom>
          <a:noFill/>
        </p:spPr>
        <p:txBody>
          <a:bodyPr wrap="square" rtlCol="0">
            <a:spAutoFit/>
          </a:bodyPr>
          <a:lstStyle/>
          <a:p>
            <a:r>
              <a:rPr lang="en-US" dirty="0" smtClean="0"/>
              <a:t>Crescent City</a:t>
            </a:r>
            <a:r>
              <a:rPr lang="en-US" smtClean="0"/>
              <a:t>, California</a:t>
            </a: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3"/>
          <p:cNvSpPr>
            <a:spLocks noChangeArrowheads="1"/>
          </p:cNvSpPr>
          <p:nvPr/>
        </p:nvSpPr>
        <p:spPr bwMode="auto">
          <a:xfrm>
            <a:off x="0" y="1676400"/>
            <a:ext cx="8839200" cy="2209800"/>
          </a:xfrm>
          <a:prstGeom prst="rect">
            <a:avLst/>
          </a:prstGeom>
          <a:solidFill>
            <a:schemeClr val="accent2">
              <a:lumMod val="20000"/>
              <a:lumOff val="80000"/>
            </a:schemeClr>
          </a:solidFill>
          <a:ln w="9525">
            <a:noFill/>
            <a:miter lim="800000"/>
            <a:headEnd/>
            <a:tailEnd/>
          </a:ln>
          <a:effectLst/>
        </p:spPr>
        <p:txBody>
          <a:bodyPr/>
          <a:lstStyle/>
          <a:p>
            <a:pPr marL="342900" indent="-342900" eaLnBrk="1" hangingPunct="1">
              <a:spcBef>
                <a:spcPct val="20000"/>
              </a:spcBef>
              <a:buFontTx/>
              <a:buChar char="•"/>
            </a:pPr>
            <a:r>
              <a:rPr lang="en-US" sz="2800" dirty="0">
                <a:solidFill>
                  <a:srgbClr val="996633"/>
                </a:solidFill>
              </a:rPr>
              <a:t>If You Feel the Earthquake</a:t>
            </a:r>
          </a:p>
          <a:p>
            <a:pPr marL="742950" lvl="1" indent="-285750" eaLnBrk="1" hangingPunct="1">
              <a:spcBef>
                <a:spcPct val="20000"/>
              </a:spcBef>
              <a:buFontTx/>
              <a:buChar char="–"/>
            </a:pPr>
            <a:r>
              <a:rPr lang="en-US" dirty="0"/>
              <a:t>Mild shaking for more than 25 seconds: powerful, distant earthquake may have generated tsunami</a:t>
            </a:r>
          </a:p>
          <a:p>
            <a:pPr marL="742950" lvl="1" indent="-285750" eaLnBrk="1" hangingPunct="1">
              <a:spcBef>
                <a:spcPct val="20000"/>
              </a:spcBef>
              <a:buFontTx/>
              <a:buChar char="–"/>
            </a:pPr>
            <a:r>
              <a:rPr lang="en-US" dirty="0"/>
              <a:t>Sea may withdraw significantly, or may rise, before first big wave</a:t>
            </a:r>
          </a:p>
          <a:p>
            <a:pPr marL="742950" lvl="1" indent="-285750" eaLnBrk="1" hangingPunct="1">
              <a:spcBef>
                <a:spcPct val="20000"/>
              </a:spcBef>
              <a:buFontTx/>
              <a:buChar char="–"/>
            </a:pPr>
            <a:r>
              <a:rPr lang="en-US" dirty="0"/>
              <a:t>Water may change character, make unusual sounds</a:t>
            </a:r>
          </a:p>
        </p:txBody>
      </p:sp>
      <p:sp>
        <p:nvSpPr>
          <p:cNvPr id="188421" name="Rectangle 5"/>
          <p:cNvSpPr>
            <a:spLocks noChangeArrowheads="1"/>
          </p:cNvSpPr>
          <p:nvPr/>
        </p:nvSpPr>
        <p:spPr bwMode="auto">
          <a:xfrm>
            <a:off x="533400" y="152400"/>
            <a:ext cx="8229600" cy="685800"/>
          </a:xfrm>
          <a:prstGeom prst="rect">
            <a:avLst/>
          </a:prstGeom>
          <a:solidFill>
            <a:srgbClr val="FFFF00"/>
          </a:solidFill>
          <a:ln w="9525">
            <a:noFill/>
            <a:miter lim="800000"/>
            <a:headEnd/>
            <a:tailEnd/>
          </a:ln>
          <a:effectLst/>
        </p:spPr>
        <p:txBody>
          <a:bodyPr anchor="ctr"/>
          <a:lstStyle/>
          <a:p>
            <a:pPr algn="ctr" eaLnBrk="1" hangingPunct="1"/>
            <a:r>
              <a:rPr lang="en-US" sz="4000" b="1" dirty="0">
                <a:solidFill>
                  <a:srgbClr val="990000"/>
                </a:solidFill>
              </a:rPr>
              <a:t>Tsunami and You</a:t>
            </a:r>
            <a:endParaRPr lang="en-US" sz="4000" dirty="0">
              <a:solidFill>
                <a:srgbClr val="9900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Japan’s tsunami warning system</a:t>
            </a:r>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1295400" y="1542058"/>
            <a:ext cx="6324600" cy="4816329"/>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Seismic recording stations</a:t>
            </a:r>
            <a:endParaRPr 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1565846" y="1634330"/>
            <a:ext cx="5496941" cy="4918869"/>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dirty="0" smtClean="0"/>
              <a:t>Tsunami warning system</a:t>
            </a:r>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485775" y="2453481"/>
            <a:ext cx="8172450" cy="28194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ctrTitle"/>
          </p:nvPr>
        </p:nvSpPr>
        <p:spPr>
          <a:solidFill>
            <a:srgbClr val="99FFCC"/>
          </a:solidFill>
        </p:spPr>
        <p:txBody>
          <a:bodyPr/>
          <a:lstStyle/>
          <a:p>
            <a:r>
              <a:rPr lang="en-US"/>
              <a:t>How do you know there is an earthquake?</a:t>
            </a:r>
          </a:p>
        </p:txBody>
      </p:sp>
      <p:pic>
        <p:nvPicPr>
          <p:cNvPr id="29702" name="Picture 6"/>
          <p:cNvPicPr>
            <a:picLocks noChangeAspect="1" noChangeArrowheads="1"/>
          </p:cNvPicPr>
          <p:nvPr/>
        </p:nvPicPr>
        <p:blipFill>
          <a:blip r:embed="rId2" cstate="print"/>
          <a:srcRect/>
          <a:stretch>
            <a:fillRect/>
          </a:stretch>
        </p:blipFill>
        <p:spPr bwMode="auto">
          <a:xfrm>
            <a:off x="5181600" y="0"/>
            <a:ext cx="2781300" cy="1914525"/>
          </a:xfrm>
          <a:prstGeom prst="rect">
            <a:avLst/>
          </a:prstGeom>
          <a:noFill/>
          <a:ln w="9525">
            <a:noFill/>
            <a:miter lim="800000"/>
            <a:headEnd/>
            <a:tailEnd/>
          </a:ln>
          <a:effectLst/>
        </p:spPr>
      </p:pic>
      <p:pic>
        <p:nvPicPr>
          <p:cNvPr id="29703" name="Picture 7"/>
          <p:cNvPicPr>
            <a:picLocks noChangeAspect="1" noChangeArrowheads="1"/>
          </p:cNvPicPr>
          <p:nvPr/>
        </p:nvPicPr>
        <p:blipFill>
          <a:blip r:embed="rId3" cstate="print"/>
          <a:srcRect/>
          <a:stretch>
            <a:fillRect/>
          </a:stretch>
        </p:blipFill>
        <p:spPr bwMode="auto">
          <a:xfrm>
            <a:off x="2667000" y="3581400"/>
            <a:ext cx="4076700" cy="3057525"/>
          </a:xfrm>
          <a:prstGeom prst="rect">
            <a:avLst/>
          </a:prstGeom>
          <a:noFill/>
          <a:ln w="9525">
            <a:noFill/>
            <a:miter lim="800000"/>
            <a:headEnd/>
            <a:tailEnd/>
          </a:ln>
          <a:effectLst/>
        </p:spPr>
      </p:pic>
      <p:pic>
        <p:nvPicPr>
          <p:cNvPr id="29704" name="Picture 8"/>
          <p:cNvPicPr>
            <a:picLocks noChangeAspect="1" noChangeArrowheads="1"/>
          </p:cNvPicPr>
          <p:nvPr/>
        </p:nvPicPr>
        <p:blipFill>
          <a:blip r:embed="rId4" cstate="print"/>
          <a:srcRect/>
          <a:stretch>
            <a:fillRect/>
          </a:stretch>
        </p:blipFill>
        <p:spPr bwMode="auto">
          <a:xfrm>
            <a:off x="914400" y="152400"/>
            <a:ext cx="2667000" cy="1666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819150" y="995363"/>
            <a:ext cx="7505700" cy="4867275"/>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314450" y="781050"/>
            <a:ext cx="6515100" cy="5238750"/>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1295400" y="5410200"/>
            <a:ext cx="6505575" cy="1076325"/>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title"/>
          </p:nvPr>
        </p:nvSpPr>
        <p:spPr>
          <a:solidFill>
            <a:srgbClr val="FFFF99"/>
          </a:solidFill>
        </p:spPr>
        <p:txBody>
          <a:bodyPr>
            <a:normAutofit fontScale="90000"/>
          </a:bodyPr>
          <a:lstStyle/>
          <a:p>
            <a:pPr eaLnBrk="1" hangingPunct="1"/>
            <a:r>
              <a:rPr lang="en-US" sz="4000" smtClean="0"/>
              <a:t>Applied information from school project</a:t>
            </a:r>
          </a:p>
        </p:txBody>
      </p:sp>
      <p:sp>
        <p:nvSpPr>
          <p:cNvPr id="59395" name="Rectangle 5"/>
          <p:cNvSpPr>
            <a:spLocks noGrp="1" noChangeArrowheads="1"/>
          </p:cNvSpPr>
          <p:nvPr>
            <p:ph type="body" sz="half" idx="1"/>
          </p:nvPr>
        </p:nvSpPr>
        <p:spPr>
          <a:solidFill>
            <a:srgbClr val="CCFFCC"/>
          </a:solidFill>
        </p:spPr>
        <p:txBody>
          <a:bodyPr/>
          <a:lstStyle/>
          <a:p>
            <a:pPr eaLnBrk="1" hangingPunct="1"/>
            <a:r>
              <a:rPr lang="en-US" smtClean="0"/>
              <a:t>Noticed bubbles and water retreated from the shoreline</a:t>
            </a:r>
          </a:p>
          <a:p>
            <a:pPr eaLnBrk="1" hangingPunct="1"/>
            <a:r>
              <a:rPr lang="en-US" smtClean="0"/>
              <a:t>Notified parents and other hotel residents</a:t>
            </a:r>
          </a:p>
          <a:p>
            <a:pPr eaLnBrk="1" hangingPunct="1"/>
            <a:r>
              <a:rPr lang="en-US" smtClean="0"/>
              <a:t>All moved to higher ground</a:t>
            </a:r>
          </a:p>
          <a:p>
            <a:pPr eaLnBrk="1" hangingPunct="1"/>
            <a:r>
              <a:rPr lang="en-US" smtClean="0"/>
              <a:t>Phuket, Thailand</a:t>
            </a:r>
          </a:p>
          <a:p>
            <a:pPr eaLnBrk="1" hangingPunct="1"/>
            <a:endParaRPr lang="en-US" smtClean="0"/>
          </a:p>
        </p:txBody>
      </p:sp>
      <p:pic>
        <p:nvPicPr>
          <p:cNvPr id="59396" name="Picture 6"/>
          <p:cNvPicPr>
            <a:picLocks noGrp="1" noChangeAspect="1" noChangeArrowheads="1"/>
          </p:cNvPicPr>
          <p:nvPr>
            <p:ph type="body" sz="half" idx="2"/>
          </p:nvPr>
        </p:nvPicPr>
        <p:blipFill>
          <a:blip r:embed="rId2" cstate="print"/>
          <a:srcRect/>
          <a:stretch>
            <a:fillRect/>
          </a:stretch>
        </p:blipFill>
        <p:spPr>
          <a:xfrm>
            <a:off x="5486400" y="1371600"/>
            <a:ext cx="2743200" cy="2209800"/>
          </a:xfrm>
        </p:spPr>
      </p:pic>
      <p:pic>
        <p:nvPicPr>
          <p:cNvPr id="59397" name="Picture 7"/>
          <p:cNvPicPr>
            <a:picLocks noChangeAspect="1" noChangeArrowheads="1"/>
          </p:cNvPicPr>
          <p:nvPr/>
        </p:nvPicPr>
        <p:blipFill>
          <a:blip r:embed="rId3" cstate="print"/>
          <a:srcRect/>
          <a:stretch>
            <a:fillRect/>
          </a:stretch>
        </p:blipFill>
        <p:spPr bwMode="auto">
          <a:xfrm>
            <a:off x="4800600" y="3810000"/>
            <a:ext cx="38100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533400" y="152400"/>
            <a:ext cx="8229600" cy="685800"/>
          </a:xfrm>
          <a:prstGeom prst="rect">
            <a:avLst/>
          </a:prstGeom>
          <a:noFill/>
          <a:ln w="9525">
            <a:noFill/>
            <a:miter lim="800000"/>
            <a:headEnd/>
            <a:tailEnd/>
          </a:ln>
          <a:effectLst/>
        </p:spPr>
        <p:txBody>
          <a:bodyPr anchor="ctr"/>
          <a:lstStyle/>
          <a:p>
            <a:pPr algn="ctr" eaLnBrk="1" hangingPunct="1"/>
            <a:r>
              <a:rPr lang="en-US" sz="4000" b="1" dirty="0">
                <a:solidFill>
                  <a:srgbClr val="990000"/>
                </a:solidFill>
                <a:hlinkClick r:id="rId3"/>
              </a:rPr>
              <a:t>Tsunami</a:t>
            </a:r>
            <a:r>
              <a:rPr lang="en-US" sz="4000" b="1" dirty="0">
                <a:solidFill>
                  <a:srgbClr val="990000"/>
                </a:solidFill>
              </a:rPr>
              <a:t> and You</a:t>
            </a:r>
            <a:endParaRPr lang="en-US" sz="4000" dirty="0">
              <a:solidFill>
                <a:srgbClr val="990000"/>
              </a:solidFill>
            </a:endParaRPr>
          </a:p>
        </p:txBody>
      </p:sp>
      <p:sp>
        <p:nvSpPr>
          <p:cNvPr id="192515" name="Rectangle 3"/>
          <p:cNvSpPr>
            <a:spLocks noChangeArrowheads="1"/>
          </p:cNvSpPr>
          <p:nvPr/>
        </p:nvSpPr>
        <p:spPr bwMode="auto">
          <a:xfrm>
            <a:off x="152400" y="838200"/>
            <a:ext cx="8839200" cy="4267200"/>
          </a:xfrm>
          <a:prstGeom prst="rect">
            <a:avLst/>
          </a:prstGeom>
          <a:solidFill>
            <a:schemeClr val="accent3">
              <a:lumMod val="20000"/>
              <a:lumOff val="80000"/>
            </a:schemeClr>
          </a:solidFill>
          <a:ln w="9525">
            <a:noFill/>
            <a:miter lim="800000"/>
            <a:headEnd/>
            <a:tailEnd/>
          </a:ln>
          <a:effectLst/>
        </p:spPr>
        <p:txBody>
          <a:bodyPr/>
          <a:lstStyle/>
          <a:p>
            <a:pPr marL="342900" indent="-342900" eaLnBrk="1" hangingPunct="1">
              <a:spcBef>
                <a:spcPct val="20000"/>
              </a:spcBef>
              <a:buFontTx/>
              <a:buChar char="•"/>
            </a:pPr>
            <a:r>
              <a:rPr lang="en-US" sz="2800" b="1" dirty="0">
                <a:solidFill>
                  <a:srgbClr val="996633"/>
                </a:solidFill>
              </a:rPr>
              <a:t>Tsunami Warnings</a:t>
            </a:r>
          </a:p>
          <a:p>
            <a:pPr marL="742950" lvl="1" indent="-285750" eaLnBrk="1" hangingPunct="1">
              <a:spcBef>
                <a:spcPct val="20000"/>
              </a:spcBef>
              <a:buFontTx/>
              <a:buChar char="–"/>
            </a:pPr>
            <a:r>
              <a:rPr lang="en-US" dirty="0"/>
              <a:t>Coastal Maps</a:t>
            </a:r>
          </a:p>
          <a:p>
            <a:pPr marL="1143000" lvl="2" indent="-228600" eaLnBrk="1" hangingPunct="1">
              <a:spcBef>
                <a:spcPct val="20000"/>
              </a:spcBef>
              <a:buFontTx/>
              <a:buChar char="•"/>
            </a:pPr>
            <a:r>
              <a:rPr lang="en-US" dirty="0"/>
              <a:t>Tsunami-hazard map of Hawaii Big Island, based on local topography</a:t>
            </a:r>
          </a:p>
          <a:p>
            <a:pPr marL="1143000" lvl="2" indent="-228600" eaLnBrk="1" hangingPunct="1">
              <a:spcBef>
                <a:spcPct val="20000"/>
              </a:spcBef>
              <a:buFontTx/>
              <a:buChar char="•"/>
            </a:pPr>
            <a:r>
              <a:rPr lang="en-US" dirty="0"/>
              <a:t>Coastline mapping of Indonesia, India and Sri Lanka after 2004 tsunami indicated where </a:t>
            </a:r>
            <a:r>
              <a:rPr lang="en-US" b="1" dirty="0">
                <a:solidFill>
                  <a:srgbClr val="996633"/>
                </a:solidFill>
              </a:rPr>
              <a:t>human activities</a:t>
            </a:r>
            <a:r>
              <a:rPr lang="en-US" dirty="0"/>
              <a:t> increased damage and loss of life</a:t>
            </a:r>
          </a:p>
          <a:p>
            <a:pPr marL="1600200" lvl="3" indent="-228600" eaLnBrk="1" hangingPunct="1">
              <a:spcBef>
                <a:spcPct val="20000"/>
              </a:spcBef>
              <a:buFontTx/>
              <a:buChar char="–"/>
            </a:pPr>
            <a:r>
              <a:rPr lang="en-US" dirty="0"/>
              <a:t>Removal of vegetation, reefs increased impact of waves</a:t>
            </a:r>
          </a:p>
          <a:p>
            <a:pPr marL="742950" lvl="1" indent="-285750" eaLnBrk="1" hangingPunct="1">
              <a:spcBef>
                <a:spcPct val="20000"/>
              </a:spcBef>
              <a:buFontTx/>
              <a:buChar char="–"/>
            </a:pPr>
            <a:r>
              <a:rPr lang="en-US" dirty="0"/>
              <a:t>Buoys and Pressure Sensors</a:t>
            </a:r>
          </a:p>
          <a:p>
            <a:pPr marL="1143000" lvl="2" indent="-228600" eaLnBrk="1" hangingPunct="1">
              <a:spcBef>
                <a:spcPct val="20000"/>
              </a:spcBef>
              <a:buFontTx/>
              <a:buChar char="•"/>
            </a:pPr>
            <a:r>
              <a:rPr lang="en-US" dirty="0"/>
              <a:t>Before 2004, NOAO operated six-buoy warning system in northern Pacific Ocean</a:t>
            </a:r>
          </a:p>
          <a:p>
            <a:pPr marL="1143000" lvl="2" indent="-228600" eaLnBrk="1" hangingPunct="1">
              <a:spcBef>
                <a:spcPct val="20000"/>
              </a:spcBef>
              <a:buFontTx/>
              <a:buChar char="•"/>
            </a:pPr>
            <a:r>
              <a:rPr lang="en-US" dirty="0"/>
              <a:t>Funding since provided for 32 buoys around world, transmitting information to scientists</a:t>
            </a:r>
          </a:p>
          <a:p>
            <a:pPr marL="1143000" lvl="2" indent="-228600" eaLnBrk="1" hangingPunct="1">
              <a:spcBef>
                <a:spcPct val="20000"/>
              </a:spcBef>
              <a:buFontTx/>
              <a:buChar char="•"/>
            </a:pPr>
            <a:r>
              <a:rPr lang="en-US" dirty="0"/>
              <a:t>New tide-gauge stations and seismometers along coastlines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solidFill>
            <a:srgbClr val="FFFF99"/>
          </a:solidFill>
        </p:spPr>
        <p:txBody>
          <a:bodyPr>
            <a:normAutofit fontScale="90000"/>
          </a:bodyPr>
          <a:lstStyle/>
          <a:p>
            <a:pPr eaLnBrk="1" hangingPunct="1"/>
            <a:r>
              <a:rPr lang="en-US" dirty="0" smtClean="0"/>
              <a:t>Pacific Tsunami Warning </a:t>
            </a:r>
            <a:r>
              <a:rPr lang="en-US" dirty="0" smtClean="0">
                <a:hlinkClick r:id="rId2"/>
              </a:rPr>
              <a:t>Center</a:t>
            </a:r>
            <a:r>
              <a:rPr lang="en-US" dirty="0" smtClean="0"/>
              <a:t>: 1967</a:t>
            </a:r>
          </a:p>
        </p:txBody>
      </p:sp>
      <p:sp>
        <p:nvSpPr>
          <p:cNvPr id="60419" name="Rectangle 3"/>
          <p:cNvSpPr>
            <a:spLocks noGrp="1" noChangeArrowheads="1"/>
          </p:cNvSpPr>
          <p:nvPr>
            <p:ph type="body" idx="1"/>
          </p:nvPr>
        </p:nvSpPr>
        <p:spPr>
          <a:xfrm>
            <a:off x="457200" y="2514600"/>
            <a:ext cx="8229600" cy="2819400"/>
          </a:xfrm>
          <a:solidFill>
            <a:srgbClr val="66FFFF"/>
          </a:solidFill>
        </p:spPr>
        <p:txBody>
          <a:bodyPr/>
          <a:lstStyle/>
          <a:p>
            <a:pPr eaLnBrk="1" hangingPunct="1"/>
            <a:r>
              <a:rPr lang="en-US" sz="2800" dirty="0" smtClean="0">
                <a:hlinkClick r:id="rId3"/>
              </a:rPr>
              <a:t>Alaska</a:t>
            </a:r>
            <a:r>
              <a:rPr lang="en-US" sz="2800" dirty="0" smtClean="0"/>
              <a:t>: west coast of North America</a:t>
            </a:r>
          </a:p>
          <a:p>
            <a:pPr eaLnBrk="1" hangingPunct="1"/>
            <a:r>
              <a:rPr lang="en-US" sz="2800" dirty="0" smtClean="0"/>
              <a:t>Hawaii: the remainder portion of the Ring of Fire</a:t>
            </a:r>
          </a:p>
          <a:p>
            <a:pPr eaLnBrk="1" hangingPunct="1"/>
            <a:r>
              <a:rPr lang="en-US" sz="2800" dirty="0" smtClean="0"/>
              <a:t>NOAA: National Oceanographic and Atmospheric Administration</a:t>
            </a:r>
          </a:p>
          <a:p>
            <a:pPr eaLnBrk="1" hangingPunct="1"/>
            <a:r>
              <a:rPr lang="en-US" sz="2800" dirty="0" smtClean="0"/>
              <a:t>Pacific Marine Environmental Laboratory</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sz="half" idx="2"/>
          </p:nvPr>
        </p:nvSpPr>
        <p:spPr>
          <a:xfrm>
            <a:off x="4953000" y="2332038"/>
            <a:ext cx="4033838" cy="3840162"/>
          </a:xfrm>
          <a:solidFill>
            <a:srgbClr val="CCFFCC"/>
          </a:solidFill>
        </p:spPr>
        <p:txBody>
          <a:bodyPr/>
          <a:lstStyle/>
          <a:p>
            <a:pPr eaLnBrk="1" hangingPunct="1"/>
            <a:r>
              <a:rPr lang="en-US" sz="2800" smtClean="0"/>
              <a:t>Goal is to reduce the loss of life and property</a:t>
            </a:r>
          </a:p>
          <a:p>
            <a:pPr eaLnBrk="1" hangingPunct="1"/>
            <a:r>
              <a:rPr lang="en-US" sz="2800" smtClean="0"/>
              <a:t>Eliminate false alarms</a:t>
            </a:r>
          </a:p>
          <a:p>
            <a:pPr eaLnBrk="1" hangingPunct="1"/>
            <a:r>
              <a:rPr lang="en-US" sz="2800" smtClean="0"/>
              <a:t>Stations are positioned in regions that traditionally produce tsunamis</a:t>
            </a:r>
          </a:p>
        </p:txBody>
      </p:sp>
      <p:sp>
        <p:nvSpPr>
          <p:cNvPr id="61443" name="Rectangle 3"/>
          <p:cNvSpPr>
            <a:spLocks noGrp="1" noChangeArrowheads="1"/>
          </p:cNvSpPr>
          <p:nvPr>
            <p:ph type="title"/>
          </p:nvPr>
        </p:nvSpPr>
        <p:spPr>
          <a:xfrm>
            <a:off x="457200" y="0"/>
            <a:ext cx="8305800" cy="1417638"/>
          </a:xfrm>
          <a:solidFill>
            <a:srgbClr val="3399FF"/>
          </a:solidFill>
          <a:ln w="38100">
            <a:solidFill>
              <a:schemeClr val="tx1"/>
            </a:solidFill>
          </a:ln>
        </p:spPr>
        <p:txBody>
          <a:bodyPr/>
          <a:lstStyle/>
          <a:p>
            <a:pPr eaLnBrk="1" hangingPunct="1"/>
            <a:r>
              <a:rPr lang="en-US" sz="4000" smtClean="0"/>
              <a:t>Deep-0cean Assessment and Reporting of Tsunami: DART</a:t>
            </a:r>
          </a:p>
        </p:txBody>
      </p:sp>
      <p:pic>
        <p:nvPicPr>
          <p:cNvPr id="61444" name="Picture 4" descr="tsunamidartsea"/>
          <p:cNvPicPr>
            <a:picLocks noGrp="1" noChangeAspect="1" noChangeArrowheads="1"/>
          </p:cNvPicPr>
          <p:nvPr>
            <p:ph type="clipArt" sz="half" idx="1"/>
          </p:nvPr>
        </p:nvPicPr>
        <p:blipFill>
          <a:blip r:embed="rId2" cstate="print"/>
          <a:srcRect/>
          <a:stretch>
            <a:fillRect/>
          </a:stretch>
        </p:blipFill>
        <p:spPr>
          <a:xfrm>
            <a:off x="0" y="2743200"/>
            <a:ext cx="4800600" cy="3201988"/>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sz="half" idx="2"/>
          </p:nvPr>
        </p:nvSpPr>
        <p:spPr>
          <a:xfrm>
            <a:off x="4652963" y="1600200"/>
            <a:ext cx="4033837" cy="4525963"/>
          </a:xfrm>
          <a:solidFill>
            <a:srgbClr val="CCFFFF"/>
          </a:solidFill>
          <a:ln w="38100">
            <a:solidFill>
              <a:schemeClr val="tx1"/>
            </a:solidFill>
          </a:ln>
        </p:spPr>
        <p:txBody>
          <a:bodyPr/>
          <a:lstStyle/>
          <a:p>
            <a:pPr eaLnBrk="1" hangingPunct="1"/>
            <a:r>
              <a:rPr lang="en-US" sz="2800" smtClean="0"/>
              <a:t>Seafloor pressure recording system</a:t>
            </a:r>
          </a:p>
          <a:p>
            <a:pPr eaLnBrk="1" hangingPunct="1"/>
            <a:r>
              <a:rPr lang="en-US" sz="2800" smtClean="0"/>
              <a:t>An acoustic link is used to transmit data from the pressure recording system</a:t>
            </a:r>
          </a:p>
          <a:p>
            <a:pPr eaLnBrk="1" hangingPunct="1"/>
            <a:r>
              <a:rPr lang="en-US" sz="2800" smtClean="0"/>
              <a:t>The data is relayed via  satellite</a:t>
            </a:r>
          </a:p>
        </p:txBody>
      </p:sp>
      <p:sp>
        <p:nvSpPr>
          <p:cNvPr id="62467" name="Rectangle 3"/>
          <p:cNvSpPr>
            <a:spLocks noGrp="1" noChangeArrowheads="1"/>
          </p:cNvSpPr>
          <p:nvPr>
            <p:ph type="title"/>
          </p:nvPr>
        </p:nvSpPr>
        <p:spPr>
          <a:solidFill>
            <a:srgbClr val="3399FF"/>
          </a:solidFill>
          <a:ln w="38100">
            <a:solidFill>
              <a:schemeClr val="tx1"/>
            </a:solidFill>
          </a:ln>
        </p:spPr>
        <p:txBody>
          <a:bodyPr/>
          <a:lstStyle/>
          <a:p>
            <a:pPr eaLnBrk="1" hangingPunct="1"/>
            <a:r>
              <a:rPr lang="en-US" smtClean="0"/>
              <a:t>Tsunami-harbor wave</a:t>
            </a:r>
          </a:p>
        </p:txBody>
      </p:sp>
      <p:pic>
        <p:nvPicPr>
          <p:cNvPr id="62468" name="Picture 4" descr="tsunamidart_mooring"/>
          <p:cNvPicPr>
            <a:picLocks noGrp="1" noChangeAspect="1" noChangeArrowheads="1"/>
          </p:cNvPicPr>
          <p:nvPr>
            <p:ph type="clipArt" sz="half" idx="1"/>
          </p:nvPr>
        </p:nvPicPr>
        <p:blipFill>
          <a:blip r:embed="rId2" cstate="print"/>
          <a:srcRect/>
          <a:stretch>
            <a:fillRect/>
          </a:stretch>
        </p:blipFill>
        <p:spPr>
          <a:xfrm>
            <a:off x="233363" y="1676400"/>
            <a:ext cx="3910012" cy="5181600"/>
          </a:xfrm>
        </p:spPr>
      </p:pic>
      <p:sp>
        <p:nvSpPr>
          <p:cNvPr id="62469" name="Rectangle 5"/>
          <p:cNvSpPr>
            <a:spLocks noChangeArrowheads="1"/>
          </p:cNvSpPr>
          <p:nvPr/>
        </p:nvSpPr>
        <p:spPr bwMode="auto">
          <a:xfrm>
            <a:off x="457200" y="0"/>
            <a:ext cx="8305800" cy="1417638"/>
          </a:xfrm>
          <a:prstGeom prst="rect">
            <a:avLst/>
          </a:prstGeom>
          <a:solidFill>
            <a:srgbClr val="3399FF"/>
          </a:solidFill>
          <a:ln w="38100">
            <a:solidFill>
              <a:schemeClr val="tx1"/>
            </a:solidFill>
            <a:miter lim="800000"/>
            <a:headEnd/>
            <a:tailEnd/>
          </a:ln>
        </p:spPr>
        <p:txBody>
          <a:bodyPr anchor="ctr"/>
          <a:lstStyle/>
          <a:p>
            <a:pPr algn="ctr"/>
            <a:r>
              <a:rPr lang="en-US" sz="4000">
                <a:solidFill>
                  <a:schemeClr val="tx2"/>
                </a:solidFill>
              </a:rPr>
              <a:t>Deep-0cean Assessment and Reporting of Tsunami: </a:t>
            </a:r>
            <a:r>
              <a:rPr lang="en-US" sz="4000">
                <a:solidFill>
                  <a:schemeClr val="tx2"/>
                </a:solidFill>
                <a:hlinkClick r:id="rId3"/>
              </a:rPr>
              <a:t>DART</a:t>
            </a:r>
            <a:endParaRPr lang="en-US" sz="4000">
              <a:solidFill>
                <a:schemeClr val="tx2"/>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sz="half" idx="2"/>
          </p:nvPr>
        </p:nvSpPr>
        <p:spPr>
          <a:xfrm>
            <a:off x="4876800" y="1981200"/>
            <a:ext cx="3810000" cy="3810000"/>
          </a:xfrm>
          <a:solidFill>
            <a:srgbClr val="CCFFFF"/>
          </a:solidFill>
          <a:ln w="38100">
            <a:solidFill>
              <a:schemeClr val="tx1"/>
            </a:solidFill>
          </a:ln>
        </p:spPr>
        <p:txBody>
          <a:bodyPr/>
          <a:lstStyle/>
          <a:p>
            <a:pPr eaLnBrk="1" hangingPunct="1">
              <a:lnSpc>
                <a:spcPct val="90000"/>
              </a:lnSpc>
              <a:buFontTx/>
              <a:buNone/>
            </a:pPr>
            <a:r>
              <a:rPr lang="en-US" sz="2800" smtClean="0"/>
              <a:t>Early detection and real-time reporting of tsunamis</a:t>
            </a:r>
          </a:p>
          <a:p>
            <a:pPr eaLnBrk="1" hangingPunct="1">
              <a:lnSpc>
                <a:spcPct val="90000"/>
              </a:lnSpc>
            </a:pPr>
            <a:r>
              <a:rPr lang="en-US" sz="2800" smtClean="0"/>
              <a:t>National Oceanic and Atmospheric Administration (NOAA) responsibility for hazard mitigation</a:t>
            </a:r>
          </a:p>
        </p:txBody>
      </p:sp>
      <p:sp>
        <p:nvSpPr>
          <p:cNvPr id="63491" name="Rectangle 3"/>
          <p:cNvSpPr>
            <a:spLocks noGrp="1" noChangeArrowheads="1"/>
          </p:cNvSpPr>
          <p:nvPr>
            <p:ph type="title"/>
          </p:nvPr>
        </p:nvSpPr>
        <p:spPr>
          <a:solidFill>
            <a:srgbClr val="3399FF"/>
          </a:solidFill>
          <a:ln w="38100">
            <a:solidFill>
              <a:schemeClr val="tx1"/>
            </a:solidFill>
          </a:ln>
        </p:spPr>
        <p:txBody>
          <a:bodyPr/>
          <a:lstStyle/>
          <a:p>
            <a:pPr eaLnBrk="1" hangingPunct="1"/>
            <a:r>
              <a:rPr lang="en-US" smtClean="0"/>
              <a:t>Tsunami-harbor wave</a:t>
            </a:r>
          </a:p>
        </p:txBody>
      </p:sp>
      <p:pic>
        <p:nvPicPr>
          <p:cNvPr id="63492" name="Picture 4" descr="tsunamiDART"/>
          <p:cNvPicPr>
            <a:picLocks noGrp="1" noChangeAspect="1" noChangeArrowheads="1"/>
          </p:cNvPicPr>
          <p:nvPr>
            <p:ph type="clipArt" sz="half" idx="1"/>
          </p:nvPr>
        </p:nvPicPr>
        <p:blipFill>
          <a:blip r:embed="rId2" cstate="print"/>
          <a:srcRect/>
          <a:stretch>
            <a:fillRect/>
          </a:stretch>
        </p:blipFill>
        <p:spPr>
          <a:xfrm>
            <a:off x="228600" y="2060575"/>
            <a:ext cx="4267200" cy="3573463"/>
          </a:xfrm>
        </p:spPr>
      </p:pic>
      <p:sp>
        <p:nvSpPr>
          <p:cNvPr id="63493" name="Rectangle 5"/>
          <p:cNvSpPr>
            <a:spLocks noChangeArrowheads="1"/>
          </p:cNvSpPr>
          <p:nvPr/>
        </p:nvSpPr>
        <p:spPr bwMode="auto">
          <a:xfrm>
            <a:off x="457200" y="0"/>
            <a:ext cx="8305800" cy="1417638"/>
          </a:xfrm>
          <a:prstGeom prst="rect">
            <a:avLst/>
          </a:prstGeom>
          <a:solidFill>
            <a:srgbClr val="3399FF"/>
          </a:solidFill>
          <a:ln w="38100">
            <a:solidFill>
              <a:schemeClr val="tx1"/>
            </a:solidFill>
            <a:miter lim="800000"/>
            <a:headEnd/>
            <a:tailEnd/>
          </a:ln>
        </p:spPr>
        <p:txBody>
          <a:bodyPr anchor="ctr"/>
          <a:lstStyle/>
          <a:p>
            <a:pPr algn="ctr"/>
            <a:r>
              <a:rPr lang="en-US" sz="4000">
                <a:solidFill>
                  <a:schemeClr val="tx2"/>
                </a:solidFill>
              </a:rPr>
              <a:t>Deep-0cean Assessment and Reporting of Tsunami: DART</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2" cstate="print"/>
          <a:srcRect/>
          <a:stretch>
            <a:fillRect/>
          </a:stretch>
        </p:blipFill>
        <p:spPr bwMode="auto">
          <a:xfrm>
            <a:off x="381000" y="1371600"/>
            <a:ext cx="8115300" cy="5186363"/>
          </a:xfrm>
          <a:prstGeom prst="rect">
            <a:avLst/>
          </a:prstGeom>
          <a:noFill/>
          <a:ln w="9525">
            <a:noFill/>
            <a:miter lim="800000"/>
            <a:headEnd/>
            <a:tailEnd/>
          </a:ln>
        </p:spPr>
      </p:pic>
      <p:sp>
        <p:nvSpPr>
          <p:cNvPr id="64515" name="Rectangle 5"/>
          <p:cNvSpPr>
            <a:spLocks noGrp="1" noChangeArrowheads="1"/>
          </p:cNvSpPr>
          <p:nvPr>
            <p:ph type="title"/>
          </p:nvPr>
        </p:nvSpPr>
        <p:spPr>
          <a:solidFill>
            <a:srgbClr val="FFFF99"/>
          </a:solidFill>
        </p:spPr>
        <p:txBody>
          <a:bodyPr/>
          <a:lstStyle/>
          <a:p>
            <a:pPr eaLnBrk="1" hangingPunct="1"/>
            <a:r>
              <a:rPr lang="en-US" smtClean="0"/>
              <a:t>DART locations: Indian Ocean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solidFill>
            <a:srgbClr val="99FF33"/>
          </a:solidFill>
          <a:ln w="19050">
            <a:solidFill>
              <a:schemeClr val="tx1"/>
            </a:solidFill>
          </a:ln>
        </p:spPr>
        <p:txBody>
          <a:bodyPr/>
          <a:lstStyle/>
          <a:p>
            <a:pPr eaLnBrk="1" hangingPunct="1"/>
            <a:r>
              <a:rPr lang="en-US" sz="4000" dirty="0" smtClean="0"/>
              <a:t>How Faulting Generates Earthquakes</a:t>
            </a:r>
          </a:p>
        </p:txBody>
      </p:sp>
      <p:sp>
        <p:nvSpPr>
          <p:cNvPr id="4099" name="Rectangle 3"/>
          <p:cNvSpPr>
            <a:spLocks noGrp="1" noChangeArrowheads="1"/>
          </p:cNvSpPr>
          <p:nvPr>
            <p:ph type="body" idx="1"/>
          </p:nvPr>
        </p:nvSpPr>
        <p:spPr>
          <a:solidFill>
            <a:srgbClr val="66FFFF"/>
          </a:solidFill>
          <a:ln w="28575">
            <a:solidFill>
              <a:schemeClr val="tx1"/>
            </a:solidFill>
          </a:ln>
        </p:spPr>
        <p:txBody>
          <a:bodyPr/>
          <a:lstStyle/>
          <a:p>
            <a:pPr eaLnBrk="1" hangingPunct="1">
              <a:lnSpc>
                <a:spcPct val="90000"/>
              </a:lnSpc>
            </a:pPr>
            <a:r>
              <a:rPr lang="en-US" dirty="0" smtClean="0"/>
              <a:t>Movement on the fault causes a release in </a:t>
            </a:r>
            <a:r>
              <a:rPr lang="en-US" dirty="0" smtClean="0">
                <a:hlinkClick r:id="rId2"/>
              </a:rPr>
              <a:t>energy</a:t>
            </a:r>
            <a:endParaRPr lang="en-US" dirty="0" smtClean="0"/>
          </a:p>
          <a:p>
            <a:pPr eaLnBrk="1" hangingPunct="1">
              <a:lnSpc>
                <a:spcPct val="90000"/>
              </a:lnSpc>
            </a:pPr>
            <a:r>
              <a:rPr lang="en-US" dirty="0" smtClean="0"/>
              <a:t>As the energy passes through an area, the vibration is felt</a:t>
            </a:r>
          </a:p>
          <a:p>
            <a:pPr eaLnBrk="1" hangingPunct="1">
              <a:lnSpc>
                <a:spcPct val="90000"/>
              </a:lnSpc>
            </a:pPr>
            <a:r>
              <a:rPr lang="en-US" dirty="0" smtClean="0"/>
              <a:t>The energy is transferred through the earth and man-made structures</a:t>
            </a:r>
          </a:p>
          <a:p>
            <a:pPr eaLnBrk="1" hangingPunct="1">
              <a:lnSpc>
                <a:spcPct val="90000"/>
              </a:lnSpc>
            </a:pPr>
            <a:r>
              <a:rPr lang="en-US" dirty="0" smtClean="0"/>
              <a:t>The bigger the amount of slip the more energy released and therefore, the more vibrations are produced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solidFill>
            <a:srgbClr val="66FFFF"/>
          </a:solidFill>
        </p:spPr>
        <p:txBody>
          <a:bodyPr>
            <a:normAutofit fontScale="90000"/>
          </a:bodyPr>
          <a:lstStyle/>
          <a:p>
            <a:r>
              <a:rPr lang="en-US" sz="4000"/>
              <a:t>Describe what you have felt during an earthquake.</a:t>
            </a:r>
          </a:p>
        </p:txBody>
      </p:sp>
      <p:sp>
        <p:nvSpPr>
          <p:cNvPr id="31747" name="Rectangle 3"/>
          <p:cNvSpPr>
            <a:spLocks noGrp="1" noChangeArrowheads="1"/>
          </p:cNvSpPr>
          <p:nvPr>
            <p:ph type="body" idx="1"/>
          </p:nvPr>
        </p:nvSpPr>
        <p:spPr>
          <a:xfrm>
            <a:off x="1752600" y="2133600"/>
            <a:ext cx="4953000" cy="2895600"/>
          </a:xfrm>
          <a:solidFill>
            <a:srgbClr val="FFFF66"/>
          </a:solidFill>
        </p:spPr>
        <p:txBody>
          <a:bodyPr/>
          <a:lstStyle/>
          <a:p>
            <a:r>
              <a:rPr lang="en-US"/>
              <a:t>Jolt</a:t>
            </a:r>
          </a:p>
          <a:p>
            <a:r>
              <a:rPr lang="en-US"/>
              <a:t>Loud boom</a:t>
            </a:r>
          </a:p>
          <a:p>
            <a:r>
              <a:rPr lang="en-US"/>
              <a:t>Shaking back and forth</a:t>
            </a:r>
          </a:p>
          <a:p>
            <a:r>
              <a:rPr lang="en-US"/>
              <a:t>Rolling</a:t>
            </a:r>
          </a:p>
          <a:p>
            <a:endParaRPr lang="en-US"/>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746">
                                            <p:txEl>
                                              <p:charRg st="4294967295" end="4294967295"/>
                                            </p:txEl>
                                          </p:spTgt>
                                        </p:tgtEl>
                                        <p:attrNameLst>
                                          <p:attrName>style.visibility</p:attrName>
                                        </p:attrNameLst>
                                      </p:cBhvr>
                                      <p:to>
                                        <p:strVal val="visible"/>
                                      </p:to>
                                    </p:set>
                                    <p:animEffect transition="in" filter="dissolve">
                                      <p:cBhvr>
                                        <p:cTn id="7" dur="500"/>
                                        <p:tgtEl>
                                          <p:spTgt spid="31746">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bg/>
                                          </p:spTgt>
                                        </p:tgtEl>
                                        <p:attrNameLst>
                                          <p:attrName>style.visibility</p:attrName>
                                        </p:attrNameLst>
                                      </p:cBhvr>
                                      <p:to>
                                        <p:strVal val="visible"/>
                                      </p:to>
                                    </p:set>
                                    <p:animEffect transition="in" filter="dissolve">
                                      <p:cBhvr>
                                        <p:cTn id="12" dur="5000"/>
                                        <p:tgtEl>
                                          <p:spTgt spid="31747">
                                            <p:bg/>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747">
                                            <p:txEl>
                                              <p:pRg st="0" end="0"/>
                                            </p:txEl>
                                          </p:spTgt>
                                        </p:tgtEl>
                                        <p:attrNameLst>
                                          <p:attrName>style.visibility</p:attrName>
                                        </p:attrNameLst>
                                      </p:cBhvr>
                                      <p:to>
                                        <p:strVal val="visible"/>
                                      </p:to>
                                    </p:set>
                                    <p:animEffect transition="in" filter="dissolve">
                                      <p:cBhvr>
                                        <p:cTn id="17" dur="5000"/>
                                        <p:tgtEl>
                                          <p:spTgt spid="317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1747">
                                            <p:txEl>
                                              <p:pRg st="1" end="1"/>
                                            </p:txEl>
                                          </p:spTgt>
                                        </p:tgtEl>
                                        <p:attrNameLst>
                                          <p:attrName>style.visibility</p:attrName>
                                        </p:attrNameLst>
                                      </p:cBhvr>
                                      <p:to>
                                        <p:strVal val="visible"/>
                                      </p:to>
                                    </p:set>
                                    <p:animEffect transition="in" filter="dissolve">
                                      <p:cBhvr>
                                        <p:cTn id="22" dur="5000"/>
                                        <p:tgtEl>
                                          <p:spTgt spid="3174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1747">
                                            <p:txEl>
                                              <p:pRg st="2" end="2"/>
                                            </p:txEl>
                                          </p:spTgt>
                                        </p:tgtEl>
                                        <p:attrNameLst>
                                          <p:attrName>style.visibility</p:attrName>
                                        </p:attrNameLst>
                                      </p:cBhvr>
                                      <p:to>
                                        <p:strVal val="visible"/>
                                      </p:to>
                                    </p:set>
                                    <p:animEffect transition="in" filter="dissolve">
                                      <p:cBhvr>
                                        <p:cTn id="27" dur="5000"/>
                                        <p:tgtEl>
                                          <p:spTgt spid="3174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1747">
                                            <p:txEl>
                                              <p:pRg st="3" end="3"/>
                                            </p:txEl>
                                          </p:spTgt>
                                        </p:tgtEl>
                                        <p:attrNameLst>
                                          <p:attrName>style.visibility</p:attrName>
                                        </p:attrNameLst>
                                      </p:cBhvr>
                                      <p:to>
                                        <p:strVal val="visible"/>
                                      </p:to>
                                    </p:set>
                                    <p:anim calcmode="lin" valueType="num">
                                      <p:cBhvr additive="base">
                                        <p:cTn id="32"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1" nodeType="clickEffect">
                                  <p:stCondLst>
                                    <p:cond delay="0"/>
                                  </p:stCondLst>
                                  <p:childTnLst>
                                    <p:set>
                                      <p:cBhvr>
                                        <p:cTn id="37" dur="1" fill="hold">
                                          <p:stCondLst>
                                            <p:cond delay="0"/>
                                          </p:stCondLst>
                                        </p:cTn>
                                        <p:tgtEl>
                                          <p:spTgt spid="31747">
                                            <p:bg/>
                                          </p:spTgt>
                                        </p:tgtEl>
                                        <p:attrNameLst>
                                          <p:attrName>style.visibility</p:attrName>
                                        </p:attrNameLst>
                                      </p:cBhvr>
                                      <p:to>
                                        <p:strVal val="visible"/>
                                      </p:to>
                                    </p:set>
                                    <p:anim calcmode="lin" valueType="num">
                                      <p:cBhvr additive="base">
                                        <p:cTn id="38" dur="2000" fill="hold"/>
                                        <p:tgtEl>
                                          <p:spTgt spid="31747">
                                            <p:bg/>
                                          </p:spTgt>
                                        </p:tgtEl>
                                        <p:attrNameLst>
                                          <p:attrName>ppt_x</p:attrName>
                                        </p:attrNameLst>
                                      </p:cBhvr>
                                      <p:tavLst>
                                        <p:tav tm="0">
                                          <p:val>
                                            <p:strVal val="#ppt_x"/>
                                          </p:val>
                                        </p:tav>
                                        <p:tav tm="100000">
                                          <p:val>
                                            <p:strVal val="#ppt_x"/>
                                          </p:val>
                                        </p:tav>
                                      </p:tavLst>
                                    </p:anim>
                                    <p:anim calcmode="lin" valueType="num">
                                      <p:cBhvr additive="base">
                                        <p:cTn id="39" dur="2000" fill="hold"/>
                                        <p:tgtEl>
                                          <p:spTgt spid="31747">
                                            <p:bg/>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1" nodeType="clickEffect">
                                  <p:stCondLst>
                                    <p:cond delay="0"/>
                                  </p:stCondLst>
                                  <p:childTnLst>
                                    <p:set>
                                      <p:cBhvr>
                                        <p:cTn id="43" dur="1" fill="hold">
                                          <p:stCondLst>
                                            <p:cond delay="0"/>
                                          </p:stCondLst>
                                        </p:cTn>
                                        <p:tgtEl>
                                          <p:spTgt spid="31747">
                                            <p:txEl>
                                              <p:pRg st="0" end="0"/>
                                            </p:txEl>
                                          </p:spTgt>
                                        </p:tgtEl>
                                        <p:attrNameLst>
                                          <p:attrName>style.visibility</p:attrName>
                                        </p:attrNameLst>
                                      </p:cBhvr>
                                      <p:to>
                                        <p:strVal val="visible"/>
                                      </p:to>
                                    </p:set>
                                    <p:anim calcmode="lin" valueType="num">
                                      <p:cBhvr additive="base">
                                        <p:cTn id="44" dur="20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45" dur="20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1" nodeType="clickEffect">
                                  <p:stCondLst>
                                    <p:cond delay="0"/>
                                  </p:stCondLst>
                                  <p:childTnLst>
                                    <p:set>
                                      <p:cBhvr>
                                        <p:cTn id="49" dur="1" fill="hold">
                                          <p:stCondLst>
                                            <p:cond delay="0"/>
                                          </p:stCondLst>
                                        </p:cTn>
                                        <p:tgtEl>
                                          <p:spTgt spid="31747">
                                            <p:txEl>
                                              <p:pRg st="1" end="1"/>
                                            </p:txEl>
                                          </p:spTgt>
                                        </p:tgtEl>
                                        <p:attrNameLst>
                                          <p:attrName>style.visibility</p:attrName>
                                        </p:attrNameLst>
                                      </p:cBhvr>
                                      <p:to>
                                        <p:strVal val="visible"/>
                                      </p:to>
                                    </p:set>
                                    <p:anim calcmode="lin" valueType="num">
                                      <p:cBhvr additive="base">
                                        <p:cTn id="50" dur="20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51" dur="20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1" nodeType="clickEffect">
                                  <p:stCondLst>
                                    <p:cond delay="0"/>
                                  </p:stCondLst>
                                  <p:childTnLst>
                                    <p:set>
                                      <p:cBhvr>
                                        <p:cTn id="55" dur="1" fill="hold">
                                          <p:stCondLst>
                                            <p:cond delay="0"/>
                                          </p:stCondLst>
                                        </p:cTn>
                                        <p:tgtEl>
                                          <p:spTgt spid="31747">
                                            <p:txEl>
                                              <p:pRg st="2" end="2"/>
                                            </p:txEl>
                                          </p:spTgt>
                                        </p:tgtEl>
                                        <p:attrNameLst>
                                          <p:attrName>style.visibility</p:attrName>
                                        </p:attrNameLst>
                                      </p:cBhvr>
                                      <p:to>
                                        <p:strVal val="visible"/>
                                      </p:to>
                                    </p:set>
                                    <p:anim calcmode="lin" valueType="num">
                                      <p:cBhvr additive="base">
                                        <p:cTn id="56" dur="20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57" dur="20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1" nodeType="clickEffect">
                                  <p:stCondLst>
                                    <p:cond delay="0"/>
                                  </p:stCondLst>
                                  <p:childTnLst>
                                    <p:set>
                                      <p:cBhvr>
                                        <p:cTn id="61" dur="1" fill="hold">
                                          <p:stCondLst>
                                            <p:cond delay="0"/>
                                          </p:stCondLst>
                                        </p:cTn>
                                        <p:tgtEl>
                                          <p:spTgt spid="31747">
                                            <p:txEl>
                                              <p:pRg st="3" end="3"/>
                                            </p:txEl>
                                          </p:spTgt>
                                        </p:tgtEl>
                                        <p:attrNameLst>
                                          <p:attrName>style.visibility</p:attrName>
                                        </p:attrNameLst>
                                      </p:cBhvr>
                                      <p:to>
                                        <p:strVal val="visible"/>
                                      </p:to>
                                    </p:set>
                                    <p:anim calcmode="lin" valueType="num">
                                      <p:cBhvr additive="base">
                                        <p:cTn id="62" dur="20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63" dur="20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47" grpId="0" build="p" animBg="1"/>
      <p:bldP spid="31747" grpI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442</TotalTime>
  <Words>1919</Words>
  <Application>Microsoft Office PowerPoint</Application>
  <PresentationFormat>On-screen Show (4:3)</PresentationFormat>
  <Paragraphs>258</Paragraphs>
  <Slides>78</Slides>
  <Notes>11</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Japan Earthquake and Tsunami</vt:lpstr>
      <vt:lpstr>What happened?</vt:lpstr>
      <vt:lpstr>Note:</vt:lpstr>
      <vt:lpstr>What is an earthquake?</vt:lpstr>
      <vt:lpstr>Release of stored energy</vt:lpstr>
      <vt:lpstr>Energy Released in terms of seismic waves</vt:lpstr>
      <vt:lpstr>How do you know there is an earthquake?</vt:lpstr>
      <vt:lpstr>How Faulting Generates Earthquakes</vt:lpstr>
      <vt:lpstr>Describe what you have felt during an earthquake.</vt:lpstr>
      <vt:lpstr>Stand up: half the class move to the front of the classroom the other group move to the back of the classroom.</vt:lpstr>
      <vt:lpstr>Slide 11</vt:lpstr>
      <vt:lpstr>Next wave: energy is transferred differently</vt:lpstr>
      <vt:lpstr>Notice…</vt:lpstr>
      <vt:lpstr>Let go of your neighbor and stand a few inches apart.</vt:lpstr>
      <vt:lpstr>What happened?</vt:lpstr>
      <vt:lpstr>Slide 16</vt:lpstr>
      <vt:lpstr>Seismic waves</vt:lpstr>
      <vt:lpstr>Surface waves</vt:lpstr>
      <vt:lpstr>Slide 19</vt:lpstr>
      <vt:lpstr>Slide 20</vt:lpstr>
      <vt:lpstr>Slide 21</vt:lpstr>
      <vt:lpstr>Earthquake Waves</vt:lpstr>
      <vt:lpstr>Seismometers are placed in the ground</vt:lpstr>
      <vt:lpstr>Seismic waves arriving recorded in Portland, Oregon</vt:lpstr>
      <vt:lpstr>Japan earthquake</vt:lpstr>
      <vt:lpstr>Why such a large earthquake?</vt:lpstr>
      <vt:lpstr>Trench: depression associated with subducting plate</vt:lpstr>
      <vt:lpstr>Japan is an island arc</vt:lpstr>
      <vt:lpstr>Slide 29</vt:lpstr>
      <vt:lpstr>Japan is part of the Ring of Fire</vt:lpstr>
      <vt:lpstr>Ring of Fire: trenches and associated subduction zones that surround the Pacific Ocean</vt:lpstr>
      <vt:lpstr>Physical Layers of the Earth</vt:lpstr>
      <vt:lpstr>Lithosphere and asthenosphere</vt:lpstr>
      <vt:lpstr>Tectonic Plates</vt:lpstr>
      <vt:lpstr>Worldwide Seismicity </vt:lpstr>
      <vt:lpstr>Tectonic Setting: complex</vt:lpstr>
      <vt:lpstr>Slide 37</vt:lpstr>
      <vt:lpstr>Slide 38</vt:lpstr>
      <vt:lpstr>Slide 39</vt:lpstr>
      <vt:lpstr>GPS network in Japan</vt:lpstr>
      <vt:lpstr>Crustal Displacement</vt:lpstr>
      <vt:lpstr>Foreshocks and aftershocks</vt:lpstr>
      <vt:lpstr>Foreshocks and aftershocks</vt:lpstr>
      <vt:lpstr>Fault Rupture</vt:lpstr>
      <vt:lpstr>Aftershock: April 7th </vt:lpstr>
      <vt:lpstr>April 11, 2011</vt:lpstr>
      <vt:lpstr>Tsunami Warning</vt:lpstr>
      <vt:lpstr>Why did the earthquake cause a tsunami?</vt:lpstr>
      <vt:lpstr>Tsunami</vt:lpstr>
      <vt:lpstr>Tsunami at the shoreline Not a gigantic version of breaking wave Very rapidly rising tide, rushing inland Sometimes water retreats first</vt:lpstr>
      <vt:lpstr>Slide 51</vt:lpstr>
      <vt:lpstr>Tsunami</vt:lpstr>
      <vt:lpstr>Shallow water waves</vt:lpstr>
      <vt:lpstr>Velocity</vt:lpstr>
      <vt:lpstr>Tsunami: velocity</vt:lpstr>
      <vt:lpstr>Tsunami, Japan, 2011</vt:lpstr>
      <vt:lpstr>Village of Minamisanriku, where up to 10,000 people—60 percent of its population—are now missing, according to the Telegraph.</vt:lpstr>
      <vt:lpstr>Town of Yagawahama</vt:lpstr>
      <vt:lpstr>Sendai Airport</vt:lpstr>
      <vt:lpstr>Japan, 2011 tsunami</vt:lpstr>
      <vt:lpstr>Projection of tsunami moving across the Pacific Ocean</vt:lpstr>
      <vt:lpstr>Period: the time it takes one complete wavelength pass a point</vt:lpstr>
      <vt:lpstr>Tsunami</vt:lpstr>
      <vt:lpstr>Shoreline arrival of tsunami </vt:lpstr>
      <vt:lpstr>Santa Cruz and Emeryville</vt:lpstr>
      <vt:lpstr>Slide 66</vt:lpstr>
      <vt:lpstr>Japan’s tsunami warning system</vt:lpstr>
      <vt:lpstr>Seismic recording stations</vt:lpstr>
      <vt:lpstr>Tsunami warning system</vt:lpstr>
      <vt:lpstr>Slide 70</vt:lpstr>
      <vt:lpstr>Slide 71</vt:lpstr>
      <vt:lpstr>Applied information from school project</vt:lpstr>
      <vt:lpstr>Slide 73</vt:lpstr>
      <vt:lpstr>Pacific Tsunami Warning Center: 1967</vt:lpstr>
      <vt:lpstr>Deep-0cean Assessment and Reporting of Tsunami: DART</vt:lpstr>
      <vt:lpstr>Tsunami-harbor wave</vt:lpstr>
      <vt:lpstr>Tsunami-harbor wave</vt:lpstr>
      <vt:lpstr>DART locations: Indian Ocean</vt:lpstr>
    </vt:vector>
  </TitlesOfParts>
  <Company>SJSU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Japan Earthquake and Tsunami</dc:title>
  <dc:creator>paulaj</dc:creator>
  <cp:lastModifiedBy>paulaj</cp:lastModifiedBy>
  <cp:revision>41</cp:revision>
  <dcterms:created xsi:type="dcterms:W3CDTF">2011-03-14T23:03:01Z</dcterms:created>
  <dcterms:modified xsi:type="dcterms:W3CDTF">2011-04-11T15:32:05Z</dcterms:modified>
</cp:coreProperties>
</file>