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3" r:id="rId5"/>
    <p:sldId id="275" r:id="rId6"/>
    <p:sldId id="260" r:id="rId7"/>
    <p:sldId id="261" r:id="rId8"/>
    <p:sldId id="262" r:id="rId9"/>
    <p:sldId id="264" r:id="rId10"/>
    <p:sldId id="267" r:id="rId11"/>
    <p:sldId id="266" r:id="rId12"/>
    <p:sldId id="272" r:id="rId13"/>
    <p:sldId id="273" r:id="rId14"/>
    <p:sldId id="258" r:id="rId15"/>
    <p:sldId id="270" r:id="rId16"/>
    <p:sldId id="268" r:id="rId17"/>
    <p:sldId id="274" r:id="rId18"/>
    <p:sldId id="269" r:id="rId19"/>
    <p:sldId id="277" r:id="rId20"/>
    <p:sldId id="276" r:id="rId21"/>
    <p:sldId id="278" r:id="rId22"/>
    <p:sldId id="279" r:id="rId23"/>
    <p:sldId id="280" r:id="rId24"/>
    <p:sldId id="271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D42E98-A231-4640-95DF-BAF02FA79A5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75D5A1-E496-41D4-B443-3A6EB7F4C6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kbynKfNfHk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229600" cy="2697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Astronomical ideas lost until the middle ages including the idea of a spherical Earth.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Nicolaus</a:t>
            </a:r>
            <a:r>
              <a:rPr lang="en-US" dirty="0" smtClean="0"/>
              <a:t> Copernicus (1473-1543)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66671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/>
              <a:t>Earth is a planet</a:t>
            </a:r>
          </a:p>
          <a:p>
            <a:r>
              <a:rPr lang="en-US" b="1" dirty="0" smtClean="0"/>
              <a:t>Heliocentric model: </a:t>
            </a:r>
            <a:r>
              <a:rPr lang="en-US" dirty="0" smtClean="0"/>
              <a:t>Sun in the center and the planets orbit around 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7570"/>
            <a:ext cx="3324225" cy="32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Explanation of retrograde </a:t>
            </a:r>
            <a:r>
              <a:rPr lang="en-US" dirty="0" smtClean="0">
                <a:hlinkClick r:id="rId2"/>
              </a:rPr>
              <a:t>motion</a:t>
            </a:r>
            <a:r>
              <a:rPr lang="en-US" dirty="0" smtClean="0"/>
              <a:t> supported the </a:t>
            </a:r>
            <a:r>
              <a:rPr lang="en-US" b="1" dirty="0" smtClean="0"/>
              <a:t>Heliocentric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80872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Explains how planet movements are viewed from Earth in relation to the constellations.</a:t>
            </a:r>
            <a:endParaRPr lang="en-US" dirty="0"/>
          </a:p>
        </p:txBody>
      </p:sp>
      <p:pic>
        <p:nvPicPr>
          <p:cNvPr id="4" name="Picture 6" descr="21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400800" cy="422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Retrograde motion</a:t>
            </a:r>
            <a:endParaRPr lang="en-US" dirty="0"/>
          </a:p>
        </p:txBody>
      </p:sp>
      <p:pic>
        <p:nvPicPr>
          <p:cNvPr id="4" name="Picture 4" descr="02_32Figureb-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0493" y="1935163"/>
            <a:ext cx="42230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Johannes </a:t>
            </a:r>
            <a:r>
              <a:rPr lang="en-US" dirty="0" err="1" smtClean="0"/>
              <a:t>Keppler</a:t>
            </a:r>
            <a:r>
              <a:rPr lang="en-US" dirty="0" smtClean="0"/>
              <a:t>, (1571-1630)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1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Law #1: Planets have an elliptical orbit</a:t>
            </a:r>
          </a:p>
          <a:p>
            <a:r>
              <a:rPr lang="en-US" dirty="0" smtClean="0"/>
              <a:t>Law #2: A planet  to sweep equal areas in the same amount of time</a:t>
            </a:r>
          </a:p>
          <a:p>
            <a:r>
              <a:rPr lang="en-US" dirty="0" smtClean="0"/>
              <a:t>Travels more rapidly when closer, slower when farther</a:t>
            </a:r>
          </a:p>
          <a:p>
            <a:r>
              <a:rPr lang="en-US" dirty="0" smtClean="0"/>
              <a:t>Average orbital period of the Earth: Planet’s distance to the Sun is the mean distance = 93,000 miles or </a:t>
            </a:r>
            <a:r>
              <a:rPr lang="en-US" b="1" dirty="0" smtClean="0"/>
              <a:t>1 astronomical unit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1823826" cy="2389002"/>
          </a:xfrm>
          <a:prstGeom prst="rect">
            <a:avLst/>
          </a:prstGeom>
          <a:noFill/>
        </p:spPr>
      </p:pic>
      <p:pic>
        <p:nvPicPr>
          <p:cNvPr id="5" name="Picture 6" descr="21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3012"/>
            <a:ext cx="3578474" cy="220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133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orbital periods of the planets and their distances to the Sun are proportional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4005072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law: solar distances of the planets can be calculated when the orbital period is known</a:t>
            </a:r>
          </a:p>
          <a:p>
            <a:r>
              <a:rPr lang="en-US" dirty="0" smtClean="0"/>
              <a:t>Mars: 687 Earth days to orbit or revolve around the Sun</a:t>
            </a:r>
          </a:p>
          <a:p>
            <a:r>
              <a:rPr lang="en-US" dirty="0" smtClean="0"/>
              <a:t>687/365 = 1.88</a:t>
            </a:r>
          </a:p>
          <a:p>
            <a:r>
              <a:rPr lang="en-US" dirty="0" smtClean="0"/>
              <a:t>1.88 squared equals 3.54</a:t>
            </a:r>
          </a:p>
          <a:p>
            <a:r>
              <a:rPr lang="en-US" dirty="0" smtClean="0"/>
              <a:t>The cubed root of 3.54 is 1.52</a:t>
            </a:r>
          </a:p>
          <a:p>
            <a:r>
              <a:rPr lang="en-US" dirty="0" smtClean="0"/>
              <a:t>The distance from Mars to the Sun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Galileo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Galilei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(1564-1642)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Use of the telescope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Planets are Earth like not star like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Venus exhibits phases just like the moon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Moon’s surface is not smooth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 Sun has sunspots with slightly lower temperatures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Picture 6" descr="21_16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01336"/>
            <a:ext cx="4038600" cy="367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Galileo: observed 4 of Jupiter’s 63 moons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52400" y="34290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Io: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2476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2438400" y="4114800"/>
            <a:ext cx="2438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Europa: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876800" y="3886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Ganymede: </a:t>
            </a:r>
          </a:p>
        </p:txBody>
      </p:sp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05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7391400" y="4411663"/>
            <a:ext cx="1752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Callisto</a:t>
            </a:r>
            <a:r>
              <a:rPr lang="en-US" sz="2000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Sir Isaac Newton (1642-1727)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57200" y="2819400"/>
            <a:ext cx="4040188" cy="1756105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Gravitational force: </a:t>
            </a:r>
          </a:p>
          <a:p>
            <a:r>
              <a:rPr lang="en-US" sz="2000" b="1" dirty="0" smtClean="0"/>
              <a:t>Gravity=</a:t>
            </a:r>
            <a:r>
              <a:rPr lang="en-US" sz="2000" b="1" u="sng" dirty="0" smtClean="0"/>
              <a:t>G x mass1 x mass2                             </a:t>
            </a:r>
            <a:r>
              <a:rPr lang="en-US" sz="2000" b="1" dirty="0" smtClean="0"/>
              <a:t>      ……………distance x distance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dirty="0" smtClean="0"/>
              <a:t> Proved planets have an elliptical orbit</a:t>
            </a:r>
            <a:endParaRPr lang="en-US" sz="2000" dirty="0"/>
          </a:p>
        </p:txBody>
      </p:sp>
      <p:pic>
        <p:nvPicPr>
          <p:cNvPr id="15" name="Picture 6" descr="21_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920" y="2993520"/>
            <a:ext cx="4039985" cy="288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Celestial Sphere</a:t>
            </a:r>
            <a:endParaRPr lang="en-US" dirty="0"/>
          </a:p>
        </p:txBody>
      </p:sp>
      <p:pic>
        <p:nvPicPr>
          <p:cNvPr id="7" name="Content Placeholder 6" descr="21_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80391"/>
            <a:ext cx="4038600" cy="3314856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 method of examining the stars</a:t>
            </a:r>
          </a:p>
          <a:p>
            <a:r>
              <a:rPr lang="en-US" dirty="0" smtClean="0"/>
              <a:t>Dividing the sky by constellations</a:t>
            </a:r>
          </a:p>
          <a:p>
            <a:r>
              <a:rPr lang="en-US" dirty="0" smtClean="0"/>
              <a:t>Spring equinox (12 hours of day, 12 hours of night) originally when the Sun was against Aries</a:t>
            </a:r>
          </a:p>
          <a:p>
            <a:pPr lvl="1"/>
            <a:r>
              <a:rPr lang="en-US" dirty="0" smtClean="0"/>
              <a:t>Today, against Pisces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Observations of Indigenous People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5247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Enabling people to track seasons when dependent on agriculture</a:t>
            </a:r>
          </a:p>
          <a:p>
            <a:r>
              <a:rPr lang="en-US" dirty="0" smtClean="0"/>
              <a:t>The Moon’s cycle of phases</a:t>
            </a:r>
          </a:p>
          <a:p>
            <a:r>
              <a:rPr lang="en-US" dirty="0" smtClean="0"/>
              <a:t>The seven days are named after the Sun, Moon, and five recognized planets in ancient times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42621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Jupiter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3962400"/>
            <a:ext cx="16002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Teutonic name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Celestial Sphere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654843"/>
          </a:xfrm>
        </p:spPr>
        <p:txBody>
          <a:bodyPr/>
          <a:lstStyle/>
          <a:p>
            <a:r>
              <a:rPr lang="en-US" dirty="0" smtClean="0"/>
              <a:t>Equatorial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5800" y="1905000"/>
            <a:ext cx="4041775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Extension of Earth’s latitude and longitude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9091"/>
            <a:ext cx="4040188" cy="34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590800"/>
            <a:ext cx="18288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650 light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1500 light years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600200" y="5410200"/>
            <a:ext cx="1066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2895600"/>
            <a:ext cx="762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light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6" descr="21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28044"/>
            <a:ext cx="3806825" cy="4129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North celestial pole is near the North Star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040352"/>
          </a:xfrm>
        </p:spPr>
        <p:txBody>
          <a:bodyPr/>
          <a:lstStyle/>
          <a:p>
            <a:r>
              <a:rPr lang="en-US" dirty="0" smtClean="0"/>
              <a:t>The big dipper will appear to rotate around the North Star.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exposure picture of this rotation.</a:t>
            </a:r>
            <a:endParaRPr lang="en-US" dirty="0"/>
          </a:p>
        </p:txBody>
      </p:sp>
      <p:pic>
        <p:nvPicPr>
          <p:cNvPr id="14" name="Picture 6" descr="21_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040188" cy="3421472"/>
          </a:xfrm>
          <a:prstGeom prst="rect">
            <a:avLst/>
          </a:prstGeom>
          <a:noFill/>
        </p:spPr>
      </p:pic>
      <p:pic>
        <p:nvPicPr>
          <p:cNvPr id="15" name="Picture 6" descr="21_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005552"/>
            <a:ext cx="4041775" cy="286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motions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5" y="1600201"/>
            <a:ext cx="404177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Revolution: once per year around the sun; elliptical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Creates day and night</a:t>
            </a:r>
          </a:p>
          <a:p>
            <a:r>
              <a:rPr lang="en-US" b="1" dirty="0" smtClean="0"/>
              <a:t>Solar day:</a:t>
            </a:r>
            <a:r>
              <a:rPr lang="en-US" dirty="0" smtClean="0"/>
              <a:t> from noon to noon</a:t>
            </a:r>
          </a:p>
          <a:p>
            <a:r>
              <a:rPr lang="en-US" b="1" dirty="0" err="1" smtClean="0"/>
              <a:t>Sideral</a:t>
            </a:r>
            <a:r>
              <a:rPr lang="en-US" b="1" dirty="0" smtClean="0"/>
              <a:t> day: </a:t>
            </a:r>
            <a:r>
              <a:rPr lang="en-US" dirty="0" smtClean="0"/>
              <a:t>one full rotation in respect to  a distant star</a:t>
            </a:r>
            <a:endParaRPr lang="en-US" b="1" dirty="0"/>
          </a:p>
        </p:txBody>
      </p:sp>
      <p:pic>
        <p:nvPicPr>
          <p:cNvPr id="13" name="Picture 6" descr="21_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590079" cy="38465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6488668"/>
            <a:ext cx="4267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Moon and Sun travel on the same plane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79491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Wobble</a:t>
            </a:r>
          </a:p>
          <a:p>
            <a:r>
              <a:rPr lang="en-US" dirty="0" smtClean="0"/>
              <a:t>Compared to a spinning top</a:t>
            </a:r>
          </a:p>
          <a:p>
            <a:r>
              <a:rPr lang="en-US" dirty="0" smtClean="0"/>
              <a:t>Period (time to complete one circle) is 26,000 years</a:t>
            </a:r>
          </a:p>
          <a:p>
            <a:r>
              <a:rPr lang="en-US" dirty="0" smtClean="0"/>
              <a:t>Associated with climate change</a:t>
            </a:r>
          </a:p>
          <a:p>
            <a:endParaRPr lang="en-US" dirty="0"/>
          </a:p>
        </p:txBody>
      </p:sp>
      <p:pic>
        <p:nvPicPr>
          <p:cNvPr id="10" name="Picture 6" descr="21_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367" y="1162679"/>
            <a:ext cx="3258033" cy="5192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Summary: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Indigenous Peoples: understanding of lunar, solar, celestial, and seasonal variations</a:t>
            </a:r>
          </a:p>
          <a:p>
            <a:r>
              <a:rPr lang="en-US" dirty="0" smtClean="0"/>
              <a:t>Egyptians: time</a:t>
            </a:r>
          </a:p>
          <a:p>
            <a:r>
              <a:rPr lang="en-US" dirty="0" smtClean="0"/>
              <a:t>Greeks: geocentric model, five planets, star mapping, spherical revolutions and the spherical Earth</a:t>
            </a:r>
          </a:p>
          <a:p>
            <a:r>
              <a:rPr lang="en-US" dirty="0" smtClean="0"/>
              <a:t>Spherical Earth idea lost during the middle ages</a:t>
            </a:r>
          </a:p>
          <a:p>
            <a:r>
              <a:rPr lang="en-US" dirty="0" smtClean="0"/>
              <a:t>Renaissance:</a:t>
            </a:r>
          </a:p>
          <a:p>
            <a:pPr lvl="1"/>
            <a:r>
              <a:rPr lang="en-US" dirty="0" smtClean="0"/>
              <a:t>Copernicus:  heliocentric model; explained retrograde motion</a:t>
            </a:r>
          </a:p>
          <a:p>
            <a:pPr lvl="1"/>
            <a:r>
              <a:rPr lang="en-US" dirty="0" err="1" smtClean="0"/>
              <a:t>Kepler</a:t>
            </a:r>
            <a:r>
              <a:rPr lang="en-US" dirty="0" smtClean="0"/>
              <a:t>:  planet’s revolve in an ellipse; law of equal areas; planets and distance to Sun proportional, and astronomical unit</a:t>
            </a:r>
          </a:p>
          <a:p>
            <a:pPr lvl="1"/>
            <a:r>
              <a:rPr lang="en-US" dirty="0" smtClean="0"/>
              <a:t>Galileo: 4 of Jupiter’s moons; planets are not stars; Venus has phases; Moon’s surface is not smooth; and the Sun has spots with lower temperatures</a:t>
            </a:r>
          </a:p>
          <a:p>
            <a:pPr lvl="1"/>
            <a:r>
              <a:rPr lang="en-US" dirty="0" smtClean="0"/>
              <a:t>Newton: gravitational force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8412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/>
              <a:t>The celestial sphere: definition; location; divisions; spring equinox; North Star location</a:t>
            </a:r>
          </a:p>
          <a:p>
            <a:r>
              <a:rPr lang="en-US" dirty="0" smtClean="0"/>
              <a:t>Constellations: Orion; big dipper</a:t>
            </a:r>
          </a:p>
          <a:p>
            <a:r>
              <a:rPr lang="en-US" dirty="0" smtClean="0"/>
              <a:t>Earth’s motions: solar  versus </a:t>
            </a:r>
            <a:r>
              <a:rPr lang="en-US" dirty="0" err="1" smtClean="0"/>
              <a:t>sideral</a:t>
            </a:r>
            <a:r>
              <a:rPr lang="en-US" dirty="0" smtClean="0"/>
              <a:t> day; rotation; revolution or orbit; precession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Africans: 6500BCE</a:t>
            </a:r>
            <a:endParaRPr lang="en-US" dirty="0"/>
          </a:p>
        </p:txBody>
      </p:sp>
      <p:pic>
        <p:nvPicPr>
          <p:cNvPr id="5" name="Content Placeholder 4" descr="03_01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97837"/>
            <a:ext cx="8229600" cy="3064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5791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Used the angle of the waxing moon to predict the rainy season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Orion: winter constellation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1033271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/>
              <a:t>Rises around sunset in December</a:t>
            </a:r>
          </a:p>
          <a:p>
            <a:r>
              <a:rPr lang="en-US" dirty="0" smtClean="0"/>
              <a:t>Sets around sunrise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Stars of the Orion Constellation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478596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Determining the time of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938271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/>
              <a:t>Ancient Egypt, 4,000 </a:t>
            </a:r>
            <a:r>
              <a:rPr lang="en-US" dirty="0" err="1" smtClean="0"/>
              <a:t>ybp</a:t>
            </a:r>
            <a:endParaRPr lang="en-US" dirty="0" smtClean="0"/>
          </a:p>
          <a:p>
            <a:r>
              <a:rPr lang="en-US" dirty="0" smtClean="0"/>
              <a:t>Divided daylight into 12 equal parts (varied from summer to winter)</a:t>
            </a:r>
          </a:p>
          <a:p>
            <a:r>
              <a:rPr lang="en-US" dirty="0" smtClean="0"/>
              <a:t>Divided night into 12 different parts based on star clocks</a:t>
            </a:r>
          </a:p>
          <a:p>
            <a:r>
              <a:rPr lang="en-US" dirty="0" smtClean="0"/>
              <a:t>1500 </a:t>
            </a:r>
            <a:r>
              <a:rPr lang="en-US" dirty="0" err="1" smtClean="0"/>
              <a:t>ybp</a:t>
            </a:r>
            <a:r>
              <a:rPr lang="en-US" dirty="0" smtClean="0"/>
              <a:t>: water clocks</a:t>
            </a:r>
          </a:p>
          <a:p>
            <a:endParaRPr lang="en-US" dirty="0"/>
          </a:p>
        </p:txBody>
      </p:sp>
      <p:pic>
        <p:nvPicPr>
          <p:cNvPr id="4" name="Picture 4" descr="03_02Figure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262" y="3810000"/>
            <a:ext cx="2221337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10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Shadows cast by the obelisk may have been used to tell time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Marking the seasons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  <a:solidFill>
            <a:srgbClr val="FFFFCC"/>
          </a:solidFill>
        </p:spPr>
        <p:txBody>
          <a:bodyPr/>
          <a:lstStyle/>
          <a:p>
            <a:r>
              <a:rPr lang="en-US" dirty="0" err="1" smtClean="0"/>
              <a:t>Stonehedge</a:t>
            </a:r>
            <a:r>
              <a:rPr lang="en-US" dirty="0" smtClean="0"/>
              <a:t>, southern England</a:t>
            </a:r>
          </a:p>
          <a:p>
            <a:r>
              <a:rPr lang="en-US" dirty="0" err="1" smtClean="0"/>
              <a:t>Templo</a:t>
            </a:r>
            <a:r>
              <a:rPr lang="en-US" dirty="0" smtClean="0"/>
              <a:t> Mayor,  Aztec City of </a:t>
            </a:r>
            <a:r>
              <a:rPr lang="en-US" dirty="0" err="1" smtClean="0"/>
              <a:t>Tenochititlan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03_03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330950" cy="2816891"/>
          </a:xfrm>
          <a:prstGeom prst="rect">
            <a:avLst/>
          </a:prstGeom>
          <a:noFill/>
        </p:spPr>
      </p:pic>
      <p:pic>
        <p:nvPicPr>
          <p:cNvPr id="5" name="Picture 4" descr="03_04Figure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53000"/>
            <a:ext cx="2773858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5410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 rose through the notches during the equinoxes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Ancient Greek Science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Constructed models of nature to explain motion of the stars, Sun, Moon, and planets.</a:t>
            </a:r>
          </a:p>
          <a:p>
            <a:r>
              <a:rPr lang="en-US" b="1" dirty="0" smtClean="0"/>
              <a:t>Geocentric model: </a:t>
            </a:r>
            <a:r>
              <a:rPr lang="en-US" dirty="0" smtClean="0"/>
              <a:t>Earth is a sphere that rests in the center.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4" descr="03_14Figure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71800"/>
            <a:ext cx="3452813" cy="360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Ptolemy’s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95472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/>
              <a:t>Observable motions of the celestial bodies</a:t>
            </a:r>
          </a:p>
          <a:p>
            <a:r>
              <a:rPr lang="en-US" dirty="0" smtClean="0"/>
              <a:t>Second century, CE</a:t>
            </a:r>
          </a:p>
          <a:p>
            <a:r>
              <a:rPr lang="en-US" dirty="0" smtClean="0"/>
              <a:t>Celestial  sphere made a daily trip around a motionless Earth</a:t>
            </a:r>
          </a:p>
          <a:p>
            <a:r>
              <a:rPr lang="en-US" b="1" dirty="0" smtClean="0"/>
              <a:t>Retrograde motion:</a:t>
            </a:r>
            <a:r>
              <a:rPr lang="en-US" dirty="0" smtClean="0"/>
              <a:t> each planet appears to stop, reverse direction and then resume the original direction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4" descr="03_15Figure-An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09484"/>
            <a:ext cx="2514600" cy="274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809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Astronomy</vt:lpstr>
      <vt:lpstr>Observations of Indigenous People</vt:lpstr>
      <vt:lpstr>Africans: 6500BCE</vt:lpstr>
      <vt:lpstr>Orion: winter constellation</vt:lpstr>
      <vt:lpstr>Stars of the Orion Constellation</vt:lpstr>
      <vt:lpstr>Determining the time of day</vt:lpstr>
      <vt:lpstr>Marking the seasons</vt:lpstr>
      <vt:lpstr>Ancient Greek Science</vt:lpstr>
      <vt:lpstr>Ptolemy’s Model</vt:lpstr>
      <vt:lpstr>Astronomical ideas lost until the middle ages including the idea of a spherical Earth.</vt:lpstr>
      <vt:lpstr>Nicolaus Copernicus (1473-1543)</vt:lpstr>
      <vt:lpstr>Explanation of retrograde motion supported the Heliocentric model</vt:lpstr>
      <vt:lpstr>Retrograde motion</vt:lpstr>
      <vt:lpstr>Johannes Keppler, (1571-1630)</vt:lpstr>
      <vt:lpstr>The orbital periods of the planets and their distances to the Sun are proportional</vt:lpstr>
      <vt:lpstr>Galileo Galilei (1564-1642)</vt:lpstr>
      <vt:lpstr>Galileo: observed 4 of Jupiter’s 63 moons</vt:lpstr>
      <vt:lpstr>Sir Isaac Newton (1642-1727)</vt:lpstr>
      <vt:lpstr>The Celestial Sphere</vt:lpstr>
      <vt:lpstr>The Celestial Sphere </vt:lpstr>
      <vt:lpstr>North celestial pole is near the North Star</vt:lpstr>
      <vt:lpstr>Earth’s motions</vt:lpstr>
      <vt:lpstr>Precession</vt:lpstr>
      <vt:lpstr>Summary:</vt:lpstr>
      <vt:lpstr>Summary: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</dc:title>
  <dc:creator>paulaj</dc:creator>
  <cp:lastModifiedBy>paulaj</cp:lastModifiedBy>
  <cp:revision>38</cp:revision>
  <dcterms:created xsi:type="dcterms:W3CDTF">2010-09-01T15:46:55Z</dcterms:created>
  <dcterms:modified xsi:type="dcterms:W3CDTF">2011-02-16T16:47:01Z</dcterms:modified>
</cp:coreProperties>
</file>