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4"/>
  </p:notesMasterIdLst>
  <p:sldIdLst>
    <p:sldId id="413" r:id="rId2"/>
    <p:sldId id="393" r:id="rId3"/>
    <p:sldId id="394" r:id="rId4"/>
    <p:sldId id="395" r:id="rId5"/>
    <p:sldId id="396" r:id="rId6"/>
    <p:sldId id="397" r:id="rId7"/>
    <p:sldId id="398" r:id="rId8"/>
    <p:sldId id="39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14"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610" autoAdjust="0"/>
  </p:normalViewPr>
  <p:slideViewPr>
    <p:cSldViewPr>
      <p:cViewPr varScale="1">
        <p:scale>
          <a:sx n="73" d="100"/>
          <a:sy n="73" d="100"/>
        </p:scale>
        <p:origin x="-170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1ADE66F-8858-4349-97B7-5AED32C5417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There has never been a consensus among clinical psychologists regarding the definition of intelligence.</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WMS-IV is frequently used for neuropsychological purposes.</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a:t>
            </a:r>
            <a:r>
              <a:rPr lang="en-US" i="1" dirty="0" smtClean="0"/>
              <a:t>Table 9.1 At-a-Glance Information About the Tests Detailed in this Chapter</a:t>
            </a:r>
            <a:r>
              <a:rPr lang="en-US" i="0" dirty="0" smtClean="0"/>
              <a:t>.</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Arial" charset="0"/>
                <a:ea typeface="+mn-ea"/>
                <a:cs typeface="+mn-cs"/>
              </a:rPr>
              <a:t>Verbal Comprehension Index</a:t>
            </a:r>
            <a:r>
              <a:rPr lang="en-US" sz="1200" kern="1200" dirty="0" smtClean="0">
                <a:solidFill>
                  <a:schemeClr val="tx1"/>
                </a:solidFill>
                <a:latin typeface="Arial" charset="0"/>
                <a:ea typeface="+mn-ea"/>
                <a:cs typeface="+mn-cs"/>
              </a:rPr>
              <a:t>—a measure of verbal concept formation and verbal reasoning</a:t>
            </a:r>
          </a:p>
          <a:p>
            <a:r>
              <a:rPr lang="en-US" sz="1200" b="1" kern="1200" dirty="0" smtClean="0">
                <a:solidFill>
                  <a:schemeClr val="tx1"/>
                </a:solidFill>
                <a:latin typeface="Arial" charset="0"/>
                <a:ea typeface="+mn-ea"/>
                <a:cs typeface="+mn-cs"/>
              </a:rPr>
              <a:t>Perceptual Reasoning Index</a:t>
            </a:r>
            <a:r>
              <a:rPr lang="en-US" sz="1200" kern="1200" dirty="0" smtClean="0">
                <a:solidFill>
                  <a:schemeClr val="tx1"/>
                </a:solidFill>
                <a:latin typeface="Arial" charset="0"/>
                <a:ea typeface="+mn-ea"/>
                <a:cs typeface="+mn-cs"/>
              </a:rPr>
              <a:t> (called Perceptual Organization Index in the WAIS)—a measure of fluid reasoning, spatial processing, and visual-motor integration</a:t>
            </a:r>
          </a:p>
          <a:p>
            <a:r>
              <a:rPr lang="en-US" sz="1200" b="1" kern="1200" dirty="0" smtClean="0">
                <a:solidFill>
                  <a:schemeClr val="tx1"/>
                </a:solidFill>
                <a:latin typeface="Arial" charset="0"/>
                <a:ea typeface="+mn-ea"/>
                <a:cs typeface="+mn-cs"/>
              </a:rPr>
              <a:t>Working Memory Index</a:t>
            </a:r>
            <a:r>
              <a:rPr lang="en-US" sz="1200" kern="1200" dirty="0" smtClean="0">
                <a:solidFill>
                  <a:schemeClr val="tx1"/>
                </a:solidFill>
                <a:latin typeface="Arial" charset="0"/>
                <a:ea typeface="+mn-ea"/>
                <a:cs typeface="+mn-cs"/>
              </a:rPr>
              <a:t>—a measure of the capacity to store, transform, and recall incoming information and data in short-term memory</a:t>
            </a:r>
          </a:p>
          <a:p>
            <a:r>
              <a:rPr lang="en-US" sz="1200" b="1" kern="1200" dirty="0" smtClean="0">
                <a:solidFill>
                  <a:schemeClr val="tx1"/>
                </a:solidFill>
                <a:latin typeface="Arial" charset="0"/>
                <a:ea typeface="+mn-ea"/>
                <a:cs typeface="+mn-cs"/>
              </a:rPr>
              <a:t>Processing Speed Index</a:t>
            </a:r>
            <a:r>
              <a:rPr lang="en-US" sz="1200" kern="1200" dirty="0" smtClean="0">
                <a:solidFill>
                  <a:schemeClr val="tx1"/>
                </a:solidFill>
                <a:latin typeface="Arial" charset="0"/>
                <a:ea typeface="+mn-ea"/>
                <a:cs typeface="+mn-cs"/>
              </a:rPr>
              <a:t>—a measure of the ability to rapidly and accurately process simple or rote information</a:t>
            </a:r>
          </a:p>
          <a:p>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Perhaps the most important difference between the SB5 and the Wechsler tests involves their specific factors and subtests. Whereas the Wechsler tests feature four factors, each of which yields an index score, the SB5 features five:</a:t>
            </a:r>
          </a:p>
          <a:p>
            <a:r>
              <a:rPr lang="en-US" sz="1200" b="1" kern="1200" dirty="0" smtClean="0">
                <a:solidFill>
                  <a:schemeClr val="tx1"/>
                </a:solidFill>
                <a:latin typeface="Arial" charset="0"/>
                <a:ea typeface="+mn-ea"/>
                <a:cs typeface="+mn-cs"/>
              </a:rPr>
              <a:t>Fluid Reasoning</a:t>
            </a:r>
            <a:r>
              <a:rPr lang="en-US" sz="1200" kern="1200" dirty="0" smtClean="0">
                <a:solidFill>
                  <a:schemeClr val="tx1"/>
                </a:solidFill>
                <a:latin typeface="Arial" charset="0"/>
                <a:ea typeface="+mn-ea"/>
                <a:cs typeface="+mn-cs"/>
              </a:rPr>
              <a:t>—the ability to solve novel problems</a:t>
            </a:r>
          </a:p>
          <a:p>
            <a:r>
              <a:rPr lang="en-US" sz="1200" b="1" kern="1200" dirty="0" smtClean="0">
                <a:solidFill>
                  <a:schemeClr val="tx1"/>
                </a:solidFill>
                <a:latin typeface="Arial" charset="0"/>
                <a:ea typeface="+mn-ea"/>
                <a:cs typeface="+mn-cs"/>
              </a:rPr>
              <a:t>Knowledge</a:t>
            </a:r>
            <a:r>
              <a:rPr lang="en-US" sz="1200" kern="1200" dirty="0" smtClean="0">
                <a:solidFill>
                  <a:schemeClr val="tx1"/>
                </a:solidFill>
                <a:latin typeface="Arial" charset="0"/>
                <a:ea typeface="+mn-ea"/>
                <a:cs typeface="+mn-cs"/>
              </a:rPr>
              <a:t>—general information accumulated over time via personal experiences including education, home, and environment</a:t>
            </a:r>
          </a:p>
          <a:p>
            <a:r>
              <a:rPr lang="en-US" sz="1200" b="1" kern="1200" dirty="0" smtClean="0">
                <a:solidFill>
                  <a:schemeClr val="tx1"/>
                </a:solidFill>
                <a:latin typeface="Arial" charset="0"/>
                <a:ea typeface="+mn-ea"/>
                <a:cs typeface="+mn-cs"/>
              </a:rPr>
              <a:t>Quantitative Reasoning</a:t>
            </a:r>
            <a:r>
              <a:rPr lang="en-US" sz="1200" kern="1200" dirty="0" smtClean="0">
                <a:solidFill>
                  <a:schemeClr val="tx1"/>
                </a:solidFill>
                <a:latin typeface="Arial" charset="0"/>
                <a:ea typeface="+mn-ea"/>
                <a:cs typeface="+mn-cs"/>
              </a:rPr>
              <a:t>—the ability to solve numerical problems</a:t>
            </a:r>
          </a:p>
          <a:p>
            <a:r>
              <a:rPr lang="en-US" sz="1200" b="1" kern="1200" dirty="0" smtClean="0">
                <a:solidFill>
                  <a:schemeClr val="tx1"/>
                </a:solidFill>
                <a:latin typeface="Arial" charset="0"/>
                <a:ea typeface="+mn-ea"/>
                <a:cs typeface="+mn-cs"/>
              </a:rPr>
              <a:t>Visual-Spatial Processing</a:t>
            </a:r>
            <a:r>
              <a:rPr lang="en-US" sz="1200" kern="1200" dirty="0" smtClean="0">
                <a:solidFill>
                  <a:schemeClr val="tx1"/>
                </a:solidFill>
                <a:latin typeface="Arial" charset="0"/>
                <a:ea typeface="+mn-ea"/>
                <a:cs typeface="+mn-cs"/>
              </a:rPr>
              <a:t>—the ability to analyze visually presented information, including relationships between objects, spatial orientation, assembling pieces to make a whole, and detecting visual patterns</a:t>
            </a:r>
          </a:p>
          <a:p>
            <a:r>
              <a:rPr lang="en-US" sz="1200" b="1" kern="1200" dirty="0" smtClean="0">
                <a:solidFill>
                  <a:schemeClr val="tx1"/>
                </a:solidFill>
                <a:latin typeface="Arial" charset="0"/>
                <a:ea typeface="+mn-ea"/>
                <a:cs typeface="+mn-cs"/>
              </a:rPr>
              <a:t>Working Memory</a:t>
            </a:r>
            <a:r>
              <a:rPr lang="en-US" sz="1200" kern="1200" dirty="0" smtClean="0">
                <a:solidFill>
                  <a:schemeClr val="tx1"/>
                </a:solidFill>
                <a:latin typeface="Arial" charset="0"/>
                <a:ea typeface="+mn-ea"/>
                <a:cs typeface="+mn-cs"/>
              </a:rPr>
              <a:t>—the ability to hold and transform information in short-term memory</a:t>
            </a:r>
          </a:p>
        </p:txBody>
      </p:sp>
      <p:sp>
        <p:nvSpPr>
          <p:cNvPr id="4" name="Slide Number Placeholder 3"/>
          <p:cNvSpPr>
            <a:spLocks noGrp="1"/>
          </p:cNvSpPr>
          <p:nvPr>
            <p:ph type="sldNum" sz="quarter" idx="10"/>
          </p:nvPr>
        </p:nvSpPr>
        <p:spPr/>
        <p:txBody>
          <a:bodyPr/>
          <a:lstStyle/>
          <a:p>
            <a:fld id="{81ADE66F-8858-4349-97B7-5AED32C5417D}"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In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the terminology changed</a:t>
            </a:r>
            <a:r>
              <a:rPr lang="en-US" sz="1200" kern="1200" baseline="0" dirty="0" smtClean="0">
                <a:solidFill>
                  <a:schemeClr val="tx1"/>
                </a:solidFill>
                <a:latin typeface="Arial" charset="0"/>
                <a:ea typeface="+mn-ea"/>
                <a:cs typeface="+mn-cs"/>
              </a:rPr>
              <a:t> from </a:t>
            </a:r>
            <a:r>
              <a:rPr lang="en-US" sz="1200" kern="1200" dirty="0" smtClean="0">
                <a:solidFill>
                  <a:schemeClr val="tx1"/>
                </a:solidFill>
                <a:latin typeface="Arial" charset="0"/>
                <a:ea typeface="+mn-ea"/>
                <a:cs typeface="+mn-cs"/>
              </a:rPr>
              <a:t>“learning disability” to </a:t>
            </a:r>
            <a:r>
              <a:rPr lang="en-US" sz="1200" b="1" kern="1200" dirty="0" smtClean="0">
                <a:solidFill>
                  <a:schemeClr val="tx1"/>
                </a:solidFill>
                <a:latin typeface="Arial" charset="0"/>
                <a:ea typeface="+mn-ea"/>
                <a:cs typeface="+mn-cs"/>
              </a:rPr>
              <a:t>specific learning disorder</a:t>
            </a:r>
            <a:r>
              <a:rPr lang="en-US" sz="1200" b="0" kern="1200" dirty="0" smtClean="0">
                <a:solidFill>
                  <a:schemeClr val="tx1"/>
                </a:solidFill>
                <a:latin typeface="Arial" charset="0"/>
                <a:ea typeface="+mn-ea"/>
                <a:cs typeface="+mn-cs"/>
              </a:rPr>
              <a:t>.</a:t>
            </a:r>
            <a:r>
              <a:rPr lang="en-US" sz="1200" kern="1200" dirty="0" smtClean="0">
                <a:solidFill>
                  <a:schemeClr val="tx1"/>
                </a:solidFill>
                <a:latin typeface="Arial" charset="0"/>
                <a:ea typeface="+mn-ea"/>
                <a:cs typeface="+mn-cs"/>
              </a:rPr>
              <a:t> In </a:t>
            </a:r>
            <a:r>
              <a:rPr lang="en-US" sz="1200" i="1" kern="1200" dirty="0" smtClean="0">
                <a:solidFill>
                  <a:schemeClr val="tx1"/>
                </a:solidFill>
                <a:latin typeface="Arial" charset="0"/>
                <a:ea typeface="+mn-ea"/>
                <a:cs typeface="+mn-cs"/>
              </a:rPr>
              <a:t>DSM-5</a:t>
            </a:r>
            <a:r>
              <a:rPr lang="en-US" sz="1200" i="0" kern="1200" dirty="0" smtClean="0">
                <a:solidFill>
                  <a:schemeClr val="tx1"/>
                </a:solidFill>
                <a:latin typeface="Arial" charset="0"/>
                <a:ea typeface="+mn-ea"/>
                <a:cs typeface="+mn-cs"/>
              </a:rPr>
              <a:t>, the</a:t>
            </a:r>
            <a:r>
              <a:rPr lang="en-US" sz="1200" kern="1200" dirty="0" smtClean="0">
                <a:solidFill>
                  <a:schemeClr val="tx1"/>
                </a:solidFill>
                <a:latin typeface="Arial" charset="0"/>
                <a:ea typeface="+mn-ea"/>
                <a:cs typeface="+mn-cs"/>
              </a:rPr>
              <a:t> primary comparison is between the person’s achievement (as measured by achievement tests and performance at school or work) and expected levels of achievement for people of the same age.</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 WIAT-III measures achievement in four broad areas: reading, math, written language, and oral language. The WIAT-III yields standard scores on the same scale as most intelligence tests: a mean of 100 and a standard deviation of 15.</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 HRB is administered only as a whole battery; its components are not to be administered separately. Thus, it is a thorough (and rather lengthy) neuropsychological battery.</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To a greater extent than the HRB, the LNNB relies on qualitative written comments from the examiner about the testing process. These comments describe what the examiner observed about the client, such as problems comprehending the test (e.g., confusion, poor attention); how or why the client is missing items (e.g., slow movement, sight or hearing problems, speech flaws); or unusual behaviors (e.g., inappropriate emotional reactions, hyperactivity, distraction). Another difference between the HRB and the LNNB is that the LNNB tends to be slightly briefer.</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 RBANS tests </a:t>
            </a:r>
            <a:r>
              <a:rPr lang="en-US" sz="1200" kern="1200" dirty="0" err="1" smtClean="0">
                <a:solidFill>
                  <a:schemeClr val="tx1"/>
                </a:solidFill>
                <a:latin typeface="Arial" charset="0"/>
                <a:ea typeface="+mn-ea"/>
                <a:cs typeface="+mn-cs"/>
              </a:rPr>
              <a:t>visuomotor</a:t>
            </a:r>
            <a:r>
              <a:rPr lang="en-US" sz="1200" kern="1200" dirty="0" smtClean="0">
                <a:solidFill>
                  <a:schemeClr val="tx1"/>
                </a:solidFill>
                <a:latin typeface="Arial" charset="0"/>
                <a:ea typeface="+mn-ea"/>
                <a:cs typeface="+mn-cs"/>
              </a:rPr>
              <a:t> abilities, verbal skills, attention, and visual memory.</a:t>
            </a:r>
            <a:endParaRPr lang="en-US" dirty="0"/>
          </a:p>
        </p:txBody>
      </p:sp>
      <p:sp>
        <p:nvSpPr>
          <p:cNvPr id="4" name="Slide Number Placeholder 3"/>
          <p:cNvSpPr>
            <a:spLocks noGrp="1"/>
          </p:cNvSpPr>
          <p:nvPr>
            <p:ph type="sldNum" sz="quarter" idx="10"/>
          </p:nvPr>
        </p:nvSpPr>
        <p:spPr/>
        <p:txBody>
          <a:bodyPr/>
          <a:lstStyle/>
          <a:p>
            <a:fld id="{81ADE66F-8858-4349-97B7-5AED32C5417D}"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88296-CA69-4251-A976-5599CF4DB977}"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39DC9-8637-4295-B0B8-0EADB6B13F78}"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6F36E-03FC-4158-A19F-E3580BC0696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A64D3-DC62-4F24-9EF8-FE13776B49B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02356-C45F-4958-ABC7-4C3C46F42388}"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B4EFB-B012-4392-8B1B-3F35D51999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CB8C92-D7D4-48B5-9DA8-39E0DDBBBC7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6BD8D-0029-41ED-909D-8A4F8B003377}"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EB860-E44B-4ABF-9388-8D175744B32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1C8F8-901C-421F-90D0-63A86615F0F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73E7F-5DBA-4696-BB1A-3C3F0B9F442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D2B00-453E-425E-96F2-874E67E8E0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Chapter 9</a:t>
            </a:r>
            <a:endParaRPr lang="en-US" sz="6000" dirty="0">
              <a:solidFill>
                <a:schemeClr val="bg1"/>
              </a:solidFill>
            </a:endParaRPr>
          </a:p>
        </p:txBody>
      </p:sp>
      <p:sp>
        <p:nvSpPr>
          <p:cNvPr id="3" name="Subtitle 2"/>
          <p:cNvSpPr>
            <a:spLocks noGrp="1"/>
          </p:cNvSpPr>
          <p:nvPr>
            <p:ph type="subTitle" idx="1"/>
          </p:nvPr>
        </p:nvSpPr>
        <p:spPr/>
        <p:txBody>
          <a:bodyPr>
            <a:normAutofit fontScale="92500" lnSpcReduction="20000"/>
          </a:bodyPr>
          <a:lstStyle/>
          <a:p>
            <a:r>
              <a:rPr lang="en-US" dirty="0" smtClean="0">
                <a:solidFill>
                  <a:schemeClr val="bg1">
                    <a:lumMod val="95000"/>
                  </a:schemeClr>
                </a:solidFill>
              </a:rPr>
              <a:t>Intellectual and Neuropsychological Assessment</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normAutofit fontScale="90000"/>
          </a:bodyPr>
          <a:lstStyle/>
          <a:p>
            <a:r>
              <a:rPr lang="en-US" sz="4000"/>
              <a:t>Stanford-Binet Intelligence Scales—5</a:t>
            </a:r>
            <a:r>
              <a:rPr lang="en-US" sz="4000" baseline="30000"/>
              <a:t>th</a:t>
            </a:r>
            <a:r>
              <a:rPr lang="en-US" sz="4000"/>
              <a:t> Edition (SB5) (cont.)</a:t>
            </a:r>
          </a:p>
        </p:txBody>
      </p:sp>
      <p:sp>
        <p:nvSpPr>
          <p:cNvPr id="273411" name="Rectangle 3"/>
          <p:cNvSpPr>
            <a:spLocks noGrp="1" noChangeArrowheads="1"/>
          </p:cNvSpPr>
          <p:nvPr>
            <p:ph idx="1"/>
          </p:nvPr>
        </p:nvSpPr>
        <p:spPr/>
        <p:txBody>
          <a:bodyPr/>
          <a:lstStyle/>
          <a:p>
            <a:r>
              <a:rPr lang="en-US" sz="2800" dirty="0"/>
              <a:t>Unlike Wechsler tests in some ways:</a:t>
            </a:r>
          </a:p>
          <a:p>
            <a:pPr lvl="1"/>
            <a:r>
              <a:rPr lang="en-US" sz="2400" dirty="0"/>
              <a:t>One test covers whole </a:t>
            </a:r>
            <a:r>
              <a:rPr lang="en-US" sz="2400" dirty="0" smtClean="0"/>
              <a:t>lifespan </a:t>
            </a:r>
            <a:r>
              <a:rPr lang="en-US" sz="2400" dirty="0"/>
              <a:t>(ages 2-85+)</a:t>
            </a:r>
          </a:p>
          <a:p>
            <a:pPr lvl="1"/>
            <a:r>
              <a:rPr lang="en-US" sz="2400" dirty="0"/>
              <a:t>Subtests include extensions at high and low end (useful for assessing giftedness or mental retardation)</a:t>
            </a:r>
          </a:p>
          <a:p>
            <a:pPr lvl="1"/>
            <a:r>
              <a:rPr lang="en-US" sz="2400" dirty="0"/>
              <a:t>Different subtests and factors </a:t>
            </a:r>
          </a:p>
          <a:p>
            <a:pPr lvl="1"/>
            <a:r>
              <a:rPr lang="en-US" sz="2400" dirty="0"/>
              <a:t>Has become less commonly used than Wechsler tests, but still highly regarded and used</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normAutofit fontScale="90000"/>
          </a:bodyPr>
          <a:lstStyle/>
          <a:p>
            <a:r>
              <a:rPr lang="en-US"/>
              <a:t>Cultural Fairness in Intelligence Tests</a:t>
            </a:r>
          </a:p>
        </p:txBody>
      </p:sp>
      <p:sp>
        <p:nvSpPr>
          <p:cNvPr id="274435" name="Rectangle 3"/>
          <p:cNvSpPr>
            <a:spLocks noGrp="1" noChangeArrowheads="1"/>
          </p:cNvSpPr>
          <p:nvPr>
            <p:ph idx="1"/>
          </p:nvPr>
        </p:nvSpPr>
        <p:spPr/>
        <p:txBody>
          <a:bodyPr/>
          <a:lstStyle/>
          <a:p>
            <a:r>
              <a:rPr lang="en-US" dirty="0" smtClean="0"/>
              <a:t>Some subtests </a:t>
            </a:r>
            <a:r>
              <a:rPr lang="en-US" dirty="0"/>
              <a:t>may place people from minority cultural groups at </a:t>
            </a:r>
            <a:r>
              <a:rPr lang="en-US" dirty="0" smtClean="0"/>
              <a:t>a disadvantage</a:t>
            </a:r>
            <a:endParaRPr lang="en-US" dirty="0"/>
          </a:p>
          <a:p>
            <a:pPr lvl="1"/>
            <a:r>
              <a:rPr lang="en-US" dirty="0"/>
              <a:t>Verbal subtests especially</a:t>
            </a:r>
          </a:p>
          <a:p>
            <a:pPr lvl="1"/>
            <a:r>
              <a:rPr lang="en-US" dirty="0"/>
              <a:t>Both Wechsler tests and Stanford-</a:t>
            </a:r>
            <a:r>
              <a:rPr lang="en-US" dirty="0" err="1"/>
              <a:t>Binet</a:t>
            </a:r>
            <a:r>
              <a:rPr lang="en-US" dirty="0"/>
              <a:t> have made improvements in recent editions</a:t>
            </a:r>
          </a:p>
          <a:p>
            <a:pPr>
              <a:buFont typeface="Wingdings" pitchFamily="2" charset="2"/>
              <a:buNone/>
            </a:pP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normAutofit fontScale="90000"/>
          </a:bodyPr>
          <a:lstStyle/>
          <a:p>
            <a:r>
              <a:rPr lang="en-US"/>
              <a:t>Cultural Fairness in Intelligence Tests (cont.)</a:t>
            </a:r>
          </a:p>
        </p:txBody>
      </p:sp>
      <p:sp>
        <p:nvSpPr>
          <p:cNvPr id="275459" name="Rectangle 3"/>
          <p:cNvSpPr>
            <a:spLocks noGrp="1" noChangeArrowheads="1"/>
          </p:cNvSpPr>
          <p:nvPr>
            <p:ph idx="1"/>
          </p:nvPr>
        </p:nvSpPr>
        <p:spPr/>
        <p:txBody>
          <a:bodyPr>
            <a:normAutofit/>
          </a:bodyPr>
          <a:lstStyle/>
          <a:p>
            <a:pPr>
              <a:lnSpc>
                <a:spcPct val="80000"/>
              </a:lnSpc>
            </a:pPr>
            <a:r>
              <a:rPr lang="en-US" dirty="0"/>
              <a:t>Universal Nonverbal Intelligence Test (UNIT)</a:t>
            </a:r>
          </a:p>
          <a:p>
            <a:pPr lvl="1">
              <a:lnSpc>
                <a:spcPct val="80000"/>
              </a:lnSpc>
            </a:pPr>
            <a:r>
              <a:rPr lang="en-US" dirty="0"/>
              <a:t>Recently created (1996</a:t>
            </a:r>
            <a:r>
              <a:rPr lang="en-US" dirty="0" smtClean="0"/>
              <a:t>)</a:t>
            </a:r>
            <a:endParaRPr lang="en-US" dirty="0"/>
          </a:p>
          <a:p>
            <a:pPr lvl="1">
              <a:lnSpc>
                <a:spcPct val="80000"/>
              </a:lnSpc>
            </a:pPr>
            <a:r>
              <a:rPr lang="en-US" dirty="0"/>
              <a:t>Entirely language free</a:t>
            </a:r>
          </a:p>
          <a:p>
            <a:pPr lvl="1">
              <a:lnSpc>
                <a:spcPct val="80000"/>
              </a:lnSpc>
            </a:pPr>
            <a:r>
              <a:rPr lang="en-US" dirty="0"/>
              <a:t>No speaking necessary for test administrator or test taker</a:t>
            </a:r>
          </a:p>
          <a:p>
            <a:pPr lvl="2">
              <a:lnSpc>
                <a:spcPct val="80000"/>
              </a:lnSpc>
            </a:pPr>
            <a:r>
              <a:rPr lang="en-US" dirty="0"/>
              <a:t>All instructions are hand gestures</a:t>
            </a:r>
          </a:p>
          <a:p>
            <a:pPr lvl="2">
              <a:lnSpc>
                <a:spcPct val="80000"/>
              </a:lnSpc>
            </a:pPr>
            <a:r>
              <a:rPr lang="en-US" dirty="0"/>
              <a:t>All responses are manual, not verbal</a:t>
            </a:r>
          </a:p>
          <a:p>
            <a:pPr lvl="1">
              <a:lnSpc>
                <a:spcPct val="80000"/>
              </a:lnSpc>
            </a:pPr>
            <a:r>
              <a:rPr lang="en-US" dirty="0"/>
              <a:t>Some </a:t>
            </a:r>
            <a:r>
              <a:rPr lang="en-US" dirty="0" smtClean="0"/>
              <a:t>drawbacks: only </a:t>
            </a:r>
            <a:r>
              <a:rPr lang="en-US" dirty="0"/>
              <a:t>for kids age 5-17, limited psychometric data, more limited </a:t>
            </a:r>
            <a:r>
              <a:rPr lang="en-US" dirty="0" smtClean="0"/>
              <a:t>range</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a:t>Achievement Testing</a:t>
            </a:r>
          </a:p>
        </p:txBody>
      </p:sp>
      <p:sp>
        <p:nvSpPr>
          <p:cNvPr id="276483" name="Rectangle 3"/>
          <p:cNvSpPr>
            <a:spLocks noGrp="1" noChangeArrowheads="1"/>
          </p:cNvSpPr>
          <p:nvPr>
            <p:ph idx="1"/>
          </p:nvPr>
        </p:nvSpPr>
        <p:spPr/>
        <p:txBody>
          <a:bodyPr/>
          <a:lstStyle/>
          <a:p>
            <a:r>
              <a:rPr lang="en-US" dirty="0"/>
              <a:t>Intelligence is what a person </a:t>
            </a:r>
            <a:r>
              <a:rPr lang="en-US" i="1" dirty="0"/>
              <a:t>can</a:t>
            </a:r>
            <a:r>
              <a:rPr lang="en-US" dirty="0"/>
              <a:t> accomplish </a:t>
            </a:r>
            <a:r>
              <a:rPr lang="en-US" dirty="0" smtClean="0"/>
              <a:t>intellectually</a:t>
            </a:r>
          </a:p>
          <a:p>
            <a:r>
              <a:rPr lang="en-US" dirty="0" smtClean="0"/>
              <a:t>Achievement </a:t>
            </a:r>
            <a:r>
              <a:rPr lang="en-US" dirty="0"/>
              <a:t>is what a person </a:t>
            </a:r>
            <a:r>
              <a:rPr lang="en-US" i="1" dirty="0"/>
              <a:t>has</a:t>
            </a:r>
            <a:r>
              <a:rPr lang="en-US" dirty="0"/>
              <a:t> accomplished, especially reading, spelling, writing, or math </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t>Achievement Testing (cont.)</a:t>
            </a:r>
          </a:p>
        </p:txBody>
      </p:sp>
      <p:sp>
        <p:nvSpPr>
          <p:cNvPr id="277507" name="Rectangle 3"/>
          <p:cNvSpPr>
            <a:spLocks noGrp="1" noChangeArrowheads="1"/>
          </p:cNvSpPr>
          <p:nvPr>
            <p:ph idx="1"/>
          </p:nvPr>
        </p:nvSpPr>
        <p:spPr/>
        <p:txBody>
          <a:bodyPr>
            <a:normAutofit lnSpcReduction="10000"/>
          </a:bodyPr>
          <a:lstStyle/>
          <a:p>
            <a:pPr>
              <a:lnSpc>
                <a:spcPct val="90000"/>
              </a:lnSpc>
            </a:pPr>
            <a:r>
              <a:rPr lang="en-US" dirty="0"/>
              <a:t>Achievement tests typically produce standard scores that can be easily compared to scores from intelligence tests (e.g., mean = 100)</a:t>
            </a:r>
          </a:p>
          <a:p>
            <a:pPr lvl="1">
              <a:lnSpc>
                <a:spcPct val="90000"/>
              </a:lnSpc>
            </a:pPr>
            <a:r>
              <a:rPr lang="en-US" dirty="0"/>
              <a:t>A significant discrepancy between </a:t>
            </a:r>
            <a:r>
              <a:rPr lang="en-US" dirty="0" smtClean="0"/>
              <a:t>a person’s achievement and expected levels of achievement is the basis for specific learning disorder</a:t>
            </a:r>
            <a:endParaRPr lang="en-US" dirty="0"/>
          </a:p>
          <a:p>
            <a:pPr>
              <a:lnSpc>
                <a:spcPct val="90000"/>
              </a:lnSpc>
            </a:pPr>
            <a:r>
              <a:rPr lang="en-US" dirty="0"/>
              <a:t>They also typically produce age- or grade-equivalency scores</a:t>
            </a:r>
          </a:p>
          <a:p>
            <a:pPr>
              <a:lnSpc>
                <a:spcPct val="90000"/>
              </a:lnSpc>
              <a:buFont typeface="Wingdings" pitchFamily="2" charset="2"/>
              <a:buNone/>
            </a:pP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a:t>Achievement Testing (cont.)</a:t>
            </a:r>
          </a:p>
        </p:txBody>
      </p:sp>
      <p:sp>
        <p:nvSpPr>
          <p:cNvPr id="278531" name="Rectangle 3"/>
          <p:cNvSpPr>
            <a:spLocks noGrp="1" noChangeArrowheads="1"/>
          </p:cNvSpPr>
          <p:nvPr>
            <p:ph idx="1"/>
          </p:nvPr>
        </p:nvSpPr>
        <p:spPr/>
        <p:txBody>
          <a:bodyPr/>
          <a:lstStyle/>
          <a:p>
            <a:pPr>
              <a:lnSpc>
                <a:spcPct val="90000"/>
              </a:lnSpc>
            </a:pPr>
            <a:r>
              <a:rPr lang="en-US" dirty="0"/>
              <a:t>Some achievement tests are specific to math, reading, or other abilities</a:t>
            </a:r>
          </a:p>
          <a:p>
            <a:pPr>
              <a:lnSpc>
                <a:spcPct val="90000"/>
              </a:lnSpc>
            </a:pPr>
            <a:r>
              <a:rPr lang="en-US" dirty="0"/>
              <a:t>Others are more global</a:t>
            </a:r>
          </a:p>
          <a:p>
            <a:pPr lvl="1">
              <a:lnSpc>
                <a:spcPct val="90000"/>
              </a:lnSpc>
            </a:pPr>
            <a:r>
              <a:rPr lang="en-US" dirty="0"/>
              <a:t>Wechsler Individual Achievement </a:t>
            </a:r>
            <a:r>
              <a:rPr lang="en-US" dirty="0" smtClean="0"/>
              <a:t>Test—Third </a:t>
            </a:r>
            <a:r>
              <a:rPr lang="en-US" dirty="0"/>
              <a:t>Edition (</a:t>
            </a:r>
            <a:r>
              <a:rPr lang="en-US" dirty="0" smtClean="0"/>
              <a:t>WIAT-III)</a:t>
            </a:r>
            <a:endParaRPr lang="en-US" dirty="0"/>
          </a:p>
          <a:p>
            <a:pPr lvl="2">
              <a:lnSpc>
                <a:spcPct val="90000"/>
              </a:lnSpc>
            </a:pPr>
            <a:r>
              <a:rPr lang="en-US" dirty="0"/>
              <a:t>For ages </a:t>
            </a:r>
            <a:r>
              <a:rPr lang="en-US" dirty="0" smtClean="0"/>
              <a:t>4-50</a:t>
            </a:r>
            <a:endParaRPr lang="en-US" dirty="0"/>
          </a:p>
          <a:p>
            <a:pPr lvl="2">
              <a:lnSpc>
                <a:spcPct val="90000"/>
              </a:lnSpc>
            </a:pPr>
            <a:r>
              <a:rPr lang="en-US" dirty="0"/>
              <a:t>Administered face-to-face and one-on-one</a:t>
            </a:r>
          </a:p>
          <a:p>
            <a:pPr lvl="2">
              <a:lnSpc>
                <a:spcPct val="90000"/>
              </a:lnSpc>
            </a:pPr>
            <a:r>
              <a:rPr lang="en-US" dirty="0"/>
              <a:t>Reading, math, written language, oral language</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a:t>Neuropsychological Testing</a:t>
            </a:r>
          </a:p>
        </p:txBody>
      </p:sp>
      <p:sp>
        <p:nvSpPr>
          <p:cNvPr id="279555" name="Rectangle 3"/>
          <p:cNvSpPr>
            <a:spLocks noGrp="1" noChangeArrowheads="1"/>
          </p:cNvSpPr>
          <p:nvPr>
            <p:ph idx="1"/>
          </p:nvPr>
        </p:nvSpPr>
        <p:spPr/>
        <p:txBody>
          <a:bodyPr/>
          <a:lstStyle/>
          <a:p>
            <a:pPr>
              <a:lnSpc>
                <a:spcPct val="80000"/>
              </a:lnSpc>
            </a:pPr>
            <a:r>
              <a:rPr lang="en-US" sz="2800"/>
              <a:t>Measure cognitive functioning or impairment of the brain and its specific components or structures</a:t>
            </a:r>
          </a:p>
          <a:p>
            <a:pPr>
              <a:lnSpc>
                <a:spcPct val="80000"/>
              </a:lnSpc>
            </a:pPr>
            <a:r>
              <a:rPr lang="en-US" sz="2800"/>
              <a:t>Additional purposes: to make prognosis, plan rehab, determine eligibility for accommodations, etc. </a:t>
            </a:r>
          </a:p>
          <a:p>
            <a:pPr>
              <a:lnSpc>
                <a:spcPct val="80000"/>
              </a:lnSpc>
            </a:pPr>
            <a:r>
              <a:rPr lang="en-US" sz="2800"/>
              <a:t>Often used after a head injury, a brain illness, or prolonged alcohol or drug use</a:t>
            </a:r>
          </a:p>
          <a:p>
            <a:pPr>
              <a:lnSpc>
                <a:spcPct val="80000"/>
              </a:lnSpc>
            </a:pPr>
            <a:r>
              <a:rPr lang="en-US" sz="2800"/>
              <a:t>Some neuropsychological tests are lengthy and comprehensive; others are brief and targeted </a:t>
            </a:r>
          </a:p>
          <a:p>
            <a:pPr>
              <a:lnSpc>
                <a:spcPct val="80000"/>
              </a:lnSpc>
            </a:pPr>
            <a:endParaRPr lang="en-US" sz="280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normAutofit fontScale="90000"/>
          </a:bodyPr>
          <a:lstStyle/>
          <a:p>
            <a:r>
              <a:rPr lang="en-US" sz="4000"/>
              <a:t>Halstead-Reitan Neuropsychological Battery (HRB)</a:t>
            </a:r>
          </a:p>
        </p:txBody>
      </p:sp>
      <p:sp>
        <p:nvSpPr>
          <p:cNvPr id="280579" name="Rectangle 3"/>
          <p:cNvSpPr>
            <a:spLocks noGrp="1" noChangeArrowheads="1"/>
          </p:cNvSpPr>
          <p:nvPr>
            <p:ph idx="1"/>
          </p:nvPr>
        </p:nvSpPr>
        <p:spPr/>
        <p:txBody>
          <a:bodyPr/>
          <a:lstStyle/>
          <a:p>
            <a:r>
              <a:rPr lang="en-US" dirty="0"/>
              <a:t>Comprehensive battery of 8 neuropsychological tests</a:t>
            </a:r>
          </a:p>
          <a:p>
            <a:r>
              <a:rPr lang="en-US" dirty="0"/>
              <a:t>Primary purpose is to identify people with brain damage and, to the extent possible, provide detailed information or hypotheses about any brain damage identified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normAutofit fontScale="90000"/>
          </a:bodyPr>
          <a:lstStyle/>
          <a:p>
            <a:r>
              <a:rPr lang="en-US" sz="4000"/>
              <a:t>Halstead-Reitan Neuropsychological Battery (HRB) (cont.)</a:t>
            </a:r>
          </a:p>
        </p:txBody>
      </p:sp>
      <p:sp>
        <p:nvSpPr>
          <p:cNvPr id="281603" name="Rectangle 3"/>
          <p:cNvSpPr>
            <a:spLocks noGrp="1" noChangeArrowheads="1"/>
          </p:cNvSpPr>
          <p:nvPr>
            <p:ph idx="1"/>
          </p:nvPr>
        </p:nvSpPr>
        <p:spPr/>
        <p:txBody>
          <a:bodyPr/>
          <a:lstStyle/>
          <a:p>
            <a:r>
              <a:rPr lang="en-US" sz="2800"/>
              <a:t>Some of 8 tests involve sight, hearing, touch, motor skills, and pencil &amp; paper tasks</a:t>
            </a:r>
          </a:p>
          <a:p>
            <a:r>
              <a:rPr lang="en-US" sz="2800"/>
              <a:t>A similar comprehensive battery of tests is the Luria-Nebraska Neuropsychological Battery (LNNB)</a:t>
            </a:r>
          </a:p>
          <a:p>
            <a:pPr lvl="1"/>
            <a:r>
              <a:rPr lang="en-US" sz="2400"/>
              <a:t>Similarly long and comprehensive</a:t>
            </a:r>
          </a:p>
          <a:p>
            <a:pPr lvl="1"/>
            <a:r>
              <a:rPr lang="en-US" sz="2400"/>
              <a:t>Emphasizes qualitative data in addition to quantitative data</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normAutofit/>
          </a:bodyPr>
          <a:lstStyle/>
          <a:p>
            <a:r>
              <a:rPr lang="en-US" sz="4000" dirty="0" smtClean="0"/>
              <a:t>Brief Neuropsychological Measures</a:t>
            </a:r>
            <a:endParaRPr lang="en-US" sz="4000" dirty="0"/>
          </a:p>
        </p:txBody>
      </p:sp>
      <p:sp>
        <p:nvSpPr>
          <p:cNvPr id="282627" name="Rectangle 3"/>
          <p:cNvSpPr>
            <a:spLocks noGrp="1" noChangeArrowheads="1"/>
          </p:cNvSpPr>
          <p:nvPr>
            <p:ph idx="1"/>
          </p:nvPr>
        </p:nvSpPr>
        <p:spPr/>
        <p:txBody>
          <a:bodyPr/>
          <a:lstStyle/>
          <a:p>
            <a:pPr>
              <a:lnSpc>
                <a:spcPct val="90000"/>
              </a:lnSpc>
            </a:pPr>
            <a:r>
              <a:rPr lang="en-US" sz="2800" dirty="0" smtClean="0"/>
              <a:t>Bender Visual-Motor Gestalt Test – Second Edition</a:t>
            </a:r>
          </a:p>
          <a:p>
            <a:pPr lvl="1">
              <a:lnSpc>
                <a:spcPct val="90000"/>
              </a:lnSpc>
            </a:pPr>
            <a:r>
              <a:rPr lang="en-US" sz="2400" dirty="0" smtClean="0"/>
              <a:t>Most </a:t>
            </a:r>
            <a:r>
              <a:rPr lang="en-US" sz="2400" dirty="0"/>
              <a:t>commonly used neuropsychological screen among clinical psychologists</a:t>
            </a:r>
          </a:p>
          <a:p>
            <a:pPr lvl="1">
              <a:lnSpc>
                <a:spcPct val="90000"/>
              </a:lnSpc>
            </a:pPr>
            <a:r>
              <a:rPr lang="en-US" sz="2400" dirty="0" smtClean="0"/>
              <a:t>~6 </a:t>
            </a:r>
            <a:r>
              <a:rPr lang="en-US" sz="2400" dirty="0"/>
              <a:t>minutes to administer</a:t>
            </a:r>
          </a:p>
          <a:p>
            <a:pPr lvl="1">
              <a:lnSpc>
                <a:spcPct val="90000"/>
              </a:lnSpc>
            </a:pPr>
            <a:r>
              <a:rPr lang="en-US" sz="2400" dirty="0"/>
              <a:t>Simple copying test using 9 geometric </a:t>
            </a:r>
            <a:r>
              <a:rPr lang="en-US" sz="2400" dirty="0" smtClean="0"/>
              <a:t>designs</a:t>
            </a:r>
            <a:endParaRPr lang="en-US" sz="2400" dirty="0"/>
          </a:p>
          <a:p>
            <a:pPr lvl="1">
              <a:lnSpc>
                <a:spcPct val="90000"/>
              </a:lnSpc>
            </a:pPr>
            <a:r>
              <a:rPr lang="en-US" sz="2400" dirty="0"/>
              <a:t>A quick “check,” followed by more tests as necessary</a:t>
            </a:r>
          </a:p>
          <a:p>
            <a:pPr lvl="1">
              <a:lnSpc>
                <a:spcPct val="90000"/>
              </a:lnSpc>
            </a:pPr>
            <a:r>
              <a:rPr lang="en-US" sz="2400" dirty="0"/>
              <a:t>Can suggest brain damage in a diffuse, but not specific, way</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normAutofit/>
          </a:bodyPr>
          <a:lstStyle/>
          <a:p>
            <a:r>
              <a:rPr lang="en-US" sz="4000" dirty="0" smtClean="0"/>
              <a:t>Assessment Overview</a:t>
            </a:r>
            <a:endParaRPr lang="en-US" sz="4000" dirty="0"/>
          </a:p>
        </p:txBody>
      </p:sp>
      <p:sp>
        <p:nvSpPr>
          <p:cNvPr id="265219" name="Rectangle 3"/>
          <p:cNvSpPr>
            <a:spLocks noGrp="1" noChangeArrowheads="1"/>
          </p:cNvSpPr>
          <p:nvPr>
            <p:ph idx="1"/>
          </p:nvPr>
        </p:nvSpPr>
        <p:spPr/>
        <p:txBody>
          <a:bodyPr/>
          <a:lstStyle/>
          <a:p>
            <a:r>
              <a:rPr lang="en-US" sz="2800" dirty="0"/>
              <a:t>Tests described in this chapter are related to cognitive functioning in some way</a:t>
            </a:r>
          </a:p>
          <a:p>
            <a:pPr lvl="1"/>
            <a:r>
              <a:rPr lang="en-US" sz="2400" u="sng" dirty="0" smtClean="0"/>
              <a:t>Intelligence</a:t>
            </a:r>
            <a:r>
              <a:rPr lang="en-US" sz="2400" dirty="0" smtClean="0"/>
              <a:t> tests </a:t>
            </a:r>
            <a:r>
              <a:rPr lang="en-US" sz="2400" dirty="0"/>
              <a:t>measure intellectual abilities</a:t>
            </a:r>
          </a:p>
          <a:p>
            <a:pPr lvl="1"/>
            <a:r>
              <a:rPr lang="en-US" sz="2400" u="sng" dirty="0"/>
              <a:t>Achievement</a:t>
            </a:r>
            <a:r>
              <a:rPr lang="en-US" sz="2400" dirty="0"/>
              <a:t> tests measure accomplishments in academic areas</a:t>
            </a:r>
          </a:p>
          <a:p>
            <a:pPr lvl="1"/>
            <a:r>
              <a:rPr lang="en-US" sz="2400" u="sng" dirty="0"/>
              <a:t>Neuropsychological</a:t>
            </a:r>
            <a:r>
              <a:rPr lang="en-US" sz="2400" dirty="0"/>
              <a:t> tests focus on cognitive dysfunction, often from brain injury or illness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normAutofit fontScale="90000"/>
          </a:bodyPr>
          <a:lstStyle/>
          <a:p>
            <a:r>
              <a:rPr lang="en-US" dirty="0" smtClean="0"/>
              <a:t>Brief Neuropsychological Measures (cont.)</a:t>
            </a:r>
            <a:endParaRPr lang="en-US" dirty="0"/>
          </a:p>
        </p:txBody>
      </p:sp>
      <p:sp>
        <p:nvSpPr>
          <p:cNvPr id="593923" name="Rectangle 3"/>
          <p:cNvSpPr>
            <a:spLocks noGrp="1" noChangeArrowheads="1"/>
          </p:cNvSpPr>
          <p:nvPr>
            <p:ph idx="1"/>
          </p:nvPr>
        </p:nvSpPr>
        <p:spPr/>
        <p:txBody>
          <a:bodyPr/>
          <a:lstStyle/>
          <a:p>
            <a:r>
              <a:rPr lang="en-US" dirty="0" smtClean="0"/>
              <a:t>Rey-</a:t>
            </a:r>
            <a:r>
              <a:rPr lang="en-US" dirty="0" err="1" smtClean="0"/>
              <a:t>Osterrieth</a:t>
            </a:r>
            <a:r>
              <a:rPr lang="en-US" dirty="0" smtClean="0"/>
              <a:t> Complex Figure Test</a:t>
            </a:r>
          </a:p>
          <a:p>
            <a:pPr lvl="1"/>
            <a:r>
              <a:rPr lang="en-US" dirty="0" smtClean="0"/>
              <a:t>Brief </a:t>
            </a:r>
            <a:r>
              <a:rPr lang="en-US" dirty="0"/>
              <a:t>pencil-and-paper drawing task, but unlike Bender-Gestalt, involves just a single, more complex figure</a:t>
            </a:r>
          </a:p>
          <a:p>
            <a:pPr lvl="1"/>
            <a:r>
              <a:rPr lang="en-US" dirty="0"/>
              <a:t>Also includes a memory component (recall figure and draw it again from memory)</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normAutofit fontScale="90000"/>
          </a:bodyPr>
          <a:lstStyle/>
          <a:p>
            <a:r>
              <a:rPr lang="en-US" dirty="0" smtClean="0"/>
              <a:t>Brief Neuropsychological Measures (cont.)</a:t>
            </a:r>
            <a:endParaRPr lang="en-US" dirty="0"/>
          </a:p>
        </p:txBody>
      </p:sp>
      <p:sp>
        <p:nvSpPr>
          <p:cNvPr id="594947" name="Rectangle 3"/>
          <p:cNvSpPr>
            <a:spLocks noGrp="1" noChangeArrowheads="1"/>
          </p:cNvSpPr>
          <p:nvPr>
            <p:ph idx="1"/>
          </p:nvPr>
        </p:nvSpPr>
        <p:spPr/>
        <p:txBody>
          <a:bodyPr/>
          <a:lstStyle/>
          <a:p>
            <a:r>
              <a:rPr lang="en-US" dirty="0"/>
              <a:t>Repeatable Battery for the Assessment of Neuropsychological </a:t>
            </a:r>
            <a:r>
              <a:rPr lang="en-US" dirty="0" smtClean="0"/>
              <a:t>Status (RBANS)</a:t>
            </a:r>
            <a:endParaRPr lang="en-US" dirty="0"/>
          </a:p>
          <a:p>
            <a:pPr lvl="1"/>
            <a:r>
              <a:rPr lang="en-US" dirty="0" err="1"/>
              <a:t>Neuropsych</a:t>
            </a:r>
            <a:r>
              <a:rPr lang="en-US" dirty="0"/>
              <a:t> screen focusing on a broader range of abilities than Bender-Gestalt or Rey-</a:t>
            </a:r>
            <a:r>
              <a:rPr lang="en-US" dirty="0" err="1"/>
              <a:t>Osterrieth</a:t>
            </a:r>
            <a:endParaRPr lang="en-US" dirty="0"/>
          </a:p>
          <a:p>
            <a:pPr lvl="1"/>
            <a:r>
              <a:rPr lang="en-US" dirty="0"/>
              <a:t>12 subtests in less than half hour</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Brief Neuropsychological Measures (cont.)</a:t>
            </a:r>
            <a:endParaRPr lang="en-US" dirty="0"/>
          </a:p>
        </p:txBody>
      </p:sp>
      <p:sp>
        <p:nvSpPr>
          <p:cNvPr id="3" name="Content Placeholder 2"/>
          <p:cNvSpPr>
            <a:spLocks noGrp="1"/>
          </p:cNvSpPr>
          <p:nvPr>
            <p:ph idx="1"/>
          </p:nvPr>
        </p:nvSpPr>
        <p:spPr/>
        <p:txBody>
          <a:bodyPr/>
          <a:lstStyle/>
          <a:p>
            <a:r>
              <a:rPr lang="en-US" dirty="0" smtClean="0"/>
              <a:t>Wechsler Memory Scale – Fourth Edition (WMS-IV)</a:t>
            </a:r>
          </a:p>
          <a:p>
            <a:pPr lvl="1"/>
            <a:r>
              <a:rPr lang="en-US" dirty="0" smtClean="0"/>
              <a:t>Assesses memory problems due to brain injury, dementia, substance abuse, etc.</a:t>
            </a:r>
          </a:p>
          <a:p>
            <a:pPr lvl="1"/>
            <a:r>
              <a:rPr lang="en-US" dirty="0" smtClean="0"/>
              <a:t>Ages 16-90</a:t>
            </a:r>
          </a:p>
          <a:p>
            <a:pPr lvl="1"/>
            <a:r>
              <a:rPr lang="en-US" dirty="0" smtClean="0"/>
              <a:t>Assesses visual and auditory memory, immediate and delayed recall</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en-US"/>
              <a:t>Intelligence Testing</a:t>
            </a:r>
          </a:p>
        </p:txBody>
      </p:sp>
      <p:sp>
        <p:nvSpPr>
          <p:cNvPr id="266243" name="Rectangle 3"/>
          <p:cNvSpPr>
            <a:spLocks noGrp="1" noChangeArrowheads="1"/>
          </p:cNvSpPr>
          <p:nvPr>
            <p:ph idx="1"/>
          </p:nvPr>
        </p:nvSpPr>
        <p:spPr/>
        <p:txBody>
          <a:bodyPr/>
          <a:lstStyle/>
          <a:p>
            <a:r>
              <a:rPr lang="en-US" dirty="0"/>
              <a:t>Theories of intelligence</a:t>
            </a:r>
          </a:p>
          <a:p>
            <a:pPr lvl="1"/>
            <a:r>
              <a:rPr lang="en-US" dirty="0" smtClean="0"/>
              <a:t>Is </a:t>
            </a:r>
            <a:r>
              <a:rPr lang="en-US" dirty="0"/>
              <a:t>intelligence one thing or many things?</a:t>
            </a:r>
          </a:p>
          <a:p>
            <a:pPr lvl="2"/>
            <a:r>
              <a:rPr lang="en-US" dirty="0"/>
              <a:t>Charles Spearman—”g” for general (single) intelligence</a:t>
            </a:r>
          </a:p>
          <a:p>
            <a:pPr lvl="2"/>
            <a:r>
              <a:rPr lang="en-US" dirty="0"/>
              <a:t>Louis </a:t>
            </a:r>
            <a:r>
              <a:rPr lang="en-US" dirty="0" err="1"/>
              <a:t>Thurstone</a:t>
            </a:r>
            <a:r>
              <a:rPr lang="en-US" dirty="0"/>
              <a:t>—intelligence is plural abilities that may not relate to each other</a:t>
            </a:r>
          </a:p>
          <a:p>
            <a:pPr lvl="2"/>
            <a:r>
              <a:rPr lang="en-US" dirty="0"/>
              <a:t>Hierarchical models of intelligence blend singular and plural theories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en-US"/>
              <a:t>Intelligence Testing (cont.)</a:t>
            </a:r>
          </a:p>
        </p:txBody>
      </p:sp>
      <p:sp>
        <p:nvSpPr>
          <p:cNvPr id="267267" name="Rectangle 3"/>
          <p:cNvSpPr>
            <a:spLocks noGrp="1" noChangeArrowheads="1"/>
          </p:cNvSpPr>
          <p:nvPr>
            <p:ph idx="1"/>
          </p:nvPr>
        </p:nvSpPr>
        <p:spPr/>
        <p:txBody>
          <a:bodyPr/>
          <a:lstStyle/>
          <a:p>
            <a:pPr>
              <a:lnSpc>
                <a:spcPct val="90000"/>
              </a:lnSpc>
            </a:pPr>
            <a:r>
              <a:rPr lang="en-US"/>
              <a:t>More contemporary theories of intelligence</a:t>
            </a:r>
          </a:p>
          <a:p>
            <a:pPr lvl="1">
              <a:lnSpc>
                <a:spcPct val="90000"/>
              </a:lnSpc>
            </a:pPr>
            <a:r>
              <a:rPr lang="en-US"/>
              <a:t>James Cattell—two separate intelligences</a:t>
            </a:r>
          </a:p>
          <a:p>
            <a:pPr lvl="2">
              <a:lnSpc>
                <a:spcPct val="90000"/>
              </a:lnSpc>
            </a:pPr>
            <a:r>
              <a:rPr lang="en-US"/>
              <a:t>Fluid intelligence—ability to reason when faced with novel problems</a:t>
            </a:r>
          </a:p>
          <a:p>
            <a:pPr lvl="2">
              <a:lnSpc>
                <a:spcPct val="90000"/>
              </a:lnSpc>
            </a:pPr>
            <a:r>
              <a:rPr lang="en-US"/>
              <a:t>Crystallized intelligence—body of knowledge accumulated through life experiences</a:t>
            </a:r>
          </a:p>
          <a:p>
            <a:pPr lvl="1">
              <a:lnSpc>
                <a:spcPct val="90000"/>
              </a:lnSpc>
            </a:pPr>
            <a:r>
              <a:rPr lang="en-US"/>
              <a:t>John Carroll—three-stratum theory</a:t>
            </a:r>
          </a:p>
          <a:p>
            <a:pPr lvl="2">
              <a:lnSpc>
                <a:spcPct val="90000"/>
              </a:lnSpc>
            </a:pPr>
            <a:r>
              <a:rPr lang="en-US"/>
              <a:t>“g,” 8 broad factors, 60 specific abilities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en-US"/>
              <a:t>Wechsler Intelligence Tests</a:t>
            </a:r>
          </a:p>
        </p:txBody>
      </p:sp>
      <p:sp>
        <p:nvSpPr>
          <p:cNvPr id="268291" name="Rectangle 3"/>
          <p:cNvSpPr>
            <a:spLocks noGrp="1" noChangeArrowheads="1"/>
          </p:cNvSpPr>
          <p:nvPr>
            <p:ph idx="1"/>
          </p:nvPr>
        </p:nvSpPr>
        <p:spPr/>
        <p:txBody>
          <a:bodyPr/>
          <a:lstStyle/>
          <a:p>
            <a:r>
              <a:rPr lang="en-US" sz="2800" dirty="0"/>
              <a:t>Originally created by David Wechsler in early 1900s</a:t>
            </a:r>
          </a:p>
          <a:p>
            <a:r>
              <a:rPr lang="en-US" sz="2800" dirty="0"/>
              <a:t>Currently, there are three Wechsler IQ tests</a:t>
            </a:r>
          </a:p>
          <a:p>
            <a:pPr lvl="1"/>
            <a:r>
              <a:rPr lang="en-US" sz="2400" dirty="0"/>
              <a:t>Wechsler Adult Intelligence Scale—Fourth Edition (</a:t>
            </a:r>
            <a:r>
              <a:rPr lang="en-US" sz="2400" dirty="0" smtClean="0"/>
              <a:t>WAIS-IV) – age 16-89</a:t>
            </a:r>
            <a:endParaRPr lang="en-US" sz="2400" dirty="0"/>
          </a:p>
          <a:p>
            <a:pPr lvl="1"/>
            <a:r>
              <a:rPr lang="en-US" sz="2400" dirty="0"/>
              <a:t>Wechsler Intelligence Scale for Children—Fourth Edition (</a:t>
            </a:r>
            <a:r>
              <a:rPr lang="en-US" sz="2400" dirty="0" smtClean="0"/>
              <a:t>WISC-IV) – age 6-16</a:t>
            </a:r>
            <a:endParaRPr lang="en-US" sz="2400" dirty="0"/>
          </a:p>
          <a:p>
            <a:pPr lvl="1"/>
            <a:r>
              <a:rPr lang="en-US" sz="2400" dirty="0"/>
              <a:t>Wechsler Preschool and Primary Scale of Intelligence—Third Edition (</a:t>
            </a:r>
            <a:r>
              <a:rPr lang="en-US" sz="2400" dirty="0" smtClean="0"/>
              <a:t>WPPSI-III) – age 2-7</a:t>
            </a:r>
            <a:endParaRPr lang="en-US" sz="24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normAutofit fontScale="90000"/>
          </a:bodyPr>
          <a:lstStyle/>
          <a:p>
            <a:r>
              <a:rPr lang="en-US"/>
              <a:t>Wechsler Intelligence Tests (cont.)</a:t>
            </a:r>
          </a:p>
        </p:txBody>
      </p:sp>
      <p:sp>
        <p:nvSpPr>
          <p:cNvPr id="269315" name="Rectangle 3"/>
          <p:cNvSpPr>
            <a:spLocks noGrp="1" noChangeArrowheads="1"/>
          </p:cNvSpPr>
          <p:nvPr>
            <p:ph idx="1"/>
          </p:nvPr>
        </p:nvSpPr>
        <p:spPr/>
        <p:txBody>
          <a:bodyPr/>
          <a:lstStyle/>
          <a:p>
            <a:r>
              <a:rPr lang="en-US"/>
              <a:t>Similarities among the three Wechsler IQ tests:</a:t>
            </a:r>
          </a:p>
          <a:p>
            <a:pPr lvl="1"/>
            <a:r>
              <a:rPr lang="en-US"/>
              <a:t>Yield a single full-scale intelligence score</a:t>
            </a:r>
          </a:p>
          <a:p>
            <a:pPr lvl="2"/>
            <a:r>
              <a:rPr lang="en-US"/>
              <a:t>Also yield 4 index scores: Verbal Comprehension, Perceptual Reasoning, Working Memory, Processing Speed</a:t>
            </a:r>
          </a:p>
          <a:p>
            <a:pPr lvl="2"/>
            <a:r>
              <a:rPr lang="en-US"/>
              <a:t>Also yield about a dozen specific subtests scores</a:t>
            </a:r>
          </a:p>
          <a:p>
            <a:pPr lvl="1"/>
            <a:r>
              <a:rPr lang="en-US"/>
              <a:t>One-to-one, face-to-face administration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normAutofit fontScale="90000"/>
          </a:bodyPr>
          <a:lstStyle/>
          <a:p>
            <a:r>
              <a:rPr lang="en-US"/>
              <a:t>Wechsler Intelligence Tests (cont.)</a:t>
            </a:r>
          </a:p>
        </p:txBody>
      </p:sp>
      <p:sp>
        <p:nvSpPr>
          <p:cNvPr id="270339" name="Rectangle 3"/>
          <p:cNvSpPr>
            <a:spLocks noGrp="1" noChangeArrowheads="1"/>
          </p:cNvSpPr>
          <p:nvPr>
            <p:ph idx="1"/>
          </p:nvPr>
        </p:nvSpPr>
        <p:spPr/>
        <p:txBody>
          <a:bodyPr/>
          <a:lstStyle/>
          <a:p>
            <a:pPr>
              <a:lnSpc>
                <a:spcPct val="80000"/>
              </a:lnSpc>
            </a:pPr>
            <a:r>
              <a:rPr lang="en-US" sz="2800"/>
              <a:t>Similarities among the three Wechsler IQ tests (cont.):</a:t>
            </a:r>
          </a:p>
          <a:p>
            <a:pPr lvl="1">
              <a:lnSpc>
                <a:spcPct val="80000"/>
              </a:lnSpc>
            </a:pPr>
            <a:r>
              <a:rPr lang="en-US" sz="2400"/>
              <a:t>Share a core of subtests:</a:t>
            </a:r>
          </a:p>
          <a:p>
            <a:pPr lvl="2">
              <a:lnSpc>
                <a:spcPct val="80000"/>
              </a:lnSpc>
            </a:pPr>
            <a:r>
              <a:rPr lang="en-US" sz="2000"/>
              <a:t>Vocabulary</a:t>
            </a:r>
          </a:p>
          <a:p>
            <a:pPr lvl="2">
              <a:lnSpc>
                <a:spcPct val="80000"/>
              </a:lnSpc>
            </a:pPr>
            <a:r>
              <a:rPr lang="en-US" sz="2000"/>
              <a:t>Similarities</a:t>
            </a:r>
          </a:p>
          <a:p>
            <a:pPr lvl="2">
              <a:lnSpc>
                <a:spcPct val="80000"/>
              </a:lnSpc>
            </a:pPr>
            <a:r>
              <a:rPr lang="en-US" sz="2000"/>
              <a:t>Information</a:t>
            </a:r>
          </a:p>
          <a:p>
            <a:pPr lvl="2">
              <a:lnSpc>
                <a:spcPct val="80000"/>
              </a:lnSpc>
            </a:pPr>
            <a:r>
              <a:rPr lang="en-US" sz="2000"/>
              <a:t>Comprehension</a:t>
            </a:r>
          </a:p>
          <a:p>
            <a:pPr lvl="2">
              <a:lnSpc>
                <a:spcPct val="80000"/>
              </a:lnSpc>
            </a:pPr>
            <a:r>
              <a:rPr lang="en-US" sz="2000"/>
              <a:t>Block Design</a:t>
            </a:r>
          </a:p>
          <a:p>
            <a:pPr lvl="2">
              <a:lnSpc>
                <a:spcPct val="80000"/>
              </a:lnSpc>
            </a:pPr>
            <a:r>
              <a:rPr lang="en-US" sz="2000"/>
              <a:t>Picture Completion</a:t>
            </a:r>
          </a:p>
          <a:p>
            <a:pPr lvl="2">
              <a:lnSpc>
                <a:spcPct val="80000"/>
              </a:lnSpc>
            </a:pPr>
            <a:r>
              <a:rPr lang="en-US" sz="2000"/>
              <a:t>Matrix Reasoning</a:t>
            </a:r>
          </a:p>
          <a:p>
            <a:pPr lvl="2">
              <a:lnSpc>
                <a:spcPct val="80000"/>
              </a:lnSpc>
            </a:pPr>
            <a:r>
              <a:rPr lang="en-US" sz="2000"/>
              <a:t>Coding</a:t>
            </a:r>
          </a:p>
          <a:p>
            <a:pPr lvl="2">
              <a:lnSpc>
                <a:spcPct val="80000"/>
              </a:lnSpc>
            </a:pPr>
            <a:r>
              <a:rPr lang="en-US" sz="2000"/>
              <a:t>Symbol Search</a:t>
            </a:r>
          </a:p>
          <a:p>
            <a:pPr lvl="2">
              <a:lnSpc>
                <a:spcPct val="80000"/>
              </a:lnSpc>
            </a:pPr>
            <a:endParaRPr lang="en-US" sz="2000"/>
          </a:p>
          <a:p>
            <a:pPr>
              <a:lnSpc>
                <a:spcPct val="80000"/>
              </a:lnSpc>
            </a:pPr>
            <a:endParaRPr lang="en-US" sz="280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normAutofit fontScale="90000"/>
          </a:bodyPr>
          <a:lstStyle/>
          <a:p>
            <a:r>
              <a:rPr lang="en-US"/>
              <a:t>Wechsler Intelligence Tests (cont.)</a:t>
            </a:r>
          </a:p>
        </p:txBody>
      </p:sp>
      <p:sp>
        <p:nvSpPr>
          <p:cNvPr id="271363" name="Rectangle 3"/>
          <p:cNvSpPr>
            <a:spLocks noGrp="1" noChangeArrowheads="1"/>
          </p:cNvSpPr>
          <p:nvPr>
            <p:ph idx="1"/>
          </p:nvPr>
        </p:nvSpPr>
        <p:spPr/>
        <p:txBody>
          <a:bodyPr/>
          <a:lstStyle/>
          <a:p>
            <a:pPr>
              <a:lnSpc>
                <a:spcPct val="90000"/>
              </a:lnSpc>
            </a:pPr>
            <a:r>
              <a:rPr lang="en-US" sz="2800"/>
              <a:t>Similarities among the three Wechsler IQ tests (cont.):</a:t>
            </a:r>
          </a:p>
          <a:p>
            <a:pPr lvl="1">
              <a:lnSpc>
                <a:spcPct val="90000"/>
              </a:lnSpc>
            </a:pPr>
            <a:r>
              <a:rPr lang="en-US" sz="2400"/>
              <a:t>Mean of 100 for full scale and index scores, and 10 for subtests</a:t>
            </a:r>
          </a:p>
          <a:p>
            <a:pPr lvl="1">
              <a:lnSpc>
                <a:spcPct val="90000"/>
              </a:lnSpc>
            </a:pPr>
            <a:r>
              <a:rPr lang="en-US" sz="2400"/>
              <a:t>Large sets of normative data</a:t>
            </a:r>
          </a:p>
          <a:p>
            <a:pPr lvl="1">
              <a:lnSpc>
                <a:spcPct val="90000"/>
              </a:lnSpc>
            </a:pPr>
            <a:r>
              <a:rPr lang="en-US" sz="2400"/>
              <a:t>Impressive psychometric data to support reliability and validity</a:t>
            </a:r>
          </a:p>
          <a:p>
            <a:pPr lvl="1">
              <a:lnSpc>
                <a:spcPct val="90000"/>
              </a:lnSpc>
            </a:pPr>
            <a:r>
              <a:rPr lang="en-US" sz="2400"/>
              <a:t>Approach to interpretation: full scale IQ first, followed by increasingly specific scores and patterns</a:t>
            </a:r>
          </a:p>
          <a:p>
            <a:pPr>
              <a:lnSpc>
                <a:spcPct val="90000"/>
              </a:lnSpc>
            </a:pPr>
            <a:endParaRPr lang="en-US" sz="280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normAutofit fontScale="90000"/>
          </a:bodyPr>
          <a:lstStyle/>
          <a:p>
            <a:r>
              <a:rPr lang="en-US" sz="4000"/>
              <a:t>Stanford-Binet Intelligence Scales—5</a:t>
            </a:r>
            <a:r>
              <a:rPr lang="en-US" sz="4000" baseline="30000"/>
              <a:t>th</a:t>
            </a:r>
            <a:r>
              <a:rPr lang="en-US" sz="4000"/>
              <a:t> Edition (SB5)</a:t>
            </a:r>
          </a:p>
        </p:txBody>
      </p:sp>
      <p:sp>
        <p:nvSpPr>
          <p:cNvPr id="272387" name="Rectangle 3"/>
          <p:cNvSpPr>
            <a:spLocks noGrp="1" noChangeArrowheads="1"/>
          </p:cNvSpPr>
          <p:nvPr>
            <p:ph idx="1"/>
          </p:nvPr>
        </p:nvSpPr>
        <p:spPr/>
        <p:txBody>
          <a:bodyPr/>
          <a:lstStyle/>
          <a:p>
            <a:r>
              <a:rPr lang="en-US"/>
              <a:t>Dominated in early 1900s until Wechsler’s tests began to compete</a:t>
            </a:r>
          </a:p>
          <a:p>
            <a:r>
              <a:rPr lang="en-US"/>
              <a:t>Like Wechsler tests in many ways</a:t>
            </a:r>
          </a:p>
          <a:p>
            <a:pPr lvl="1"/>
            <a:r>
              <a:rPr lang="en-US"/>
              <a:t>Face-to-face, one-to-one administration</a:t>
            </a:r>
          </a:p>
          <a:p>
            <a:pPr lvl="1"/>
            <a:r>
              <a:rPr lang="en-US"/>
              <a:t>Single overall IQ score, 5 factor scores, many more subtest scores</a:t>
            </a:r>
          </a:p>
          <a:p>
            <a:pPr lvl="1"/>
            <a:r>
              <a:rPr lang="en-US"/>
              <a:t>Mean score is 100</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17913</TotalTime>
  <Words>1463</Words>
  <Application>Microsoft Office PowerPoint</Application>
  <PresentationFormat>On-screen Show (4:3)</PresentationFormat>
  <Paragraphs>149</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DSM-5</vt:lpstr>
      <vt:lpstr>Chapter 9</vt:lpstr>
      <vt:lpstr>Assessment Overview</vt:lpstr>
      <vt:lpstr>Intelligence Testing</vt:lpstr>
      <vt:lpstr>Intelligence Testing (cont.)</vt:lpstr>
      <vt:lpstr>Wechsler Intelligence Tests</vt:lpstr>
      <vt:lpstr>Wechsler Intelligence Tests (cont.)</vt:lpstr>
      <vt:lpstr>Wechsler Intelligence Tests (cont.)</vt:lpstr>
      <vt:lpstr>Wechsler Intelligence Tests (cont.)</vt:lpstr>
      <vt:lpstr>Stanford-Binet Intelligence Scales—5th Edition (SB5)</vt:lpstr>
      <vt:lpstr>Stanford-Binet Intelligence Scales—5th Edition (SB5) (cont.)</vt:lpstr>
      <vt:lpstr>Cultural Fairness in Intelligence Tests</vt:lpstr>
      <vt:lpstr>Cultural Fairness in Intelligence Tests (cont.)</vt:lpstr>
      <vt:lpstr>Achievement Testing</vt:lpstr>
      <vt:lpstr>Achievement Testing (cont.)</vt:lpstr>
      <vt:lpstr>Achievement Testing (cont.)</vt:lpstr>
      <vt:lpstr>Neuropsychological Testing</vt:lpstr>
      <vt:lpstr>Halstead-Reitan Neuropsychological Battery (HRB)</vt:lpstr>
      <vt:lpstr>Halstead-Reitan Neuropsychological Battery (HRB) (cont.)</vt:lpstr>
      <vt:lpstr>Brief Neuropsychological Measures</vt:lpstr>
      <vt:lpstr>Brief Neuropsychological Measures (cont.)</vt:lpstr>
      <vt:lpstr>Brief Neuropsychological Measures (cont.)</vt:lpstr>
      <vt:lpstr>Brief Neuropsychological Measures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 Murphy</dc:creator>
  <cp:lastModifiedBy>Owner</cp:lastModifiedBy>
  <cp:revision>60</cp:revision>
  <dcterms:created xsi:type="dcterms:W3CDTF">2007-08-16T15:36:53Z</dcterms:created>
  <dcterms:modified xsi:type="dcterms:W3CDTF">2016-03-31T19:56:52Z</dcterms:modified>
</cp:coreProperties>
</file>