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9"/>
  </p:notesMasterIdLst>
  <p:sldIdLst>
    <p:sldId id="395" r:id="rId2"/>
    <p:sldId id="382" r:id="rId3"/>
    <p:sldId id="393" r:id="rId4"/>
    <p:sldId id="396" r:id="rId5"/>
    <p:sldId id="397" r:id="rId6"/>
    <p:sldId id="383" r:id="rId7"/>
    <p:sldId id="388" r:id="rId8"/>
    <p:sldId id="384" r:id="rId9"/>
    <p:sldId id="390" r:id="rId10"/>
    <p:sldId id="391" r:id="rId11"/>
    <p:sldId id="400" r:id="rId12"/>
    <p:sldId id="385" r:id="rId13"/>
    <p:sldId id="398" r:id="rId14"/>
    <p:sldId id="386" r:id="rId15"/>
    <p:sldId id="399" r:id="rId16"/>
    <p:sldId id="392" r:id="rId17"/>
    <p:sldId id="387"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218" autoAdjust="0"/>
  </p:normalViewPr>
  <p:slideViewPr>
    <p:cSldViewPr>
      <p:cViewPr varScale="1">
        <p:scale>
          <a:sx n="70" d="100"/>
          <a:sy n="70" d="100"/>
        </p:scale>
        <p:origin x="-1800"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3A849F33-3D5A-463A-9106-2B5EC3CD115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299CD9-7B80-4181-B158-7404EA48BB43}" type="slidenum">
              <a:rPr lang="en-US"/>
              <a:pPr/>
              <a:t>2</a:t>
            </a:fld>
            <a:endParaRPr lang="en-US"/>
          </a:p>
        </p:txBody>
      </p:sp>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Note: This is the first chapter in a series of chapters on assessment.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Any assessment technique used by a clinical psychologist should possess the qualities of validity, reliability, and clinical utility.</a:t>
            </a:r>
            <a:endParaRPr lang="en-US" dirty="0"/>
          </a:p>
        </p:txBody>
      </p:sp>
      <p:sp>
        <p:nvSpPr>
          <p:cNvPr id="4" name="Slide Number Placeholder 3"/>
          <p:cNvSpPr>
            <a:spLocks noGrp="1"/>
          </p:cNvSpPr>
          <p:nvPr>
            <p:ph type="sldNum" sz="quarter" idx="10"/>
          </p:nvPr>
        </p:nvSpPr>
        <p:spPr/>
        <p:txBody>
          <a:bodyPr/>
          <a:lstStyle/>
          <a:p>
            <a:fld id="{3A849F33-3D5A-463A-9106-2B5EC3CD1157}"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Psychologists learn to provide feedback during graduate training, but postgraduate internships and professional experience also shape the way they provide feedback.  Most psychologists believe that clients find feedback to be helpful and positive, even before any type of intervention is implemented.</a:t>
            </a:r>
            <a:endParaRPr lang="en-US" dirty="0"/>
          </a:p>
        </p:txBody>
      </p:sp>
      <p:sp>
        <p:nvSpPr>
          <p:cNvPr id="4" name="Slide Number Placeholder 3"/>
          <p:cNvSpPr>
            <a:spLocks noGrp="1"/>
          </p:cNvSpPr>
          <p:nvPr>
            <p:ph type="sldNum" sz="quarter" idx="10"/>
          </p:nvPr>
        </p:nvSpPr>
        <p:spPr/>
        <p:txBody>
          <a:bodyPr/>
          <a:lstStyle/>
          <a:p>
            <a:fld id="{3A849F33-3D5A-463A-9106-2B5EC3CD1157}"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B2466E-1EB5-4AA3-A391-AFF2C9006940}" type="slidenum">
              <a:rPr lang="en-US"/>
              <a:pPr/>
              <a:t>6</a:t>
            </a:fld>
            <a:endParaRPr lang="en-US"/>
          </a:p>
        </p:txBody>
      </p:sp>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Quieting yourself</a:t>
            </a:r>
            <a:r>
              <a:rPr lang="en-US" baseline="0" dirty="0" smtClean="0"/>
              <a:t>:  </a:t>
            </a:r>
            <a:r>
              <a:rPr lang="en-US" sz="1200" kern="1200" baseline="0" dirty="0" smtClean="0">
                <a:solidFill>
                  <a:schemeClr val="tx1"/>
                </a:solidFill>
                <a:latin typeface="Arial" charset="0"/>
                <a:ea typeface="+mn-ea"/>
                <a:cs typeface="+mn-cs"/>
              </a:rPr>
              <a:t>T</a:t>
            </a:r>
            <a:r>
              <a:rPr lang="en-US" sz="1200" kern="1200" dirty="0" smtClean="0">
                <a:solidFill>
                  <a:schemeClr val="tx1"/>
                </a:solidFill>
                <a:latin typeface="Arial" charset="0"/>
                <a:ea typeface="+mn-ea"/>
                <a:cs typeface="+mn-cs"/>
              </a:rPr>
              <a:t>he voice in the interviewer’s own mind should not interrupt or drown out the voice of the client.</a:t>
            </a:r>
          </a:p>
          <a:p>
            <a:endParaRPr lang="en-US" dirty="0" smtClean="0"/>
          </a:p>
          <a:p>
            <a:r>
              <a:rPr lang="en-US" dirty="0" smtClean="0"/>
              <a:t>Positive working relationships:  A</a:t>
            </a:r>
            <a:r>
              <a:rPr lang="en-US" sz="1200" kern="1200" dirty="0" smtClean="0">
                <a:solidFill>
                  <a:schemeClr val="tx1"/>
                </a:solidFill>
                <a:latin typeface="Arial" charset="0"/>
                <a:ea typeface="+mn-ea"/>
                <a:cs typeface="+mn-cs"/>
              </a:rPr>
              <a:t>ttentive listening, appropriate empathy, genuine respect, and cultural sensitivity play significant roles.  Positive working relationships are always a function of the interviewer’s attitude as well as the interviewer’s actions.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6C43D0-DB78-47E8-9BEC-1E4B977F8F82}" type="slidenum">
              <a:rPr lang="en-US"/>
              <a:pPr/>
              <a:t>7</a:t>
            </a:fld>
            <a:endParaRPr lang="en-US"/>
          </a:p>
        </p:txBody>
      </p:sp>
      <p:sp>
        <p:nvSpPr>
          <p:cNvPr id="590850" name="Rectangle 2"/>
          <p:cNvSpPr>
            <a:spLocks noGrp="1" noRot="1" noChangeAspect="1" noChangeArrowheads="1" noTextEdit="1"/>
          </p:cNvSpPr>
          <p:nvPr>
            <p:ph type="sldImg"/>
          </p:nvPr>
        </p:nvSpPr>
        <p:spPr>
          <a:ln/>
        </p:spPr>
      </p:sp>
      <p:sp>
        <p:nvSpPr>
          <p:cNvPr id="590851" name="Rectangle 3"/>
          <p:cNvSpPr>
            <a:spLocks noGrp="1" noChangeArrowheads="1"/>
          </p:cNvSpPr>
          <p:nvPr>
            <p:ph type="body" idx="1"/>
          </p:nvPr>
        </p:nvSpPr>
        <p:spPr/>
        <p:txBody>
          <a:bodyPr/>
          <a:lstStyle/>
          <a:p>
            <a:r>
              <a:rPr lang="en-US" dirty="0" smtClean="0"/>
              <a:t>Eye contact:</a:t>
            </a:r>
            <a:r>
              <a:rPr lang="en-US" baseline="0" dirty="0" smtClean="0"/>
              <a:t>  </a:t>
            </a:r>
            <a:r>
              <a:rPr lang="en-US" dirty="0" smtClean="0"/>
              <a:t>Facilitates and communicates listening,</a:t>
            </a:r>
            <a:r>
              <a:rPr lang="en-US" baseline="0" dirty="0" smtClean="0"/>
              <a:t> c</a:t>
            </a:r>
            <a:r>
              <a:rPr lang="en-US" dirty="0" smtClean="0"/>
              <a:t>onsider cultural norms</a:t>
            </a:r>
          </a:p>
          <a:p>
            <a:endParaRPr lang="en-US" dirty="0" smtClean="0"/>
          </a:p>
          <a:p>
            <a:r>
              <a:rPr lang="en-US" dirty="0" smtClean="0"/>
              <a:t>Body language:</a:t>
            </a:r>
            <a:r>
              <a:rPr lang="en-US" baseline="0" dirty="0" smtClean="0"/>
              <a:t>  C</a:t>
            </a:r>
            <a:r>
              <a:rPr lang="en-US" dirty="0" smtClean="0"/>
              <a:t>onsider cultural norms</a:t>
            </a:r>
          </a:p>
          <a:p>
            <a:endParaRPr lang="en-US" dirty="0" smtClean="0"/>
          </a:p>
          <a:p>
            <a:r>
              <a:rPr lang="en-US" dirty="0" smtClean="0"/>
              <a:t>Vocal qualities:</a:t>
            </a:r>
            <a:r>
              <a:rPr lang="en-US" baseline="0" dirty="0" smtClean="0"/>
              <a:t>  </a:t>
            </a:r>
            <a:r>
              <a:rPr lang="en-US" dirty="0" smtClean="0"/>
              <a:t>The “how” in addition to the “what” of speech</a:t>
            </a:r>
          </a:p>
          <a:p>
            <a:endParaRPr lang="en-US" dirty="0" smtClean="0"/>
          </a:p>
          <a:p>
            <a:r>
              <a:rPr lang="en-US" dirty="0" smtClean="0"/>
              <a:t>Verbal tracking:  Show that you follow “train of thought”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7CB3CD-DD16-4F57-9B4B-227F294483A7}" type="slidenum">
              <a:rPr lang="en-US"/>
              <a:pPr/>
              <a:t>8</a:t>
            </a:fld>
            <a:endParaRPr lang="en-US"/>
          </a:p>
        </p:txBody>
      </p:sp>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How can an interviewer establish good rapport with clients?</a:t>
            </a:r>
          </a:p>
          <a:p>
            <a:pPr marL="228600" indent="-228600">
              <a:buAutoNum type="arabicPeriod"/>
            </a:pPr>
            <a:r>
              <a:rPr lang="en-US" sz="1200" kern="1200" dirty="0" smtClean="0">
                <a:solidFill>
                  <a:schemeClr val="tx1"/>
                </a:solidFill>
                <a:latin typeface="Arial" charset="0"/>
                <a:ea typeface="+mn-ea"/>
                <a:cs typeface="+mn-cs"/>
              </a:rPr>
              <a:t>Interviewers should make an effort to put the client at ease, especially early in the interview session.</a:t>
            </a:r>
          </a:p>
          <a:p>
            <a:pPr marL="228600" indent="-228600">
              <a:buAutoNum type="arabicPeriod"/>
            </a:pPr>
            <a:r>
              <a:rPr lang="en-US" sz="1200" kern="1200" dirty="0" smtClean="0">
                <a:solidFill>
                  <a:schemeClr val="tx1"/>
                </a:solidFill>
                <a:latin typeface="Arial" charset="0"/>
                <a:ea typeface="+mn-ea"/>
                <a:cs typeface="+mn-cs"/>
              </a:rPr>
              <a:t>Interviewers can acknowledge the unique, unusual situation of the clinical interview.</a:t>
            </a:r>
          </a:p>
          <a:p>
            <a:pPr marL="228600" indent="-228600">
              <a:buAutoNum type="arabicPeriod"/>
            </a:pPr>
            <a:r>
              <a:rPr lang="en-US" sz="1200" kern="1200" dirty="0" smtClean="0">
                <a:solidFill>
                  <a:schemeClr val="tx1"/>
                </a:solidFill>
                <a:latin typeface="Arial" charset="0"/>
                <a:ea typeface="+mn-ea"/>
                <a:cs typeface="+mn-cs"/>
              </a:rPr>
              <a:t>Interviewers can enhance rapport by noticing how the client uses language and then following the client’s lead.</a:t>
            </a:r>
          </a:p>
          <a:p>
            <a:pPr marL="228600" indent="-228600">
              <a:buNone/>
            </a:pPr>
            <a:endParaRPr lang="en-US" sz="1200" kern="1200" dirty="0" smtClean="0">
              <a:solidFill>
                <a:schemeClr val="tx1"/>
              </a:solidFill>
              <a:latin typeface="Arial" charset="0"/>
              <a:ea typeface="+mn-ea"/>
              <a:cs typeface="+mn-cs"/>
            </a:endParaRPr>
          </a:p>
          <a:p>
            <a:pPr marL="228600" indent="-228600">
              <a:buNone/>
            </a:pPr>
            <a:r>
              <a:rPr lang="en-US" dirty="0" smtClean="0"/>
              <a:t>Directive:</a:t>
            </a:r>
            <a:r>
              <a:rPr lang="en-US" baseline="0" dirty="0" smtClean="0"/>
              <a:t>  I</a:t>
            </a:r>
            <a:r>
              <a:rPr lang="en-US" dirty="0" smtClean="0"/>
              <a:t>nterviewer runs interview, asks directly for info</a:t>
            </a:r>
          </a:p>
          <a:p>
            <a:pPr marL="228600" indent="-228600">
              <a:buNone/>
            </a:pPr>
            <a:r>
              <a:rPr lang="en-US" dirty="0" smtClean="0"/>
              <a:t>Nondirective:</a:t>
            </a:r>
            <a:r>
              <a:rPr lang="en-US" baseline="0" dirty="0" smtClean="0"/>
              <a:t>  C</a:t>
            </a:r>
            <a:r>
              <a:rPr lang="en-US" dirty="0" smtClean="0"/>
              <a:t>lient runs interview; fewer direct questions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9DC33A-B25C-4C20-A3A2-8A5C83FD83CB}" type="slidenum">
              <a:rPr lang="en-US"/>
              <a:pPr/>
              <a:t>9</a:t>
            </a:fld>
            <a:endParaRPr lang="en-US"/>
          </a:p>
        </p:txBody>
      </p:sp>
      <p:sp>
        <p:nvSpPr>
          <p:cNvPr id="592898" name="Rectangle 2"/>
          <p:cNvSpPr>
            <a:spLocks noGrp="1" noRot="1" noChangeAspect="1" noChangeArrowheads="1" noTextEdit="1"/>
          </p:cNvSpPr>
          <p:nvPr>
            <p:ph type="sldImg"/>
          </p:nvPr>
        </p:nvSpPr>
        <p:spPr>
          <a:ln/>
        </p:spPr>
      </p:sp>
      <p:sp>
        <p:nvSpPr>
          <p:cNvPr id="592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 interview room can influence the client’s level of comfort and ultimately the success of the interview.</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Devlin &amp; </a:t>
            </a:r>
            <a:r>
              <a:rPr lang="en-US" sz="1200" kern="1200" dirty="0" err="1" smtClean="0">
                <a:solidFill>
                  <a:schemeClr val="tx1"/>
                </a:solidFill>
                <a:latin typeface="Arial" charset="0"/>
                <a:ea typeface="+mn-ea"/>
                <a:cs typeface="+mn-cs"/>
              </a:rPr>
              <a:t>Nasar</a:t>
            </a:r>
            <a:r>
              <a:rPr lang="en-US" sz="1200" kern="1200" dirty="0" smtClean="0">
                <a:solidFill>
                  <a:schemeClr val="tx1"/>
                </a:solidFill>
                <a:latin typeface="Arial" charset="0"/>
                <a:ea typeface="+mn-ea"/>
                <a:cs typeface="+mn-cs"/>
              </a:rPr>
              <a:t> (2012) found that therapists</a:t>
            </a:r>
            <a:r>
              <a:rPr lang="en-US" sz="1200" kern="1200" baseline="0" dirty="0" smtClean="0">
                <a:solidFill>
                  <a:schemeClr val="tx1"/>
                </a:solidFill>
                <a:latin typeface="Arial" charset="0"/>
                <a:ea typeface="+mn-ea"/>
                <a:cs typeface="+mn-cs"/>
              </a:rPr>
              <a:t> and nonprofessionals preferred orderly, “soft” (comfortable seats, decorative rugs, muted lighting, etc.), and more spacious offices.</a:t>
            </a:r>
            <a:endParaRPr lang="en-US" dirty="0"/>
          </a:p>
        </p:txBody>
      </p:sp>
      <p:sp>
        <p:nvSpPr>
          <p:cNvPr id="4" name="Slide Number Placeholder 3"/>
          <p:cNvSpPr>
            <a:spLocks noGrp="1"/>
          </p:cNvSpPr>
          <p:nvPr>
            <p:ph type="sldNum" sz="quarter" idx="10"/>
          </p:nvPr>
        </p:nvSpPr>
        <p:spPr/>
        <p:txBody>
          <a:bodyPr/>
          <a:lstStyle/>
          <a:p>
            <a:fld id="{3A849F33-3D5A-463A-9106-2B5EC3CD1157}"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Structured interview advantages:</a:t>
            </a:r>
          </a:p>
          <a:p>
            <a:pPr>
              <a:buFont typeface="Arial" pitchFamily="34" charset="0"/>
              <a:buChar char="•"/>
            </a:pPr>
            <a:r>
              <a:rPr lang="en-US" sz="1200" kern="1200" dirty="0" smtClean="0">
                <a:solidFill>
                  <a:schemeClr val="tx1"/>
                </a:solidFill>
                <a:latin typeface="Arial" charset="0"/>
                <a:ea typeface="+mn-ea"/>
                <a:cs typeface="+mn-cs"/>
              </a:rPr>
              <a:t>Produce a diagnosis based explicitly on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criteria, reducing reliance on subjective factors such as the interviewer’s clinical judgment</a:t>
            </a:r>
          </a:p>
          <a:p>
            <a:pPr>
              <a:buFont typeface="Arial" pitchFamily="34" charset="0"/>
              <a:buChar char="•"/>
            </a:pPr>
            <a:r>
              <a:rPr lang="en-US" sz="1200" kern="1200" dirty="0" smtClean="0">
                <a:solidFill>
                  <a:schemeClr val="tx1"/>
                </a:solidFill>
                <a:latin typeface="Arial" charset="0"/>
                <a:ea typeface="+mn-ea"/>
                <a:cs typeface="+mn-cs"/>
              </a:rPr>
              <a:t>Tend to be highly reliable</a:t>
            </a:r>
          </a:p>
          <a:p>
            <a:pPr>
              <a:buFont typeface="Arial" pitchFamily="34" charset="0"/>
              <a:buChar char="•"/>
            </a:pPr>
            <a:r>
              <a:rPr lang="en-US" sz="1200" kern="1200" dirty="0" smtClean="0">
                <a:solidFill>
                  <a:schemeClr val="tx1"/>
                </a:solidFill>
                <a:latin typeface="Arial" charset="0"/>
                <a:ea typeface="+mn-ea"/>
                <a:cs typeface="+mn-cs"/>
              </a:rPr>
              <a:t>Standardized and typically uncomplicated in terms of administration</a:t>
            </a:r>
          </a:p>
          <a:p>
            <a:pPr>
              <a:buFont typeface="Arial" pitchFamily="34" charset="0"/>
              <a:buChar char="•"/>
            </a:pPr>
            <a:endParaRPr lang="en-US" sz="1200" kern="1200" dirty="0" smtClean="0">
              <a:solidFill>
                <a:schemeClr val="tx1"/>
              </a:solidFill>
              <a:latin typeface="Arial" charset="0"/>
              <a:ea typeface="+mn-ea"/>
              <a:cs typeface="+mn-cs"/>
            </a:endParaRPr>
          </a:p>
          <a:p>
            <a:pPr>
              <a:buFont typeface="Arial" pitchFamily="34" charset="0"/>
              <a:buNone/>
            </a:pPr>
            <a:r>
              <a:rPr lang="en-US" sz="1200" kern="1200" dirty="0" smtClean="0">
                <a:solidFill>
                  <a:schemeClr val="tx1"/>
                </a:solidFill>
                <a:latin typeface="Arial" charset="0"/>
                <a:ea typeface="+mn-ea"/>
                <a:cs typeface="+mn-cs"/>
              </a:rPr>
              <a:t>Structured interview disadvantages:</a:t>
            </a:r>
          </a:p>
          <a:p>
            <a:pPr>
              <a:buFont typeface="Arial" pitchFamily="34" charset="0"/>
              <a:buChar char="•"/>
            </a:pPr>
            <a:r>
              <a:rPr lang="en-US" sz="1200" kern="1200" dirty="0" smtClean="0">
                <a:solidFill>
                  <a:schemeClr val="tx1"/>
                </a:solidFill>
                <a:latin typeface="Arial" charset="0"/>
                <a:ea typeface="+mn-ea"/>
                <a:cs typeface="+mn-cs"/>
              </a:rPr>
              <a:t>Format is usually rigid, which can inhibit rapport</a:t>
            </a:r>
          </a:p>
          <a:p>
            <a:pPr>
              <a:buFont typeface="Arial" pitchFamily="34" charset="0"/>
              <a:buChar char="•"/>
            </a:pPr>
            <a:r>
              <a:rPr lang="en-US" sz="1200" kern="1200" dirty="0" smtClean="0">
                <a:solidFill>
                  <a:schemeClr val="tx1"/>
                </a:solidFill>
                <a:latin typeface="Arial" charset="0"/>
                <a:ea typeface="+mn-ea"/>
                <a:cs typeface="+mn-cs"/>
              </a:rPr>
              <a:t>Typically don’t allow for inquiries into important topics that may not be directly related to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criteria</a:t>
            </a:r>
          </a:p>
          <a:p>
            <a:pPr>
              <a:buFont typeface="Arial" pitchFamily="34" charset="0"/>
              <a:buChar char="•"/>
            </a:pPr>
            <a:r>
              <a:rPr lang="en-US" sz="1200" kern="1200" dirty="0" smtClean="0">
                <a:solidFill>
                  <a:schemeClr val="tx1"/>
                </a:solidFill>
                <a:latin typeface="Arial" charset="0"/>
                <a:ea typeface="+mn-ea"/>
                <a:cs typeface="+mn-cs"/>
              </a:rPr>
              <a:t>Often require a more comprehensive list of questions than is clinically necessary</a:t>
            </a:r>
          </a:p>
          <a:p>
            <a:pPr>
              <a:buFont typeface="Arial" pitchFamily="34" charset="0"/>
              <a:buNone/>
            </a:pPr>
            <a:endParaRPr lang="en-US" sz="1200" kern="1200" dirty="0" smtClean="0">
              <a:solidFill>
                <a:schemeClr val="tx1"/>
              </a:solidFill>
              <a:latin typeface="Arial" charset="0"/>
              <a:ea typeface="+mn-ea"/>
              <a:cs typeface="+mn-cs"/>
            </a:endParaRPr>
          </a:p>
          <a:p>
            <a:pPr>
              <a:buFont typeface="Arial" pitchFamily="34" charset="0"/>
              <a:buNone/>
            </a:pPr>
            <a:r>
              <a:rPr lang="en-US" sz="1200" kern="1200" dirty="0" smtClean="0">
                <a:solidFill>
                  <a:schemeClr val="tx1"/>
                </a:solidFill>
                <a:latin typeface="Arial" charset="0"/>
                <a:ea typeface="+mn-ea"/>
                <a:cs typeface="+mn-cs"/>
              </a:rPr>
              <a:t>The SCID was created by some of the leading authors of recent editions of the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and it is essentially a comprehensive list of questions that directly ask about the specific symptoms of the many disorders included in the </a:t>
            </a:r>
            <a:r>
              <a:rPr lang="en-US" sz="1200" i="1" kern="1200" dirty="0" smtClean="0">
                <a:solidFill>
                  <a:schemeClr val="tx1"/>
                </a:solidFill>
                <a:latin typeface="Arial" charset="0"/>
                <a:ea typeface="+mn-ea"/>
                <a:cs typeface="+mn-cs"/>
              </a:rPr>
              <a:t>DSM-IV.</a:t>
            </a:r>
            <a:r>
              <a:rPr lang="en-US" sz="1200" i="0" kern="1200" baseline="0" dirty="0" smtClean="0">
                <a:solidFill>
                  <a:schemeClr val="tx1"/>
                </a:solidFill>
                <a:latin typeface="Arial" charset="0"/>
                <a:ea typeface="+mn-ea"/>
                <a:cs typeface="+mn-cs"/>
              </a:rPr>
              <a:t>  It is currently being revised to match </a:t>
            </a:r>
            <a:r>
              <a:rPr lang="en-US" sz="1200" i="1" kern="1200" baseline="0" dirty="0" smtClean="0">
                <a:solidFill>
                  <a:schemeClr val="tx1"/>
                </a:solidFill>
                <a:latin typeface="Arial" charset="0"/>
                <a:ea typeface="+mn-ea"/>
                <a:cs typeface="+mn-cs"/>
              </a:rPr>
              <a:t>DSM-5</a:t>
            </a:r>
            <a:r>
              <a:rPr lang="en-US" sz="1200" i="0" kern="1200" baseline="0" dirty="0" smtClean="0">
                <a:solidFill>
                  <a:schemeClr val="tx1"/>
                </a:solidFill>
                <a:latin typeface="Arial" charset="0"/>
                <a:ea typeface="+mn-ea"/>
                <a:cs typeface="+mn-cs"/>
              </a:rPr>
              <a:t> diagnostic criteria.</a:t>
            </a:r>
            <a:endParaRPr lang="en-US" sz="1200" kern="120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3A849F33-3D5A-463A-9106-2B5EC3CD1157}"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20C0C-1B14-4161-818D-945A6B7CEAD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E7D43-8526-4D54-BD9E-77766F4A53A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8D4AA-AAA9-45B9-B965-CBA77FB3E54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86CD39-C0A1-483B-8888-E1E90637464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AE0CA-A5AF-49F4-BCAE-A163CEB0DD2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B4C90-6FC8-48EC-8528-E1E9475301B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2A2E01-947B-4928-AB51-85D4F96C9B0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4D1599-B4B1-47AC-90FC-5F0258D4714C}"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E2E34F-262C-4CF4-93F6-A6B09D2BC41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37544-E13D-48F0-A1C3-0BBD6ED16DC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575B8-BAFE-4210-AA5F-92ED720C79D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45601-5069-4F1F-AAF8-11B17AD3E5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Chapter 8</a:t>
            </a:r>
            <a:endParaRPr lang="en-US" sz="6000" dirty="0">
              <a:solidFill>
                <a:schemeClr val="bg1"/>
              </a:solidFill>
            </a:endParaRPr>
          </a:p>
        </p:txBody>
      </p:sp>
      <p:sp>
        <p:nvSpPr>
          <p:cNvPr id="3" name="Subtitle 2"/>
          <p:cNvSpPr>
            <a:spLocks noGrp="1"/>
          </p:cNvSpPr>
          <p:nvPr>
            <p:ph type="subTitle" idx="1"/>
          </p:nvPr>
        </p:nvSpPr>
        <p:spPr/>
        <p:txBody>
          <a:bodyPr>
            <a:normAutofit/>
          </a:bodyPr>
          <a:lstStyle/>
          <a:p>
            <a:r>
              <a:rPr lang="en-US" dirty="0" smtClean="0">
                <a:solidFill>
                  <a:schemeClr val="bg1">
                    <a:lumMod val="95000"/>
                  </a:schemeClr>
                </a:solidFill>
              </a:rPr>
              <a:t>The Clinical Interview</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normAutofit fontScale="90000"/>
          </a:bodyPr>
          <a:lstStyle/>
          <a:p>
            <a:r>
              <a:rPr lang="en-US"/>
              <a:t>Specific Interviewer Responses (cont.)</a:t>
            </a:r>
          </a:p>
        </p:txBody>
      </p:sp>
      <p:sp>
        <p:nvSpPr>
          <p:cNvPr id="262147" name="Rectangle 3"/>
          <p:cNvSpPr>
            <a:spLocks noGrp="1" noChangeArrowheads="1"/>
          </p:cNvSpPr>
          <p:nvPr>
            <p:ph idx="1"/>
          </p:nvPr>
        </p:nvSpPr>
        <p:spPr/>
        <p:txBody>
          <a:bodyPr>
            <a:normAutofit/>
          </a:bodyPr>
          <a:lstStyle/>
          <a:p>
            <a:pPr>
              <a:lnSpc>
                <a:spcPct val="80000"/>
              </a:lnSpc>
            </a:pPr>
            <a:r>
              <a:rPr lang="en-US" sz="2800" dirty="0"/>
              <a:t>Clarification </a:t>
            </a:r>
          </a:p>
          <a:p>
            <a:pPr lvl="1">
              <a:lnSpc>
                <a:spcPct val="80000"/>
              </a:lnSpc>
            </a:pPr>
            <a:r>
              <a:rPr lang="en-US" sz="2400" dirty="0"/>
              <a:t>Question to make sure the interviewer accurately understands the client’s comments</a:t>
            </a:r>
          </a:p>
          <a:p>
            <a:pPr>
              <a:lnSpc>
                <a:spcPct val="80000"/>
              </a:lnSpc>
            </a:pPr>
            <a:r>
              <a:rPr lang="en-US" sz="2800" dirty="0"/>
              <a:t>Confrontation</a:t>
            </a:r>
          </a:p>
          <a:p>
            <a:pPr lvl="1">
              <a:lnSpc>
                <a:spcPct val="80000"/>
              </a:lnSpc>
            </a:pPr>
            <a:r>
              <a:rPr lang="en-US" sz="2400" dirty="0"/>
              <a:t>For discrepancies or inconsistencies in a client’s comments</a:t>
            </a:r>
          </a:p>
          <a:p>
            <a:pPr>
              <a:lnSpc>
                <a:spcPct val="80000"/>
              </a:lnSpc>
            </a:pPr>
            <a:r>
              <a:rPr lang="en-US" sz="2800" dirty="0"/>
              <a:t>Paraphrasing</a:t>
            </a:r>
          </a:p>
          <a:p>
            <a:pPr lvl="1">
              <a:lnSpc>
                <a:spcPct val="80000"/>
              </a:lnSpc>
            </a:pPr>
            <a:r>
              <a:rPr lang="en-US" sz="2400" dirty="0"/>
              <a:t>Restatement of client’s comments to show they have been </a:t>
            </a:r>
            <a:r>
              <a:rPr lang="en-US" sz="2400" dirty="0" smtClean="0"/>
              <a:t>heard</a:t>
            </a:r>
            <a:endParaRPr lang="en-US" sz="2400"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normAutofit fontScale="90000"/>
          </a:bodyPr>
          <a:lstStyle/>
          <a:p>
            <a:r>
              <a:rPr lang="en-US"/>
              <a:t>Specific Interviewer Responses (cont.)</a:t>
            </a:r>
          </a:p>
        </p:txBody>
      </p:sp>
      <p:sp>
        <p:nvSpPr>
          <p:cNvPr id="262147" name="Rectangle 3"/>
          <p:cNvSpPr>
            <a:spLocks noGrp="1" noChangeArrowheads="1"/>
          </p:cNvSpPr>
          <p:nvPr>
            <p:ph idx="1"/>
          </p:nvPr>
        </p:nvSpPr>
        <p:spPr/>
        <p:txBody>
          <a:bodyPr>
            <a:normAutofit/>
          </a:bodyPr>
          <a:lstStyle/>
          <a:p>
            <a:pPr>
              <a:lnSpc>
                <a:spcPct val="80000"/>
              </a:lnSpc>
            </a:pPr>
            <a:r>
              <a:rPr lang="en-US" sz="2800" dirty="0" smtClean="0"/>
              <a:t>Reflection </a:t>
            </a:r>
            <a:r>
              <a:rPr lang="en-US" sz="2800" dirty="0"/>
              <a:t>of feeling</a:t>
            </a:r>
          </a:p>
          <a:p>
            <a:pPr lvl="1">
              <a:lnSpc>
                <a:spcPct val="80000"/>
              </a:lnSpc>
            </a:pPr>
            <a:r>
              <a:rPr lang="en-US" sz="2400" dirty="0"/>
              <a:t>Echo client’s emotions, even if not explicitly mentioned</a:t>
            </a:r>
          </a:p>
          <a:p>
            <a:pPr>
              <a:lnSpc>
                <a:spcPct val="80000"/>
              </a:lnSpc>
            </a:pPr>
            <a:r>
              <a:rPr lang="en-US" sz="2800" dirty="0"/>
              <a:t>Summarizing</a:t>
            </a:r>
          </a:p>
          <a:p>
            <a:pPr lvl="1">
              <a:lnSpc>
                <a:spcPct val="80000"/>
              </a:lnSpc>
            </a:pPr>
            <a:r>
              <a:rPr lang="en-US" sz="2400" dirty="0" smtClean="0"/>
              <a:t>Tie </a:t>
            </a:r>
            <a:r>
              <a:rPr lang="en-US" sz="2400" dirty="0"/>
              <a:t>together various topics, connect statements that may have been made at different points, and identify themes</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a:t>Pragmatics of the Interview</a:t>
            </a:r>
          </a:p>
        </p:txBody>
      </p:sp>
      <p:sp>
        <p:nvSpPr>
          <p:cNvPr id="256003" name="Rectangle 3"/>
          <p:cNvSpPr>
            <a:spLocks noGrp="1" noChangeArrowheads="1"/>
          </p:cNvSpPr>
          <p:nvPr>
            <p:ph idx="1"/>
          </p:nvPr>
        </p:nvSpPr>
        <p:spPr/>
        <p:txBody>
          <a:bodyPr>
            <a:normAutofit/>
          </a:bodyPr>
          <a:lstStyle/>
          <a:p>
            <a:pPr>
              <a:lnSpc>
                <a:spcPct val="80000"/>
              </a:lnSpc>
            </a:pPr>
            <a:r>
              <a:rPr lang="en-US" sz="2800" dirty="0"/>
              <a:t>Note-taking</a:t>
            </a:r>
          </a:p>
          <a:p>
            <a:pPr lvl="1">
              <a:lnSpc>
                <a:spcPct val="80000"/>
              </a:lnSpc>
            </a:pPr>
            <a:r>
              <a:rPr lang="en-US" sz="2400" dirty="0"/>
              <a:t>Little consensus about note-taking</a:t>
            </a:r>
          </a:p>
          <a:p>
            <a:pPr lvl="1">
              <a:lnSpc>
                <a:spcPct val="80000"/>
              </a:lnSpc>
            </a:pPr>
            <a:r>
              <a:rPr lang="en-US" sz="2400" dirty="0"/>
              <a:t>Provide a reliable written record, but can be distracting to client and interviewer</a:t>
            </a:r>
          </a:p>
          <a:p>
            <a:pPr>
              <a:lnSpc>
                <a:spcPct val="80000"/>
              </a:lnSpc>
            </a:pPr>
            <a:r>
              <a:rPr lang="en-US" sz="2800" dirty="0"/>
              <a:t>Audio- and Video-recording</a:t>
            </a:r>
          </a:p>
          <a:p>
            <a:pPr lvl="1">
              <a:lnSpc>
                <a:spcPct val="80000"/>
              </a:lnSpc>
            </a:pPr>
            <a:r>
              <a:rPr lang="en-US" sz="2400" dirty="0"/>
              <a:t>Also provide a reliable record, but can be inhibiting to clients</a:t>
            </a:r>
          </a:p>
          <a:p>
            <a:pPr lvl="1">
              <a:lnSpc>
                <a:spcPct val="80000"/>
              </a:lnSpc>
            </a:pPr>
            <a:r>
              <a:rPr lang="en-US" sz="2400" dirty="0"/>
              <a:t>Must obtain </a:t>
            </a:r>
            <a:r>
              <a:rPr lang="en-US" sz="2400" dirty="0" smtClean="0"/>
              <a:t>permission</a:t>
            </a:r>
            <a:endParaRPr lang="en-US" sz="2400"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Pragmatics of the Interview (cont.)</a:t>
            </a:r>
            <a:endParaRPr lang="en-US" dirty="0"/>
          </a:p>
        </p:txBody>
      </p:sp>
      <p:sp>
        <p:nvSpPr>
          <p:cNvPr id="3" name="Content Placeholder 2"/>
          <p:cNvSpPr>
            <a:spLocks noGrp="1"/>
          </p:cNvSpPr>
          <p:nvPr>
            <p:ph idx="1"/>
          </p:nvPr>
        </p:nvSpPr>
        <p:spPr/>
        <p:txBody>
          <a:bodyPr>
            <a:normAutofit/>
          </a:bodyPr>
          <a:lstStyle/>
          <a:p>
            <a:pPr>
              <a:lnSpc>
                <a:spcPct val="80000"/>
              </a:lnSpc>
            </a:pPr>
            <a:r>
              <a:rPr lang="en-US" dirty="0" smtClean="0"/>
              <a:t>The Interview Room</a:t>
            </a:r>
          </a:p>
          <a:p>
            <a:pPr lvl="1">
              <a:lnSpc>
                <a:spcPct val="80000"/>
              </a:lnSpc>
            </a:pPr>
            <a:r>
              <a:rPr lang="en-US" dirty="0" smtClean="0"/>
              <a:t>Professional yet comfortable</a:t>
            </a:r>
          </a:p>
          <a:p>
            <a:pPr>
              <a:lnSpc>
                <a:spcPct val="80000"/>
              </a:lnSpc>
            </a:pPr>
            <a:r>
              <a:rPr lang="en-US" dirty="0" smtClean="0"/>
              <a:t>Confidentiality</a:t>
            </a:r>
          </a:p>
          <a:p>
            <a:pPr lvl="1">
              <a:lnSpc>
                <a:spcPct val="80000"/>
              </a:lnSpc>
            </a:pPr>
            <a:r>
              <a:rPr lang="en-US" dirty="0" smtClean="0"/>
              <a:t>Explain confidentiality and its limits to clients (e.g., child abuse, intention to harm)</a:t>
            </a:r>
          </a:p>
          <a:p>
            <a:endParaRPr lang="en-US" sz="4000"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a:t>Types of Interviews</a:t>
            </a:r>
          </a:p>
        </p:txBody>
      </p:sp>
      <p:sp>
        <p:nvSpPr>
          <p:cNvPr id="257027" name="Rectangle 3"/>
          <p:cNvSpPr>
            <a:spLocks noGrp="1" noChangeArrowheads="1"/>
          </p:cNvSpPr>
          <p:nvPr>
            <p:ph idx="1"/>
          </p:nvPr>
        </p:nvSpPr>
        <p:spPr/>
        <p:txBody>
          <a:bodyPr/>
          <a:lstStyle/>
          <a:p>
            <a:r>
              <a:rPr lang="en-US" sz="2800" dirty="0"/>
              <a:t>Intake interviews</a:t>
            </a:r>
          </a:p>
          <a:p>
            <a:pPr lvl="1"/>
            <a:r>
              <a:rPr lang="en-US" sz="2400" dirty="0"/>
              <a:t>To determine whether to “intake” the client into the agency or refer </a:t>
            </a:r>
            <a:r>
              <a:rPr lang="en-US" sz="2400" dirty="0" smtClean="0"/>
              <a:t>elsewhere</a:t>
            </a:r>
            <a:endParaRPr lang="en-US" sz="2400"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Interviews (cont.)</a:t>
            </a:r>
            <a:endParaRPr lang="en-US" dirty="0"/>
          </a:p>
        </p:txBody>
      </p:sp>
      <p:sp>
        <p:nvSpPr>
          <p:cNvPr id="3" name="Content Placeholder 2"/>
          <p:cNvSpPr>
            <a:spLocks noGrp="1"/>
          </p:cNvSpPr>
          <p:nvPr>
            <p:ph idx="1"/>
          </p:nvPr>
        </p:nvSpPr>
        <p:spPr/>
        <p:txBody>
          <a:bodyPr>
            <a:normAutofit/>
          </a:bodyPr>
          <a:lstStyle/>
          <a:p>
            <a:r>
              <a:rPr lang="en-US" dirty="0" smtClean="0"/>
              <a:t>Diagnostic interviews</a:t>
            </a:r>
          </a:p>
          <a:p>
            <a:pPr lvl="1"/>
            <a:r>
              <a:rPr lang="en-US" dirty="0" smtClean="0"/>
              <a:t>To provide DSM diagnosis</a:t>
            </a:r>
          </a:p>
          <a:p>
            <a:pPr lvl="1"/>
            <a:r>
              <a:rPr lang="en-US" dirty="0" smtClean="0"/>
              <a:t>Structured interviews often used</a:t>
            </a:r>
          </a:p>
          <a:p>
            <a:pPr lvl="2"/>
            <a:r>
              <a:rPr lang="en-US" dirty="0" smtClean="0"/>
              <a:t>Minimize subjectivity, enhance reliability</a:t>
            </a:r>
          </a:p>
          <a:p>
            <a:pPr lvl="2"/>
            <a:r>
              <a:rPr lang="en-US" dirty="0" smtClean="0"/>
              <a:t>SCID is an example</a:t>
            </a:r>
          </a:p>
          <a:p>
            <a:pPr lvl="3"/>
            <a:r>
              <a:rPr lang="en-US" dirty="0" smtClean="0"/>
              <a:t>Currently being revised for DSM-5</a:t>
            </a:r>
          </a:p>
          <a:p>
            <a:pPr lvl="2"/>
            <a:r>
              <a:rPr lang="en-US" dirty="0" smtClean="0"/>
              <a:t>Semi-structured interviews include some structure but also some flexibility or opportunities to improvise</a:t>
            </a:r>
          </a:p>
          <a:p>
            <a:endParaRPr lang="en-US" sz="3600"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en-US"/>
              <a:t>Types of Interviews (cont.)</a:t>
            </a:r>
          </a:p>
        </p:txBody>
      </p:sp>
      <p:sp>
        <p:nvSpPr>
          <p:cNvPr id="264195" name="Rectangle 3"/>
          <p:cNvSpPr>
            <a:spLocks noGrp="1" noChangeArrowheads="1"/>
          </p:cNvSpPr>
          <p:nvPr>
            <p:ph idx="1"/>
          </p:nvPr>
        </p:nvSpPr>
        <p:spPr/>
        <p:txBody>
          <a:bodyPr/>
          <a:lstStyle/>
          <a:p>
            <a:pPr>
              <a:lnSpc>
                <a:spcPct val="90000"/>
              </a:lnSpc>
            </a:pPr>
            <a:r>
              <a:rPr lang="en-US"/>
              <a:t>Mental status exam</a:t>
            </a:r>
          </a:p>
          <a:p>
            <a:pPr lvl="1">
              <a:lnSpc>
                <a:spcPct val="90000"/>
              </a:lnSpc>
            </a:pPr>
            <a:r>
              <a:rPr lang="en-US"/>
              <a:t>Typically used in medical settings</a:t>
            </a:r>
          </a:p>
          <a:p>
            <a:pPr lvl="1">
              <a:lnSpc>
                <a:spcPct val="90000"/>
              </a:lnSpc>
            </a:pPr>
            <a:r>
              <a:rPr lang="en-US"/>
              <a:t>To quickly assess how a client is functioning at that time</a:t>
            </a:r>
          </a:p>
          <a:p>
            <a:pPr>
              <a:lnSpc>
                <a:spcPct val="90000"/>
              </a:lnSpc>
            </a:pPr>
            <a:r>
              <a:rPr lang="en-US"/>
              <a:t>Crisis interviews</a:t>
            </a:r>
          </a:p>
          <a:p>
            <a:pPr lvl="1">
              <a:lnSpc>
                <a:spcPct val="90000"/>
              </a:lnSpc>
            </a:pPr>
            <a:r>
              <a:rPr lang="en-US"/>
              <a:t>Assess problem and provide immediate intervention</a:t>
            </a:r>
          </a:p>
          <a:p>
            <a:pPr lvl="1">
              <a:lnSpc>
                <a:spcPct val="90000"/>
              </a:lnSpc>
            </a:pPr>
            <a:r>
              <a:rPr lang="en-US"/>
              <a:t>Clients are often considering suicide or other harmful act</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dirty="0"/>
              <a:t>Cultural Components</a:t>
            </a:r>
          </a:p>
        </p:txBody>
      </p:sp>
      <p:sp>
        <p:nvSpPr>
          <p:cNvPr id="258051" name="Rectangle 3"/>
          <p:cNvSpPr>
            <a:spLocks noGrp="1" noChangeArrowheads="1"/>
          </p:cNvSpPr>
          <p:nvPr>
            <p:ph idx="1"/>
          </p:nvPr>
        </p:nvSpPr>
        <p:spPr/>
        <p:txBody>
          <a:bodyPr/>
          <a:lstStyle/>
          <a:p>
            <a:pPr>
              <a:lnSpc>
                <a:spcPct val="90000"/>
              </a:lnSpc>
            </a:pPr>
            <a:r>
              <a:rPr lang="en-US" sz="2800" dirty="0"/>
              <a:t>Appreciating the cultural context</a:t>
            </a:r>
          </a:p>
          <a:p>
            <a:pPr lvl="1">
              <a:lnSpc>
                <a:spcPct val="90000"/>
              </a:lnSpc>
            </a:pPr>
            <a:r>
              <a:rPr lang="en-US" sz="2400" dirty="0"/>
              <a:t>Knowledge of the client’s culture, as well as the interviewer’s own </a:t>
            </a:r>
            <a:r>
              <a:rPr lang="en-US" sz="2400" dirty="0" smtClean="0"/>
              <a:t>culture</a:t>
            </a:r>
            <a:endParaRPr lang="en-US" sz="2400" dirty="0"/>
          </a:p>
          <a:p>
            <a:pPr lvl="1">
              <a:lnSpc>
                <a:spcPct val="90000"/>
              </a:lnSpc>
            </a:pPr>
            <a:r>
              <a:rPr lang="en-US" sz="2400" dirty="0"/>
              <a:t>For behavior described or exhibited during interview</a:t>
            </a:r>
          </a:p>
          <a:p>
            <a:pPr>
              <a:lnSpc>
                <a:spcPct val="90000"/>
              </a:lnSpc>
            </a:pPr>
            <a:r>
              <a:rPr lang="en-US" sz="2800" dirty="0"/>
              <a:t>Acknowledging cultural differences</a:t>
            </a:r>
          </a:p>
          <a:p>
            <a:pPr lvl="1">
              <a:lnSpc>
                <a:spcPct val="90000"/>
              </a:lnSpc>
            </a:pPr>
            <a:r>
              <a:rPr lang="en-US" sz="2400" dirty="0"/>
              <a:t>Wise to discuss cultural differences rather than ignore</a:t>
            </a:r>
          </a:p>
          <a:p>
            <a:pPr lvl="1">
              <a:lnSpc>
                <a:spcPct val="90000"/>
              </a:lnSpc>
            </a:pPr>
            <a:r>
              <a:rPr lang="en-US" sz="2400" dirty="0"/>
              <a:t>Sensitive inquiry about a client’s cultural experiences can be helpful</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normAutofit/>
          </a:bodyPr>
          <a:lstStyle/>
          <a:p>
            <a:r>
              <a:rPr lang="en-US" dirty="0" smtClean="0"/>
              <a:t>The </a:t>
            </a:r>
            <a:r>
              <a:rPr lang="en-US" dirty="0"/>
              <a:t>Clinical Interview</a:t>
            </a:r>
          </a:p>
        </p:txBody>
      </p:sp>
      <p:sp>
        <p:nvSpPr>
          <p:cNvPr id="252931" name="Rectangle 3"/>
          <p:cNvSpPr>
            <a:spLocks noGrp="1" noChangeArrowheads="1"/>
          </p:cNvSpPr>
          <p:nvPr>
            <p:ph idx="1"/>
          </p:nvPr>
        </p:nvSpPr>
        <p:spPr/>
        <p:txBody>
          <a:bodyPr>
            <a:normAutofit/>
          </a:bodyPr>
          <a:lstStyle/>
          <a:p>
            <a:pPr>
              <a:lnSpc>
                <a:spcPct val="90000"/>
              </a:lnSpc>
            </a:pPr>
            <a:r>
              <a:rPr lang="en-US" sz="2800" dirty="0" smtClean="0"/>
              <a:t>Assessment </a:t>
            </a:r>
            <a:r>
              <a:rPr lang="en-US" sz="2800" dirty="0"/>
              <a:t>is closely linked with the identity of clinical psychologists</a:t>
            </a:r>
          </a:p>
          <a:p>
            <a:pPr lvl="1">
              <a:lnSpc>
                <a:spcPct val="90000"/>
              </a:lnSpc>
            </a:pPr>
            <a:r>
              <a:rPr lang="en-US" sz="2400" dirty="0"/>
              <a:t>No other mental health profession incorporates assessment into their work as clinical psychologists do</a:t>
            </a:r>
          </a:p>
          <a:p>
            <a:pPr>
              <a:lnSpc>
                <a:spcPct val="90000"/>
              </a:lnSpc>
            </a:pPr>
            <a:r>
              <a:rPr lang="en-US" sz="2800" dirty="0"/>
              <a:t>Clinical interviews are the most frequent assessment tool</a:t>
            </a:r>
          </a:p>
          <a:p>
            <a:pPr lvl="1">
              <a:lnSpc>
                <a:spcPct val="90000"/>
              </a:lnSpc>
            </a:pPr>
            <a:r>
              <a:rPr lang="en-US" sz="2400" dirty="0" smtClean="0"/>
              <a:t>More </a:t>
            </a:r>
            <a:r>
              <a:rPr lang="en-US" sz="2400" dirty="0"/>
              <a:t>than any specific test</a:t>
            </a:r>
          </a:p>
          <a:p>
            <a:pPr lvl="1">
              <a:lnSpc>
                <a:spcPct val="90000"/>
              </a:lnSpc>
            </a:pPr>
            <a:r>
              <a:rPr lang="en-US" sz="2400" dirty="0"/>
              <a:t>Vast majority of practicing clinical psychologists use interviews</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normAutofit fontScale="90000"/>
          </a:bodyPr>
          <a:lstStyle/>
          <a:p>
            <a:r>
              <a:rPr lang="en-US"/>
              <a:t>Essential Qualities of Assessment Techniques	</a:t>
            </a:r>
          </a:p>
        </p:txBody>
      </p:sp>
      <p:sp>
        <p:nvSpPr>
          <p:cNvPr id="593923" name="Rectangle 3"/>
          <p:cNvSpPr>
            <a:spLocks noGrp="1" noChangeArrowheads="1"/>
          </p:cNvSpPr>
          <p:nvPr>
            <p:ph idx="1"/>
          </p:nvPr>
        </p:nvSpPr>
        <p:spPr/>
        <p:txBody>
          <a:bodyPr/>
          <a:lstStyle/>
          <a:p>
            <a:r>
              <a:rPr lang="en-US"/>
              <a:t>All assessment techniques (including interviews) should have adequate:</a:t>
            </a:r>
          </a:p>
          <a:p>
            <a:pPr lvl="1"/>
            <a:r>
              <a:rPr lang="en-US"/>
              <a:t>Validity—measures what it claims to measure</a:t>
            </a:r>
          </a:p>
          <a:p>
            <a:pPr lvl="1"/>
            <a:r>
              <a:rPr lang="en-US"/>
              <a:t>Reliability—yields consistent, repeatable results</a:t>
            </a:r>
          </a:p>
          <a:p>
            <a:pPr lvl="1"/>
            <a:r>
              <a:rPr lang="en-US"/>
              <a:t>Clinical utility—benefits the clinician and ultimately the client</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Validity, Reliability,</a:t>
            </a:r>
            <a:br>
              <a:rPr lang="en-US" dirty="0" smtClean="0"/>
            </a:br>
            <a:r>
              <a:rPr lang="en-US" dirty="0" smtClean="0"/>
              <a:t>and Clinical Utility</a:t>
            </a:r>
            <a:endParaRPr lang="en-US" dirty="0"/>
          </a:p>
        </p:txBody>
      </p:sp>
      <p:graphicFrame>
        <p:nvGraphicFramePr>
          <p:cNvPr id="4" name="Content Placeholder 3"/>
          <p:cNvGraphicFramePr>
            <a:graphicFrameLocks noGrp="1"/>
          </p:cNvGraphicFramePr>
          <p:nvPr>
            <p:ph idx="1"/>
          </p:nvPr>
        </p:nvGraphicFramePr>
        <p:xfrm>
          <a:off x="152400" y="2247900"/>
          <a:ext cx="8839200" cy="3086100"/>
        </p:xfrm>
        <a:graphic>
          <a:graphicData uri="http://schemas.openxmlformats.org/drawingml/2006/table">
            <a:tbl>
              <a:tblPr>
                <a:tableStyleId>{08FB837D-C827-4EFA-A057-4D05807E0F7C}</a:tableStyleId>
              </a:tblPr>
              <a:tblGrid>
                <a:gridCol w="2819400"/>
                <a:gridCol w="6019800"/>
              </a:tblGrid>
              <a:tr h="335280">
                <a:tc>
                  <a:txBody>
                    <a:bodyPr/>
                    <a:lstStyle/>
                    <a:p>
                      <a:pPr marL="0" marR="0">
                        <a:lnSpc>
                          <a:spcPct val="150000"/>
                        </a:lnSpc>
                        <a:spcBef>
                          <a:spcPts val="0"/>
                        </a:spcBef>
                        <a:spcAft>
                          <a:spcPts val="0"/>
                        </a:spcAft>
                      </a:pPr>
                      <a:r>
                        <a:rPr lang="en-US" sz="1500" b="1" dirty="0"/>
                        <a:t>Validity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measures what it claims to measure.</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a:t>Content validity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has content appropriate for what is being measured.</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a:t>Convergent validity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correlates with other techniques that measure the same thing.</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err="1"/>
                        <a:t>Discriminant</a:t>
                      </a:r>
                      <a:r>
                        <a:rPr lang="en-US" sz="1500" b="1" dirty="0"/>
                        <a:t> validity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does not correlate with techniques that measure something else.</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a:t>Reliability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yields consistent, repeatable results.</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a:t>Test-retest reliability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yields similar results across multiple administrations at different times.</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err="1"/>
                        <a:t>Interrater</a:t>
                      </a:r>
                      <a:r>
                        <a:rPr lang="en-US" sz="1500" b="1" dirty="0"/>
                        <a:t> reliability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yields similar results across different administrators.</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a:t>Internal </a:t>
                      </a:r>
                      <a:r>
                        <a:rPr lang="en-US" sz="1500" b="1" dirty="0" smtClean="0"/>
                        <a:t>reliability</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consists of items that are consistent with one another.</a:t>
                      </a:r>
                      <a:endParaRPr lang="en-US" sz="1500" dirty="0">
                        <a:latin typeface="Times New Roman"/>
                        <a:ea typeface="Times New Roman"/>
                      </a:endParaRPr>
                    </a:p>
                  </a:txBody>
                  <a:tcPr marL="61516" marR="61516" marT="0" marB="0"/>
                </a:tc>
              </a:tr>
              <a:tr h="304800">
                <a:tc>
                  <a:txBody>
                    <a:bodyPr/>
                    <a:lstStyle/>
                    <a:p>
                      <a:pPr marL="0" marR="0">
                        <a:lnSpc>
                          <a:spcPct val="150000"/>
                        </a:lnSpc>
                        <a:spcBef>
                          <a:spcPts val="0"/>
                        </a:spcBef>
                        <a:spcAft>
                          <a:spcPts val="0"/>
                        </a:spcAft>
                      </a:pPr>
                      <a:r>
                        <a:rPr lang="en-US" sz="1500" b="1" dirty="0"/>
                        <a:t>Clinical utility </a:t>
                      </a:r>
                      <a:endParaRPr lang="en-US" sz="1500" b="1" dirty="0">
                        <a:latin typeface="Times New Roman"/>
                        <a:ea typeface="Times New Roman"/>
                      </a:endParaRPr>
                    </a:p>
                  </a:txBody>
                  <a:tcPr marL="61516" marR="61516" marT="0" marB="0"/>
                </a:tc>
                <a:tc>
                  <a:txBody>
                    <a:bodyPr/>
                    <a:lstStyle/>
                    <a:p>
                      <a:pPr marL="0" marR="0">
                        <a:lnSpc>
                          <a:spcPct val="150000"/>
                        </a:lnSpc>
                        <a:spcBef>
                          <a:spcPts val="0"/>
                        </a:spcBef>
                        <a:spcAft>
                          <a:spcPts val="0"/>
                        </a:spcAft>
                      </a:pPr>
                      <a:r>
                        <a:rPr lang="en-US" sz="1500" dirty="0"/>
                        <a:t>improves delivery of services or client outcome.</a:t>
                      </a:r>
                      <a:endParaRPr lang="en-US" sz="1500" dirty="0">
                        <a:latin typeface="Times New Roman"/>
                        <a:ea typeface="Times New Roman"/>
                      </a:endParaRPr>
                    </a:p>
                  </a:txBody>
                  <a:tcPr marL="61516" marR="61516" marT="0" marB="0"/>
                </a:tc>
              </a:tr>
            </a:tbl>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a:t>
            </a:r>
            <a:endParaRPr lang="en-US" dirty="0"/>
          </a:p>
        </p:txBody>
      </p:sp>
      <p:sp>
        <p:nvSpPr>
          <p:cNvPr id="3" name="Content Placeholder 2"/>
          <p:cNvSpPr>
            <a:spLocks noGrp="1"/>
          </p:cNvSpPr>
          <p:nvPr>
            <p:ph idx="1"/>
          </p:nvPr>
        </p:nvSpPr>
        <p:spPr/>
        <p:txBody>
          <a:bodyPr/>
          <a:lstStyle/>
          <a:p>
            <a:r>
              <a:rPr lang="en-US" dirty="0" smtClean="0"/>
              <a:t>Common to all kinds of psychological assessment</a:t>
            </a:r>
          </a:p>
          <a:p>
            <a:r>
              <a:rPr lang="en-US" dirty="0" smtClean="0"/>
              <a:t>Provide results of tests or interviews</a:t>
            </a:r>
          </a:p>
          <a:p>
            <a:r>
              <a:rPr lang="en-US" dirty="0" smtClean="0"/>
              <a:t>May be face-to-face, a report, etc.</a:t>
            </a:r>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r>
              <a:rPr lang="en-US"/>
              <a:t>The Interviewer</a:t>
            </a:r>
          </a:p>
        </p:txBody>
      </p:sp>
      <p:sp>
        <p:nvSpPr>
          <p:cNvPr id="253955" name="Rectangle 3"/>
          <p:cNvSpPr>
            <a:spLocks noGrp="1" noChangeArrowheads="1"/>
          </p:cNvSpPr>
          <p:nvPr>
            <p:ph idx="1"/>
          </p:nvPr>
        </p:nvSpPr>
        <p:spPr/>
        <p:txBody>
          <a:bodyPr/>
          <a:lstStyle/>
          <a:p>
            <a:r>
              <a:rPr lang="en-US" sz="2800" dirty="0"/>
              <a:t>General skills</a:t>
            </a:r>
          </a:p>
          <a:p>
            <a:pPr lvl="1"/>
            <a:r>
              <a:rPr lang="en-US" sz="2400" dirty="0"/>
              <a:t>Quieting yourself</a:t>
            </a:r>
          </a:p>
          <a:p>
            <a:pPr lvl="2"/>
            <a:r>
              <a:rPr lang="en-US" sz="2000" dirty="0"/>
              <a:t>Minimize excessive internal, self-directed thoughts that detract from listening</a:t>
            </a:r>
          </a:p>
          <a:p>
            <a:pPr lvl="1"/>
            <a:r>
              <a:rPr lang="en-US" sz="2400" dirty="0"/>
              <a:t>Being self-aware</a:t>
            </a:r>
          </a:p>
          <a:p>
            <a:pPr lvl="2"/>
            <a:r>
              <a:rPr lang="en-US" sz="2000" dirty="0" smtClean="0"/>
              <a:t>Know </a:t>
            </a:r>
            <a:r>
              <a:rPr lang="en-US" sz="2000" dirty="0"/>
              <a:t>how you tend to affect others interpersonally, and how others tend to relate to you</a:t>
            </a:r>
          </a:p>
          <a:p>
            <a:pPr lvl="1"/>
            <a:r>
              <a:rPr lang="en-US" sz="2400" dirty="0"/>
              <a:t>Develop positive working relationships</a:t>
            </a:r>
          </a:p>
          <a:p>
            <a:pPr lvl="2"/>
            <a:r>
              <a:rPr lang="en-US" sz="2000" dirty="0"/>
              <a:t>Can segue into psychotherapy</a:t>
            </a:r>
          </a:p>
          <a:p>
            <a:pPr lvl="2"/>
            <a:r>
              <a:rPr lang="en-US" sz="2000" dirty="0"/>
              <a:t>Respectful and caring attitude is key</a:t>
            </a:r>
          </a:p>
          <a:p>
            <a:pPr lvl="2"/>
            <a:endParaRPr lang="en-US" sz="2000" dirty="0"/>
          </a:p>
          <a:p>
            <a:pPr lvl="2"/>
            <a:endParaRPr lang="en-US" sz="2000" dirty="0"/>
          </a:p>
          <a:p>
            <a:endParaRPr lang="en-US" sz="2800" dirty="0"/>
          </a:p>
          <a:p>
            <a:pPr>
              <a:buFont typeface="Wingdings" pitchFamily="2" charset="2"/>
              <a:buNone/>
            </a:pPr>
            <a:endParaRPr lang="en-US" sz="28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The Interviewer (cont.)</a:t>
            </a:r>
          </a:p>
        </p:txBody>
      </p:sp>
      <p:sp>
        <p:nvSpPr>
          <p:cNvPr id="259075" name="Rectangle 3"/>
          <p:cNvSpPr>
            <a:spLocks noGrp="1" noChangeArrowheads="1"/>
          </p:cNvSpPr>
          <p:nvPr>
            <p:ph idx="1"/>
          </p:nvPr>
        </p:nvSpPr>
        <p:spPr/>
        <p:txBody>
          <a:bodyPr>
            <a:normAutofit/>
          </a:bodyPr>
          <a:lstStyle/>
          <a:p>
            <a:pPr>
              <a:lnSpc>
                <a:spcPct val="80000"/>
              </a:lnSpc>
            </a:pPr>
            <a:r>
              <a:rPr lang="en-US" dirty="0"/>
              <a:t>Specific behaviors</a:t>
            </a:r>
          </a:p>
          <a:p>
            <a:pPr lvl="1">
              <a:lnSpc>
                <a:spcPct val="80000"/>
              </a:lnSpc>
            </a:pPr>
            <a:r>
              <a:rPr lang="en-US" dirty="0"/>
              <a:t>Listening—the primary task of the interviewer, consisting of numerous building blocks</a:t>
            </a:r>
          </a:p>
          <a:p>
            <a:pPr lvl="2">
              <a:lnSpc>
                <a:spcPct val="80000"/>
              </a:lnSpc>
            </a:pPr>
            <a:r>
              <a:rPr lang="en-US" dirty="0"/>
              <a:t>Eye contact</a:t>
            </a:r>
          </a:p>
          <a:p>
            <a:pPr lvl="2">
              <a:lnSpc>
                <a:spcPct val="80000"/>
              </a:lnSpc>
            </a:pPr>
            <a:r>
              <a:rPr lang="en-US" dirty="0" smtClean="0"/>
              <a:t>Body </a:t>
            </a:r>
            <a:r>
              <a:rPr lang="en-US" dirty="0"/>
              <a:t>language</a:t>
            </a:r>
          </a:p>
          <a:p>
            <a:pPr lvl="2">
              <a:lnSpc>
                <a:spcPct val="80000"/>
              </a:lnSpc>
            </a:pPr>
            <a:r>
              <a:rPr lang="en-US" dirty="0" smtClean="0"/>
              <a:t>Vocal </a:t>
            </a:r>
            <a:r>
              <a:rPr lang="en-US" dirty="0"/>
              <a:t>qualities</a:t>
            </a:r>
          </a:p>
          <a:p>
            <a:pPr lvl="2">
              <a:lnSpc>
                <a:spcPct val="80000"/>
              </a:lnSpc>
            </a:pPr>
            <a:r>
              <a:rPr lang="en-US" dirty="0" smtClean="0"/>
              <a:t>Verbal </a:t>
            </a:r>
            <a:r>
              <a:rPr lang="en-US" dirty="0"/>
              <a:t>tracking</a:t>
            </a:r>
          </a:p>
          <a:p>
            <a:pPr lvl="2">
              <a:lnSpc>
                <a:spcPct val="80000"/>
              </a:lnSpc>
            </a:pPr>
            <a:r>
              <a:rPr lang="en-US" dirty="0" smtClean="0"/>
              <a:t>Referring </a:t>
            </a:r>
            <a:r>
              <a:rPr lang="en-US" dirty="0"/>
              <a:t>to client by proper name</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a:t>Components of the Interview</a:t>
            </a:r>
          </a:p>
        </p:txBody>
      </p:sp>
      <p:sp>
        <p:nvSpPr>
          <p:cNvPr id="254979" name="Rectangle 3"/>
          <p:cNvSpPr>
            <a:spLocks noGrp="1" noChangeArrowheads="1"/>
          </p:cNvSpPr>
          <p:nvPr>
            <p:ph idx="1"/>
          </p:nvPr>
        </p:nvSpPr>
        <p:spPr/>
        <p:txBody>
          <a:bodyPr>
            <a:normAutofit/>
          </a:bodyPr>
          <a:lstStyle/>
          <a:p>
            <a:pPr>
              <a:lnSpc>
                <a:spcPct val="90000"/>
              </a:lnSpc>
            </a:pPr>
            <a:r>
              <a:rPr lang="en-US" sz="2800" dirty="0"/>
              <a:t>Rapport</a:t>
            </a:r>
          </a:p>
          <a:p>
            <a:pPr lvl="1">
              <a:lnSpc>
                <a:spcPct val="90000"/>
              </a:lnSpc>
            </a:pPr>
            <a:r>
              <a:rPr lang="en-US" sz="2400" dirty="0" smtClean="0"/>
              <a:t>Positive</a:t>
            </a:r>
            <a:r>
              <a:rPr lang="en-US" sz="2400" dirty="0"/>
              <a:t>, comfortable relationship between interviewer and client </a:t>
            </a:r>
            <a:endParaRPr lang="en-US" sz="2400" dirty="0" smtClean="0"/>
          </a:p>
          <a:p>
            <a:pPr lvl="1">
              <a:lnSpc>
                <a:spcPct val="90000"/>
              </a:lnSpc>
            </a:pPr>
            <a:r>
              <a:rPr lang="en-US" sz="2400" dirty="0" smtClean="0"/>
              <a:t>How an interviewer </a:t>
            </a:r>
            <a:r>
              <a:rPr lang="en-US" sz="2400" i="1" dirty="0" smtClean="0"/>
              <a:t>is</a:t>
            </a:r>
            <a:r>
              <a:rPr lang="en-US" sz="2400" dirty="0" smtClean="0"/>
              <a:t> with clients</a:t>
            </a:r>
            <a:endParaRPr lang="en-US" sz="2400" dirty="0"/>
          </a:p>
          <a:p>
            <a:pPr>
              <a:lnSpc>
                <a:spcPct val="90000"/>
              </a:lnSpc>
            </a:pPr>
            <a:r>
              <a:rPr lang="en-US" sz="2800" dirty="0" smtClean="0"/>
              <a:t>Technique</a:t>
            </a:r>
            <a:endParaRPr lang="en-US" sz="2800" dirty="0"/>
          </a:p>
          <a:p>
            <a:pPr lvl="1">
              <a:lnSpc>
                <a:spcPct val="90000"/>
              </a:lnSpc>
            </a:pPr>
            <a:r>
              <a:rPr lang="en-US" sz="2400" dirty="0" smtClean="0"/>
              <a:t>What </a:t>
            </a:r>
            <a:r>
              <a:rPr lang="en-US" sz="2400" dirty="0"/>
              <a:t>an interviewer </a:t>
            </a:r>
            <a:r>
              <a:rPr lang="en-US" sz="2400" i="1" dirty="0"/>
              <a:t>does</a:t>
            </a:r>
            <a:r>
              <a:rPr lang="en-US" sz="2400" dirty="0"/>
              <a:t> with clients</a:t>
            </a:r>
          </a:p>
          <a:p>
            <a:pPr lvl="1">
              <a:lnSpc>
                <a:spcPct val="90000"/>
              </a:lnSpc>
            </a:pPr>
            <a:r>
              <a:rPr lang="en-US" sz="2400" dirty="0" smtClean="0"/>
              <a:t>Directive </a:t>
            </a:r>
            <a:r>
              <a:rPr lang="en-US" sz="2400" dirty="0"/>
              <a:t>vs. nondirective </a:t>
            </a:r>
            <a:r>
              <a:rPr lang="en-US" sz="2400" dirty="0" smtClean="0"/>
              <a:t>styles</a:t>
            </a:r>
            <a:endParaRPr lang="en-US" sz="2400"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t>Specific Interviewer Responses</a:t>
            </a:r>
          </a:p>
        </p:txBody>
      </p:sp>
      <p:sp>
        <p:nvSpPr>
          <p:cNvPr id="261123" name="Rectangle 3"/>
          <p:cNvSpPr>
            <a:spLocks noGrp="1" noChangeArrowheads="1"/>
          </p:cNvSpPr>
          <p:nvPr>
            <p:ph idx="1"/>
          </p:nvPr>
        </p:nvSpPr>
        <p:spPr/>
        <p:txBody>
          <a:bodyPr>
            <a:noAutofit/>
          </a:bodyPr>
          <a:lstStyle/>
          <a:p>
            <a:r>
              <a:rPr lang="en-US" dirty="0"/>
              <a:t>Open-ended and closed-ended questions</a:t>
            </a:r>
          </a:p>
          <a:p>
            <a:pPr lvl="1"/>
            <a:r>
              <a:rPr lang="en-US" dirty="0"/>
              <a:t>Open-ended </a:t>
            </a:r>
            <a:r>
              <a:rPr lang="en-US" dirty="0" smtClean="0"/>
              <a:t>questions</a:t>
            </a:r>
          </a:p>
          <a:p>
            <a:pPr lvl="2"/>
            <a:r>
              <a:rPr lang="en-US" dirty="0" smtClean="0"/>
              <a:t>Allow individualized </a:t>
            </a:r>
            <a:r>
              <a:rPr lang="en-US" dirty="0"/>
              <a:t>and spontaneous responses from clients </a:t>
            </a:r>
          </a:p>
          <a:p>
            <a:pPr lvl="2"/>
            <a:r>
              <a:rPr lang="en-US" dirty="0" smtClean="0"/>
              <a:t>Elicit </a:t>
            </a:r>
            <a:r>
              <a:rPr lang="en-US" dirty="0"/>
              <a:t>long answers that may or may not provide necessary info</a:t>
            </a:r>
          </a:p>
          <a:p>
            <a:pPr lvl="1"/>
            <a:r>
              <a:rPr lang="en-US" dirty="0"/>
              <a:t>Closed-ended </a:t>
            </a:r>
            <a:r>
              <a:rPr lang="en-US" dirty="0" smtClean="0"/>
              <a:t>questions</a:t>
            </a:r>
          </a:p>
          <a:p>
            <a:pPr lvl="2"/>
            <a:r>
              <a:rPr lang="en-US" dirty="0" smtClean="0"/>
              <a:t>Allow </a:t>
            </a:r>
            <a:r>
              <a:rPr lang="en-US" dirty="0"/>
              <a:t>less elaboration and self-expression by the </a:t>
            </a:r>
            <a:r>
              <a:rPr lang="en-US" dirty="0" smtClean="0"/>
              <a:t>client</a:t>
            </a:r>
          </a:p>
          <a:p>
            <a:pPr lvl="2"/>
            <a:r>
              <a:rPr lang="en-US" dirty="0" smtClean="0"/>
              <a:t>Yield </a:t>
            </a:r>
            <a:r>
              <a:rPr lang="en-US" dirty="0"/>
              <a:t>quick and precise answers</a:t>
            </a:r>
          </a:p>
        </p:txBody>
      </p:sp>
    </p:spTree>
  </p:cSld>
  <p:clrMapOvr>
    <a:masterClrMapping/>
  </p:clrMapOvr>
  <p:transition>
    <p:fade/>
  </p:transition>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17849</TotalTime>
  <Words>1121</Words>
  <Application>Microsoft Office PowerPoint</Application>
  <PresentationFormat>On-screen Show (4:3)</PresentationFormat>
  <Paragraphs>162</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DSM-5</vt:lpstr>
      <vt:lpstr>Chapter 8</vt:lpstr>
      <vt:lpstr>The Clinical Interview</vt:lpstr>
      <vt:lpstr>Essential Qualities of Assessment Techniques </vt:lpstr>
      <vt:lpstr>Validity, Reliability, and Clinical Utility</vt:lpstr>
      <vt:lpstr>Feedback</vt:lpstr>
      <vt:lpstr>The Interviewer</vt:lpstr>
      <vt:lpstr>The Interviewer (cont.)</vt:lpstr>
      <vt:lpstr>Components of the Interview</vt:lpstr>
      <vt:lpstr>Specific Interviewer Responses</vt:lpstr>
      <vt:lpstr>Specific Interviewer Responses (cont.)</vt:lpstr>
      <vt:lpstr>Specific Interviewer Responses (cont.)</vt:lpstr>
      <vt:lpstr>Pragmatics of the Interview</vt:lpstr>
      <vt:lpstr>Pragmatics of the Interview (cont.)</vt:lpstr>
      <vt:lpstr>Types of Interviews</vt:lpstr>
      <vt:lpstr>Types of Interviews (cont.)</vt:lpstr>
      <vt:lpstr>Types of Interviews (cont.)</vt:lpstr>
      <vt:lpstr>Cultural Components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Murphy</dc:creator>
  <cp:lastModifiedBy>Owner</cp:lastModifiedBy>
  <cp:revision>52</cp:revision>
  <dcterms:created xsi:type="dcterms:W3CDTF">2007-08-16T15:36:53Z</dcterms:created>
  <dcterms:modified xsi:type="dcterms:W3CDTF">2016-03-31T19:56:21Z</dcterms:modified>
</cp:coreProperties>
</file>