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23"/>
  </p:notesMasterIdLst>
  <p:sldIdLst>
    <p:sldId id="383" r:id="rId2"/>
    <p:sldId id="369" r:id="rId3"/>
    <p:sldId id="370" r:id="rId4"/>
    <p:sldId id="371" r:id="rId5"/>
    <p:sldId id="372" r:id="rId6"/>
    <p:sldId id="373" r:id="rId7"/>
    <p:sldId id="374" r:id="rId8"/>
    <p:sldId id="375" r:id="rId9"/>
    <p:sldId id="376" r:id="rId10"/>
    <p:sldId id="377" r:id="rId11"/>
    <p:sldId id="384" r:id="rId12"/>
    <p:sldId id="385" r:id="rId13"/>
    <p:sldId id="386" r:id="rId14"/>
    <p:sldId id="387" r:id="rId15"/>
    <p:sldId id="388" r:id="rId16"/>
    <p:sldId id="389" r:id="rId17"/>
    <p:sldId id="390" r:id="rId18"/>
    <p:sldId id="378" r:id="rId19"/>
    <p:sldId id="379" r:id="rId20"/>
    <p:sldId id="380" r:id="rId21"/>
    <p:sldId id="381"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656" autoAdjust="0"/>
  </p:normalViewPr>
  <p:slideViewPr>
    <p:cSldViewPr>
      <p:cViewPr varScale="1">
        <p:scale>
          <a:sx n="65" d="100"/>
          <a:sy n="65" d="100"/>
        </p:scale>
        <p:origin x="-1944" y="-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8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4587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4587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587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587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4587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8127E836-0FEA-4FE5-B72D-9260D9571E6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64E191-DA25-4D42-81D6-FED8D7FCC2EE}" type="slidenum">
              <a:rPr lang="en-US"/>
              <a:pPr/>
              <a:t>2</a:t>
            </a:fld>
            <a:endParaRPr lang="en-US"/>
          </a:p>
        </p:txBody>
      </p:sp>
      <p:sp>
        <p:nvSpPr>
          <p:cNvPr id="575490" name="Rectangle 2"/>
          <p:cNvSpPr>
            <a:spLocks noGrp="1" noRot="1" noChangeAspect="1" noChangeArrowheads="1" noTextEdit="1"/>
          </p:cNvSpPr>
          <p:nvPr>
            <p:ph type="sldImg"/>
          </p:nvPr>
        </p:nvSpPr>
        <p:spPr>
          <a:ln/>
        </p:spPr>
      </p:sp>
      <p:sp>
        <p:nvSpPr>
          <p:cNvPr id="575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Work Groups reviewed the disorders listed in the previous DSM and considered proposals for revision, including ideas for adding, eliminating, combining, splitting, or revising the definitions of disorders.</a:t>
            </a:r>
            <a:endParaRPr lang="en-US" dirty="0"/>
          </a:p>
        </p:txBody>
      </p:sp>
      <p:sp>
        <p:nvSpPr>
          <p:cNvPr id="4" name="Slide Number Placeholder 3"/>
          <p:cNvSpPr>
            <a:spLocks noGrp="1"/>
          </p:cNvSpPr>
          <p:nvPr>
            <p:ph type="sldNum" sz="quarter" idx="10"/>
          </p:nvPr>
        </p:nvSpPr>
        <p:spPr/>
        <p:txBody>
          <a:bodyPr/>
          <a:lstStyle/>
          <a:p>
            <a:fld id="{8127E836-0FEA-4FE5-B72D-9260D9571E66}"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smtClean="0"/>
              <a:t>Premenstrual </a:t>
            </a:r>
            <a:r>
              <a:rPr lang="en-US" dirty="0" err="1" smtClean="0"/>
              <a:t>dysphoric</a:t>
            </a:r>
            <a:r>
              <a:rPr lang="en-US" dirty="0" smtClean="0"/>
              <a:t> disorder –</a:t>
            </a:r>
            <a:r>
              <a:rPr lang="en-US" baseline="0" dirty="0" smtClean="0"/>
              <a:t> </a:t>
            </a:r>
            <a:r>
              <a:rPr lang="en-US" dirty="0" smtClean="0"/>
              <a:t>a severe version of premenstrual syndrome (PMS) including a combination of at least 5 emotional and physical symptoms occurring in most menstrual cycles during the last year that cause clinically significant distress or interfere with work, school, social life, or relationships with others</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smtClean="0"/>
              <a:t>Disruptive mood </a:t>
            </a:r>
            <a:r>
              <a:rPr lang="en-US" dirty="0" err="1" smtClean="0"/>
              <a:t>dysregulation</a:t>
            </a:r>
            <a:r>
              <a:rPr lang="en-US" dirty="0" smtClean="0"/>
              <a:t> disorder</a:t>
            </a:r>
            <a:r>
              <a:rPr lang="en-US" baseline="0" dirty="0" smtClean="0"/>
              <a:t> – </a:t>
            </a:r>
            <a:r>
              <a:rPr lang="en-US" dirty="0" smtClean="0"/>
              <a:t>frequent temper tantrums in children 6-18 years old (at least 3 tantrums per week over the course of a year) that are clearly below the expected level of maturity and occur in at least two settings (e.g., home, school, or with friends) along with irritable or angry mood between the temper tantrums</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smtClean="0"/>
              <a:t>Binge eating disorder</a:t>
            </a:r>
            <a:r>
              <a:rPr lang="en-US" baseline="0" dirty="0" smtClean="0"/>
              <a:t> – </a:t>
            </a:r>
            <a:r>
              <a:rPr lang="en-US" dirty="0" smtClean="0"/>
              <a:t>resembles the part of bulimia nervosa in which the person overindulges on food but lacks the part in which the person tries to subtract the calories through compensatory behaviors like excessive exercise</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smtClean="0"/>
              <a:t>Mild </a:t>
            </a:r>
            <a:r>
              <a:rPr lang="en-US" dirty="0" err="1" smtClean="0"/>
              <a:t>Neurocognitive</a:t>
            </a:r>
            <a:r>
              <a:rPr lang="en-US" dirty="0" smtClean="0"/>
              <a:t> Disorder</a:t>
            </a:r>
            <a:r>
              <a:rPr lang="en-US" baseline="0" dirty="0" smtClean="0"/>
              <a:t> – </a:t>
            </a:r>
            <a:r>
              <a:rPr lang="en-US" dirty="0" smtClean="0"/>
              <a:t>a less intense version of major </a:t>
            </a:r>
            <a:r>
              <a:rPr lang="en-US" dirty="0" err="1" smtClean="0"/>
              <a:t>neurocognitive</a:t>
            </a:r>
            <a:r>
              <a:rPr lang="en-US" dirty="0" smtClean="0"/>
              <a:t> problems like dementia and amnesia</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smtClean="0"/>
              <a:t>Somatic symptom disorder</a:t>
            </a:r>
            <a:r>
              <a:rPr lang="en-US" baseline="0" dirty="0" smtClean="0"/>
              <a:t> – </a:t>
            </a:r>
            <a:r>
              <a:rPr lang="en-US" dirty="0" smtClean="0"/>
              <a:t>a combination of at least one significantly disruptive bodily (somatic) symptom with excessive focus on that symptom (or symptoms) that involves perceiving it as more serious than it really is, experiencing high anxiety about it, or devoting excessive time and energy to it</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smtClean="0"/>
              <a:t>Hoarding disorder</a:t>
            </a:r>
            <a:r>
              <a:rPr lang="en-US" baseline="0" dirty="0" smtClean="0"/>
              <a:t> – </a:t>
            </a:r>
            <a:r>
              <a:rPr lang="en-US" dirty="0" smtClean="0"/>
              <a:t>continuing difficulty discarding possessions no matter how objectively worthless they are, and as a result living in a congested or cluttered home and experiencing impairment in important areas such as work, socialization, or safety</a:t>
            </a:r>
            <a:endParaRPr lang="en-US" dirty="0"/>
          </a:p>
        </p:txBody>
      </p:sp>
      <p:sp>
        <p:nvSpPr>
          <p:cNvPr id="4" name="Slide Number Placeholder 3"/>
          <p:cNvSpPr>
            <a:spLocks noGrp="1"/>
          </p:cNvSpPr>
          <p:nvPr>
            <p:ph type="sldNum" sz="quarter" idx="10"/>
          </p:nvPr>
        </p:nvSpPr>
        <p:spPr/>
        <p:txBody>
          <a:bodyPr/>
          <a:lstStyle/>
          <a:p>
            <a:fld id="{8127E836-0FEA-4FE5-B72D-9260D9571E66}"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Frances was the Chair of the Task Force for </a:t>
            </a:r>
            <a:r>
              <a:rPr lang="en-US" sz="1200" i="1" kern="1200" dirty="0" smtClean="0">
                <a:solidFill>
                  <a:schemeClr val="tx1"/>
                </a:solidFill>
                <a:latin typeface="Arial" charset="0"/>
                <a:ea typeface="+mn-ea"/>
                <a:cs typeface="+mn-cs"/>
              </a:rPr>
              <a:t>DSM-IV</a:t>
            </a:r>
            <a:r>
              <a:rPr lang="en-US" sz="1200" i="0" kern="1200" dirty="0" smtClean="0">
                <a:solidFill>
                  <a:schemeClr val="tx1"/>
                </a:solidFill>
                <a:latin typeface="Arial" charset="0"/>
                <a:ea typeface="+mn-ea"/>
                <a:cs typeface="+mn-cs"/>
              </a:rPr>
              <a:t>.</a:t>
            </a:r>
            <a:r>
              <a:rPr lang="en-US" sz="1200" i="0" kern="1200" baseline="0" dirty="0" smtClean="0">
                <a:solidFill>
                  <a:schemeClr val="tx1"/>
                </a:solidFill>
                <a:latin typeface="Arial" charset="0"/>
                <a:ea typeface="+mn-ea"/>
                <a:cs typeface="+mn-cs"/>
              </a:rPr>
              <a:t>  He </a:t>
            </a:r>
            <a:r>
              <a:rPr lang="en-US" sz="1200" kern="1200" dirty="0" smtClean="0">
                <a:solidFill>
                  <a:schemeClr val="tx1"/>
                </a:solidFill>
                <a:latin typeface="Arial" charset="0"/>
                <a:ea typeface="+mn-ea"/>
                <a:cs typeface="+mn-cs"/>
              </a:rPr>
              <a:t>had been retired for almost a decade, with no intention of being involved in </a:t>
            </a:r>
            <a:r>
              <a:rPr lang="en-US" sz="1200" i="1" kern="1200" dirty="0" smtClean="0">
                <a:solidFill>
                  <a:schemeClr val="tx1"/>
                </a:solidFill>
                <a:latin typeface="Arial" charset="0"/>
                <a:ea typeface="+mn-ea"/>
                <a:cs typeface="+mn-cs"/>
              </a:rPr>
              <a:t>DSM-5</a:t>
            </a:r>
            <a:r>
              <a:rPr lang="en-US" sz="1200" kern="1200" dirty="0" smtClean="0">
                <a:solidFill>
                  <a:schemeClr val="tx1"/>
                </a:solidFill>
                <a:latin typeface="Arial" charset="0"/>
                <a:ea typeface="+mn-ea"/>
                <a:cs typeface="+mn-cs"/>
              </a:rPr>
              <a:t>, until he attended the annual meeting of the American Psychiatric Association in 2009 and was pulled into debate about </a:t>
            </a:r>
            <a:r>
              <a:rPr lang="en-US" sz="1200" i="1" kern="1200" dirty="0" smtClean="0">
                <a:solidFill>
                  <a:schemeClr val="tx1"/>
                </a:solidFill>
                <a:latin typeface="Arial" charset="0"/>
                <a:ea typeface="+mn-ea"/>
                <a:cs typeface="+mn-cs"/>
              </a:rPr>
              <a:t>DSM-5</a:t>
            </a:r>
            <a:r>
              <a:rPr lang="en-US" sz="1200" kern="1200" dirty="0" smtClean="0">
                <a:solidFill>
                  <a:schemeClr val="tx1"/>
                </a:solidFill>
                <a:latin typeface="Arial" charset="0"/>
                <a:ea typeface="+mn-ea"/>
                <a:cs typeface="+mn-cs"/>
              </a:rPr>
              <a:t> by colleagues who informed him about the revision process.</a:t>
            </a:r>
            <a:endParaRPr lang="en-US" dirty="0"/>
          </a:p>
        </p:txBody>
      </p:sp>
      <p:sp>
        <p:nvSpPr>
          <p:cNvPr id="4" name="Slide Number Placeholder 3"/>
          <p:cNvSpPr>
            <a:spLocks noGrp="1"/>
          </p:cNvSpPr>
          <p:nvPr>
            <p:ph type="sldNum" sz="quarter" idx="10"/>
          </p:nvPr>
        </p:nvSpPr>
        <p:spPr/>
        <p:txBody>
          <a:bodyPr/>
          <a:lstStyle/>
          <a:p>
            <a:fld id="{8127E836-0FEA-4FE5-B72D-9260D9571E66}" type="slidenum">
              <a:rPr lang="en-US" smtClean="0"/>
              <a:pPr/>
              <a:t>17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7A706B-26D6-4F46-A719-59C5C014A587}" type="slidenum">
              <a:rPr lang="en-US"/>
              <a:pPr/>
              <a:t>18</a:t>
            </a:fld>
            <a:endParaRPr lang="en-US"/>
          </a:p>
        </p:txBody>
      </p:sp>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r>
              <a:rPr lang="en-US" dirty="0" smtClean="0"/>
              <a:t>Breadth of coverage:  </a:t>
            </a:r>
            <a:r>
              <a:rPr lang="en-US" sz="1200" kern="1200" dirty="0" smtClean="0">
                <a:solidFill>
                  <a:schemeClr val="tx1"/>
                </a:solidFill>
                <a:latin typeface="Arial" charset="0"/>
                <a:ea typeface="+mn-ea"/>
                <a:cs typeface="+mn-cs"/>
              </a:rPr>
              <a:t>As psychological diagnoses multiply, the chances that they overlap with each other increase, leading to a likelihood of </a:t>
            </a:r>
            <a:r>
              <a:rPr lang="en-US" sz="1200" kern="1200" dirty="0" err="1" smtClean="0">
                <a:solidFill>
                  <a:schemeClr val="tx1"/>
                </a:solidFill>
                <a:latin typeface="Arial" charset="0"/>
                <a:ea typeface="+mn-ea"/>
                <a:cs typeface="+mn-cs"/>
              </a:rPr>
              <a:t>comorbidity</a:t>
            </a:r>
            <a:r>
              <a:rPr lang="en-US" sz="1200" kern="1200" dirty="0" smtClean="0">
                <a:solidFill>
                  <a:schemeClr val="tx1"/>
                </a:solidFill>
                <a:latin typeface="Arial" charset="0"/>
                <a:ea typeface="+mn-ea"/>
                <a:cs typeface="+mn-cs"/>
              </a:rPr>
              <a:t> that some argue is excessively high.</a:t>
            </a:r>
          </a:p>
          <a:p>
            <a:endParaRPr lang="en-US" sz="1200" kern="1200" dirty="0" smtClean="0">
              <a:solidFill>
                <a:schemeClr val="tx1"/>
              </a:solidFill>
              <a:latin typeface="Arial" charset="0"/>
              <a:ea typeface="+mn-ea"/>
              <a:cs typeface="+mn-cs"/>
            </a:endParaRPr>
          </a:p>
          <a:p>
            <a:r>
              <a:rPr lang="en-US" sz="1200" kern="1200" dirty="0" smtClean="0">
                <a:solidFill>
                  <a:schemeClr val="tx1"/>
                </a:solidFill>
                <a:latin typeface="Arial" charset="0"/>
                <a:ea typeface="+mn-ea"/>
                <a:cs typeface="+mn-cs"/>
              </a:rPr>
              <a:t>Controversial cutoffs:  Some have argued that these cutoffs have been arbitrarily or subjectively chosen by </a:t>
            </a:r>
            <a:r>
              <a:rPr lang="en-US" sz="1200" i="1" kern="1200" dirty="0" smtClean="0">
                <a:solidFill>
                  <a:schemeClr val="tx1"/>
                </a:solidFill>
                <a:latin typeface="Arial" charset="0"/>
                <a:ea typeface="+mn-ea"/>
                <a:cs typeface="+mn-cs"/>
              </a:rPr>
              <a:t>DSM</a:t>
            </a:r>
            <a:r>
              <a:rPr lang="en-US" sz="1200" kern="1200" dirty="0" smtClean="0">
                <a:solidFill>
                  <a:schemeClr val="tx1"/>
                </a:solidFill>
                <a:latin typeface="Arial" charset="0"/>
                <a:ea typeface="+mn-ea"/>
                <a:cs typeface="+mn-cs"/>
              </a:rPr>
              <a:t> authors and that historically, the consensus of the </a:t>
            </a:r>
            <a:r>
              <a:rPr lang="en-US" sz="1200" i="1" kern="1200" dirty="0" smtClean="0">
                <a:solidFill>
                  <a:schemeClr val="tx1"/>
                </a:solidFill>
                <a:latin typeface="Arial" charset="0"/>
                <a:ea typeface="+mn-ea"/>
                <a:cs typeface="+mn-cs"/>
              </a:rPr>
              <a:t>DSM</a:t>
            </a:r>
            <a:r>
              <a:rPr lang="en-US" sz="1200" kern="1200" dirty="0" smtClean="0">
                <a:solidFill>
                  <a:schemeClr val="tx1"/>
                </a:solidFill>
                <a:latin typeface="Arial" charset="0"/>
                <a:ea typeface="+mn-ea"/>
                <a:cs typeface="+mn-cs"/>
              </a:rPr>
              <a:t> experts (as opposed to empirical data) has played a significant role in these cutoff decisions.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2926E3-5F49-474D-AF4C-7B8595870695}" type="slidenum">
              <a:rPr lang="en-US"/>
              <a:pPr/>
              <a:t>19</a:t>
            </a:fld>
            <a:endParaRPr lang="en-US"/>
          </a:p>
        </p:txBody>
      </p:sp>
      <p:sp>
        <p:nvSpPr>
          <p:cNvPr id="585730" name="Rectangle 2"/>
          <p:cNvSpPr>
            <a:spLocks noGrp="1" noRot="1" noChangeAspect="1" noChangeArrowheads="1" noTextEdit="1"/>
          </p:cNvSpPr>
          <p:nvPr>
            <p:ph type="sldImg"/>
          </p:nvPr>
        </p:nvSpPr>
        <p:spPr>
          <a:ln/>
        </p:spPr>
      </p:sp>
      <p:sp>
        <p:nvSpPr>
          <p:cNvPr id="585731" name="Rectangle 3"/>
          <p:cNvSpPr>
            <a:spLocks noGrp="1" noChangeArrowheads="1"/>
          </p:cNvSpPr>
          <p:nvPr>
            <p:ph type="body" idx="1"/>
          </p:nvPr>
        </p:nvSpPr>
        <p:spPr/>
        <p:txBody>
          <a:bodyPr/>
          <a:lstStyle/>
          <a:p>
            <a:r>
              <a:rPr lang="en-US" dirty="0" smtClean="0"/>
              <a:t>Gender bias:  </a:t>
            </a:r>
            <a:r>
              <a:rPr lang="en-US" sz="1200" kern="1200" dirty="0" smtClean="0">
                <a:solidFill>
                  <a:schemeClr val="tx1"/>
                </a:solidFill>
                <a:latin typeface="Arial" charset="0"/>
                <a:ea typeface="+mn-ea"/>
                <a:cs typeface="+mn-cs"/>
              </a:rPr>
              <a:t>Some disorders are diagnosed far more often in males: alcohol use disorder, conduct disorder, ADHD, and antisocial personality disorder, to name a few. Other disorders are diagnosed far more often in females: major depression, many anxiety disorders, eating disorders, borderline personality disorder, histrionic personality disorder, and others</a:t>
            </a:r>
          </a:p>
          <a:p>
            <a:endParaRPr lang="en-US" sz="1200" kern="1200" dirty="0" smtClean="0">
              <a:solidFill>
                <a:schemeClr val="tx1"/>
              </a:solidFill>
              <a:latin typeface="Arial" charset="0"/>
              <a:ea typeface="+mn-ea"/>
              <a:cs typeface="+mn-cs"/>
            </a:endParaRPr>
          </a:p>
          <a:p>
            <a:r>
              <a:rPr lang="en-US" sz="1200" kern="1200" dirty="0" err="1" smtClean="0">
                <a:solidFill>
                  <a:schemeClr val="tx1"/>
                </a:solidFill>
                <a:latin typeface="Arial" charset="0"/>
                <a:ea typeface="+mn-ea"/>
                <a:cs typeface="+mn-cs"/>
              </a:rPr>
              <a:t>Nonempirical</a:t>
            </a:r>
            <a:r>
              <a:rPr lang="en-US" sz="1200" kern="1200" baseline="0" dirty="0" smtClean="0">
                <a:solidFill>
                  <a:schemeClr val="tx1"/>
                </a:solidFill>
                <a:latin typeface="Arial" charset="0"/>
                <a:ea typeface="+mn-ea"/>
                <a:cs typeface="+mn-cs"/>
              </a:rPr>
              <a:t> influences:  </a:t>
            </a:r>
            <a:r>
              <a:rPr lang="en-US" sz="1200" kern="1200" dirty="0" smtClean="0">
                <a:solidFill>
                  <a:schemeClr val="tx1"/>
                </a:solidFill>
                <a:latin typeface="Arial" charset="0"/>
                <a:ea typeface="+mn-ea"/>
                <a:cs typeface="+mn-cs"/>
              </a:rPr>
              <a:t>The changing status of homosexuality—which was an official disorder in </a:t>
            </a:r>
            <a:r>
              <a:rPr lang="en-US" sz="1200" i="1" kern="1200" dirty="0" smtClean="0">
                <a:solidFill>
                  <a:schemeClr val="tx1"/>
                </a:solidFill>
                <a:latin typeface="Arial" charset="0"/>
                <a:ea typeface="+mn-ea"/>
                <a:cs typeface="+mn-cs"/>
              </a:rPr>
              <a:t>DSM-I</a:t>
            </a:r>
            <a:r>
              <a:rPr lang="en-US" sz="1200" kern="1200" dirty="0" smtClean="0">
                <a:solidFill>
                  <a:schemeClr val="tx1"/>
                </a:solidFill>
                <a:latin typeface="Arial" charset="0"/>
                <a:ea typeface="+mn-ea"/>
                <a:cs typeface="+mn-cs"/>
              </a:rPr>
              <a:t> and </a:t>
            </a:r>
            <a:r>
              <a:rPr lang="en-US" sz="1200" i="1" kern="1200" dirty="0" smtClean="0">
                <a:solidFill>
                  <a:schemeClr val="tx1"/>
                </a:solidFill>
                <a:latin typeface="Arial" charset="0"/>
                <a:ea typeface="+mn-ea"/>
                <a:cs typeface="+mn-cs"/>
              </a:rPr>
              <a:t>DSM-II,</a:t>
            </a:r>
            <a:r>
              <a:rPr lang="en-US" sz="1200" kern="1200" dirty="0" smtClean="0">
                <a:solidFill>
                  <a:schemeClr val="tx1"/>
                </a:solidFill>
                <a:latin typeface="Arial" charset="0"/>
                <a:ea typeface="+mn-ea"/>
                <a:cs typeface="+mn-cs"/>
              </a:rPr>
              <a:t> was a disorder only if “ego-</a:t>
            </a:r>
            <a:r>
              <a:rPr lang="en-US" sz="1200" kern="1200" dirty="0" err="1" smtClean="0">
                <a:solidFill>
                  <a:schemeClr val="tx1"/>
                </a:solidFill>
                <a:latin typeface="Arial" charset="0"/>
                <a:ea typeface="+mn-ea"/>
                <a:cs typeface="+mn-cs"/>
              </a:rPr>
              <a:t>dystonic</a:t>
            </a:r>
            <a:r>
              <a:rPr lang="en-US" sz="1200" kern="1200" dirty="0" smtClean="0">
                <a:solidFill>
                  <a:schemeClr val="tx1"/>
                </a:solidFill>
                <a:latin typeface="Arial" charset="0"/>
                <a:ea typeface="+mn-ea"/>
                <a:cs typeface="+mn-cs"/>
              </a:rPr>
              <a:t>” in </a:t>
            </a:r>
            <a:r>
              <a:rPr lang="en-US" sz="1200" i="1" kern="1200" dirty="0" smtClean="0">
                <a:solidFill>
                  <a:schemeClr val="tx1"/>
                </a:solidFill>
                <a:latin typeface="Arial" charset="0"/>
                <a:ea typeface="+mn-ea"/>
                <a:cs typeface="+mn-cs"/>
              </a:rPr>
              <a:t>DSM-III,</a:t>
            </a:r>
            <a:r>
              <a:rPr lang="en-US" sz="1200" kern="1200" dirty="0" smtClean="0">
                <a:solidFill>
                  <a:schemeClr val="tx1"/>
                </a:solidFill>
                <a:latin typeface="Arial" charset="0"/>
                <a:ea typeface="+mn-ea"/>
                <a:cs typeface="+mn-cs"/>
              </a:rPr>
              <a:t> and has been absent from the manual since </a:t>
            </a:r>
            <a:r>
              <a:rPr lang="en-US" sz="1200" i="1" kern="1200" dirty="0" smtClean="0">
                <a:solidFill>
                  <a:schemeClr val="tx1"/>
                </a:solidFill>
                <a:latin typeface="Arial" charset="0"/>
                <a:ea typeface="+mn-ea"/>
                <a:cs typeface="+mn-cs"/>
              </a:rPr>
              <a:t>DSM-III-R</a:t>
            </a:r>
            <a:r>
              <a:rPr lang="en-US" sz="1200" kern="1200" dirty="0" smtClean="0">
                <a:solidFill>
                  <a:schemeClr val="tx1"/>
                </a:solidFill>
                <a:latin typeface="Arial" charset="0"/>
                <a:ea typeface="+mn-ea"/>
                <a:cs typeface="+mn-cs"/>
              </a:rPr>
              <a:t>—reflects efforts during the 1970s and 1980s by organized groups to influence</a:t>
            </a:r>
            <a:r>
              <a:rPr lang="en-US" sz="1200" kern="1200" baseline="0" dirty="0" smtClean="0">
                <a:solidFill>
                  <a:schemeClr val="tx1"/>
                </a:solidFill>
                <a:latin typeface="Arial" charset="0"/>
                <a:ea typeface="+mn-ea"/>
                <a:cs typeface="+mn-cs"/>
              </a:rPr>
              <a:t> </a:t>
            </a:r>
            <a:r>
              <a:rPr lang="en-US" sz="1200" kern="1200" dirty="0" smtClean="0">
                <a:solidFill>
                  <a:schemeClr val="tx1"/>
                </a:solidFill>
                <a:latin typeface="Arial" charset="0"/>
                <a:ea typeface="+mn-ea"/>
                <a:cs typeface="+mn-cs"/>
              </a:rPr>
              <a:t>mental health establishment</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4F19BA-EC8D-48A4-A4B5-F8D3FC27E545}" type="slidenum">
              <a:rPr lang="en-US"/>
              <a:pPr/>
              <a:t>20</a:t>
            </a:fld>
            <a:endParaRPr lang="en-US"/>
          </a:p>
        </p:txBody>
      </p:sp>
      <p:sp>
        <p:nvSpPr>
          <p:cNvPr id="586754" name="Rectangle 2"/>
          <p:cNvSpPr>
            <a:spLocks noGrp="1" noRot="1" noChangeAspect="1" noChangeArrowheads="1" noTextEdit="1"/>
          </p:cNvSpPr>
          <p:nvPr>
            <p:ph type="sldImg"/>
          </p:nvPr>
        </p:nvSpPr>
        <p:spPr>
          <a:ln/>
        </p:spPr>
      </p:sp>
      <p:sp>
        <p:nvSpPr>
          <p:cNvPr id="586755"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Popular and professional language reflects the categorical approach: “Does my child </a:t>
            </a:r>
            <a:r>
              <a:rPr lang="en-US" sz="1200" i="1" kern="1200" dirty="0" smtClean="0">
                <a:solidFill>
                  <a:schemeClr val="tx1"/>
                </a:solidFill>
                <a:latin typeface="Arial" charset="0"/>
                <a:ea typeface="+mn-ea"/>
                <a:cs typeface="+mn-cs"/>
              </a:rPr>
              <a:t>have</a:t>
            </a:r>
            <a:r>
              <a:rPr lang="en-US" sz="1200" kern="1200" dirty="0" smtClean="0">
                <a:solidFill>
                  <a:schemeClr val="tx1"/>
                </a:solidFill>
                <a:latin typeface="Arial" charset="0"/>
                <a:ea typeface="+mn-ea"/>
                <a:cs typeface="+mn-cs"/>
              </a:rPr>
              <a:t> ADHD?”; “Some of my clients </a:t>
            </a:r>
            <a:r>
              <a:rPr lang="en-US" sz="1200" i="1" kern="1200" dirty="0" smtClean="0">
                <a:solidFill>
                  <a:schemeClr val="tx1"/>
                </a:solidFill>
                <a:latin typeface="Arial" charset="0"/>
                <a:ea typeface="+mn-ea"/>
                <a:cs typeface="+mn-cs"/>
              </a:rPr>
              <a:t>have</a:t>
            </a:r>
            <a:r>
              <a:rPr lang="en-US" sz="1200" kern="1200" dirty="0" smtClean="0">
                <a:solidFill>
                  <a:schemeClr val="tx1"/>
                </a:solidFill>
                <a:latin typeface="Arial" charset="0"/>
                <a:ea typeface="+mn-ea"/>
                <a:cs typeface="+mn-cs"/>
              </a:rPr>
              <a:t> bipolar disorder”; “Michael </a:t>
            </a:r>
            <a:r>
              <a:rPr lang="en-US" sz="1200" i="1" kern="1200" dirty="0" smtClean="0">
                <a:solidFill>
                  <a:schemeClr val="tx1"/>
                </a:solidFill>
                <a:latin typeface="Arial" charset="0"/>
                <a:ea typeface="+mn-ea"/>
                <a:cs typeface="+mn-cs"/>
              </a:rPr>
              <a:t>has</a:t>
            </a:r>
            <a:r>
              <a:rPr lang="en-US" sz="1200" kern="1200" dirty="0" smtClean="0">
                <a:solidFill>
                  <a:schemeClr val="tx1"/>
                </a:solidFill>
                <a:latin typeface="Arial" charset="0"/>
                <a:ea typeface="+mn-ea"/>
                <a:cs typeface="+mn-cs"/>
              </a:rPr>
              <a:t> obsessive-compulsive disorder.”</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1B5539-A5C1-4EC6-B44A-8E4032FED6F2}" type="slidenum">
              <a:rPr lang="en-US"/>
              <a:pPr/>
              <a:t>21</a:t>
            </a:fld>
            <a:endParaRPr lang="en-US"/>
          </a:p>
        </p:txBody>
      </p:sp>
      <p:sp>
        <p:nvSpPr>
          <p:cNvPr id="587778" name="Rectangle 2"/>
          <p:cNvSpPr>
            <a:spLocks noGrp="1" noRot="1" noChangeAspect="1" noChangeArrowheads="1" noTextEdit="1"/>
          </p:cNvSpPr>
          <p:nvPr>
            <p:ph type="sldImg"/>
          </p:nvPr>
        </p:nvSpPr>
        <p:spPr>
          <a:ln/>
        </p:spPr>
      </p:sp>
      <p:sp>
        <p:nvSpPr>
          <p:cNvPr id="587779"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According to the dimensional approach to abnormality, each of our personalities contains the same five basic factors—neuroticism, extraversion, openness to experience, agreeableness, and conscientiousness. These five factors, rather than the disorders listed in the </a:t>
            </a:r>
            <a:r>
              <a:rPr lang="en-US" sz="1200" i="1" kern="1200" dirty="0" smtClean="0">
                <a:solidFill>
                  <a:schemeClr val="tx1"/>
                </a:solidFill>
                <a:latin typeface="Arial" charset="0"/>
                <a:ea typeface="+mn-ea"/>
                <a:cs typeface="+mn-cs"/>
              </a:rPr>
              <a:t>DSM,</a:t>
            </a:r>
            <a:r>
              <a:rPr lang="en-US" sz="1200" kern="1200" dirty="0" smtClean="0">
                <a:solidFill>
                  <a:schemeClr val="tx1"/>
                </a:solidFill>
                <a:latin typeface="Arial" charset="0"/>
                <a:ea typeface="+mn-ea"/>
                <a:cs typeface="+mn-cs"/>
              </a:rPr>
              <a:t> could constitute the dimensions on which clinical psychologists could place clients.</a:t>
            </a:r>
          </a:p>
          <a:p>
            <a:endParaRPr lang="en-US" sz="1200" kern="1200" dirty="0" smtClean="0">
              <a:solidFill>
                <a:schemeClr val="tx1"/>
              </a:solidFill>
              <a:latin typeface="Arial" charset="0"/>
              <a:ea typeface="+mn-ea"/>
              <a:cs typeface="+mn-cs"/>
            </a:endParaRPr>
          </a:p>
          <a:p>
            <a:r>
              <a:rPr lang="en-US" sz="1200" kern="1200" dirty="0" smtClean="0">
                <a:solidFill>
                  <a:schemeClr val="tx1"/>
                </a:solidFill>
                <a:latin typeface="Arial" charset="0"/>
                <a:ea typeface="+mn-ea"/>
                <a:cs typeface="+mn-cs"/>
              </a:rPr>
              <a:t>The authors of </a:t>
            </a:r>
            <a:r>
              <a:rPr lang="en-US" sz="1200" i="1" kern="1200" dirty="0" smtClean="0">
                <a:solidFill>
                  <a:schemeClr val="tx1"/>
                </a:solidFill>
                <a:latin typeface="Arial" charset="0"/>
                <a:ea typeface="+mn-ea"/>
                <a:cs typeface="+mn-cs"/>
              </a:rPr>
              <a:t>DSM-5</a:t>
            </a:r>
            <a:r>
              <a:rPr lang="en-US" sz="1200" kern="1200" dirty="0" smtClean="0">
                <a:solidFill>
                  <a:schemeClr val="tx1"/>
                </a:solidFill>
                <a:latin typeface="Arial" charset="0"/>
                <a:ea typeface="+mn-ea"/>
                <a:cs typeface="+mn-cs"/>
              </a:rPr>
              <a:t> seriously considered a dimensional make-over of the personality disorders, but ultimately decided against it, at least for now.</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E9F8E5-3A8F-4B49-A521-E44A4E81D567}" type="slidenum">
              <a:rPr lang="en-US"/>
              <a:pPr/>
              <a:t>3</a:t>
            </a:fld>
            <a:endParaRPr lang="en-US"/>
          </a:p>
        </p:txBody>
      </p:sp>
      <p:sp>
        <p:nvSpPr>
          <p:cNvPr id="576514" name="Rectangle 2"/>
          <p:cNvSpPr>
            <a:spLocks noGrp="1" noRot="1" noChangeAspect="1" noChangeArrowheads="1" noTextEdit="1"/>
          </p:cNvSpPr>
          <p:nvPr>
            <p:ph type="sldImg"/>
          </p:nvPr>
        </p:nvSpPr>
        <p:spPr>
          <a:ln/>
        </p:spPr>
      </p:sp>
      <p:sp>
        <p:nvSpPr>
          <p:cNvPr id="576515" name="Rectangle 3"/>
          <p:cNvSpPr>
            <a:spLocks noGrp="1" noChangeArrowheads="1"/>
          </p:cNvSpPr>
          <p:nvPr>
            <p:ph type="body" idx="1"/>
          </p:nvPr>
        </p:nvSpPr>
        <p:spPr/>
        <p:txBody>
          <a:bodyPr/>
          <a:lstStyle/>
          <a:p>
            <a:r>
              <a:rPr lang="en-GB" sz="1200" kern="1200" dirty="0" smtClean="0">
                <a:solidFill>
                  <a:schemeClr val="tx1"/>
                </a:solidFill>
                <a:latin typeface="Arial" charset="0"/>
                <a:ea typeface="+mn-ea"/>
                <a:cs typeface="+mn-cs"/>
              </a:rPr>
              <a:t>Should the commonality of a </a:t>
            </a:r>
            <a:r>
              <a:rPr lang="en-GB" sz="1200" kern="1200" dirty="0" err="1" smtClean="0">
                <a:solidFill>
                  <a:schemeClr val="tx1"/>
                </a:solidFill>
                <a:latin typeface="Arial" charset="0"/>
                <a:ea typeface="+mn-ea"/>
                <a:cs typeface="+mn-cs"/>
              </a:rPr>
              <a:t>behavior</a:t>
            </a:r>
            <a:r>
              <a:rPr lang="en-GB" sz="1200" kern="1200" dirty="0" smtClean="0">
                <a:solidFill>
                  <a:schemeClr val="tx1"/>
                </a:solidFill>
                <a:latin typeface="Arial" charset="0"/>
                <a:ea typeface="+mn-ea"/>
                <a:cs typeface="+mn-cs"/>
              </a:rPr>
              <a:t> affect the way we evaluate that behaviour? </a:t>
            </a:r>
            <a:r>
              <a:rPr lang="en-GB" sz="1200" kern="1200" dirty="0" err="1" smtClean="0">
                <a:solidFill>
                  <a:schemeClr val="tx1"/>
                </a:solidFill>
                <a:latin typeface="Arial" charset="0"/>
                <a:ea typeface="+mn-ea"/>
                <a:cs typeface="+mn-cs"/>
              </a:rPr>
              <a:t>Widiger</a:t>
            </a:r>
            <a:r>
              <a:rPr lang="en-GB" sz="1200" kern="1200" dirty="0" smtClean="0">
                <a:solidFill>
                  <a:schemeClr val="tx1"/>
                </a:solidFill>
                <a:latin typeface="Arial" charset="0"/>
                <a:ea typeface="+mn-ea"/>
                <a:cs typeface="+mn-cs"/>
              </a:rPr>
              <a:t> and Mullins-Sweat (2008) considered the issue and came to this conclusion: “Simply because a </a:t>
            </a:r>
            <a:r>
              <a:rPr lang="en-GB" sz="1200" kern="1200" dirty="0" err="1" smtClean="0">
                <a:solidFill>
                  <a:schemeClr val="tx1"/>
                </a:solidFill>
                <a:latin typeface="Arial" charset="0"/>
                <a:ea typeface="+mn-ea"/>
                <a:cs typeface="+mn-cs"/>
              </a:rPr>
              <a:t>behavior</a:t>
            </a:r>
            <a:r>
              <a:rPr lang="en-GB" sz="1200" kern="1200" dirty="0" smtClean="0">
                <a:solidFill>
                  <a:schemeClr val="tx1"/>
                </a:solidFill>
                <a:latin typeface="Arial" charset="0"/>
                <a:ea typeface="+mn-ea"/>
                <a:cs typeface="+mn-cs"/>
              </a:rPr>
              <a:t> pattern is valued, accepted, encouraged, or even statistically normative within a particular culture does not necessarily mean it is conducive to healthy psychological functioning” (p. 360).</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0E6A5E-6869-48B2-80B2-E0A096E6FAEB}" type="slidenum">
              <a:rPr lang="en-US"/>
              <a:pPr/>
              <a:t>4</a:t>
            </a:fld>
            <a:endParaRPr lang="en-US"/>
          </a:p>
        </p:txBody>
      </p:sp>
      <p:sp>
        <p:nvSpPr>
          <p:cNvPr id="577538" name="Rectangle 2"/>
          <p:cNvSpPr>
            <a:spLocks noGrp="1" noRot="1" noChangeAspect="1" noChangeArrowheads="1" noTextEdit="1"/>
          </p:cNvSpPr>
          <p:nvPr>
            <p:ph type="sldImg"/>
          </p:nvPr>
        </p:nvSpPr>
        <p:spPr>
          <a:ln/>
        </p:spPr>
      </p:sp>
      <p:sp>
        <p:nvSpPr>
          <p:cNvPr id="577539"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DSM task forces consist largely of leading researchers in various specialty areas within psychopathology who are selected for their scholarship and expertise in their respective fields. It is noteworthy that these task forces consist primarily of psychiatrists.</a:t>
            </a:r>
          </a:p>
          <a:p>
            <a:endParaRPr lang="en-US" sz="1200" kern="1200" dirty="0" smtClean="0">
              <a:solidFill>
                <a:schemeClr val="tx1"/>
              </a:solidFill>
              <a:latin typeface="Arial" charset="0"/>
              <a:ea typeface="+mn-ea"/>
              <a:cs typeface="+mn-cs"/>
            </a:endParaRPr>
          </a:p>
          <a:p>
            <a:r>
              <a:rPr lang="en-US" sz="1200" kern="1200" dirty="0" smtClean="0">
                <a:solidFill>
                  <a:schemeClr val="tx1"/>
                </a:solidFill>
                <a:latin typeface="Arial" charset="0"/>
                <a:ea typeface="+mn-ea"/>
                <a:cs typeface="+mn-cs"/>
              </a:rPr>
              <a:t>In </a:t>
            </a:r>
            <a:r>
              <a:rPr lang="en-US" sz="1200" i="1" kern="1200" dirty="0" smtClean="0">
                <a:solidFill>
                  <a:schemeClr val="tx1"/>
                </a:solidFill>
                <a:latin typeface="Arial" charset="0"/>
                <a:ea typeface="+mn-ea"/>
                <a:cs typeface="+mn-cs"/>
              </a:rPr>
              <a:t>DSM</a:t>
            </a:r>
            <a:r>
              <a:rPr lang="en-US" sz="1200" kern="1200" dirty="0" smtClean="0">
                <a:solidFill>
                  <a:schemeClr val="tx1"/>
                </a:solidFill>
                <a:latin typeface="Arial" charset="0"/>
                <a:ea typeface="+mn-ea"/>
                <a:cs typeface="+mn-cs"/>
              </a:rPr>
              <a:t>-</a:t>
            </a:r>
            <a:r>
              <a:rPr lang="en-US" sz="1200" i="1" kern="1200" dirty="0" smtClean="0">
                <a:solidFill>
                  <a:schemeClr val="tx1"/>
                </a:solidFill>
                <a:latin typeface="Arial" charset="0"/>
                <a:ea typeface="+mn-ea"/>
                <a:cs typeface="+mn-cs"/>
              </a:rPr>
              <a:t>5,</a:t>
            </a:r>
            <a:r>
              <a:rPr lang="en-US" sz="1200" kern="1200" dirty="0" smtClean="0">
                <a:solidFill>
                  <a:schemeClr val="tx1"/>
                </a:solidFill>
                <a:latin typeface="Arial" charset="0"/>
                <a:ea typeface="+mn-ea"/>
                <a:cs typeface="+mn-cs"/>
              </a:rPr>
              <a:t> mental disorder are defined as a “clinically significant disturbance” in “cognition, emotion regulation, or behavior” that indicate a “dysfunction” in “mental functioning” that are “usually associated with significant distress or disability” in work, relationships, or other areas of functioning (American Psychiatric Association, 2013, p. 20).</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2D1212-7980-4104-9E0F-19B783054988}" type="slidenum">
              <a:rPr lang="en-US"/>
              <a:pPr/>
              <a:t>5</a:t>
            </a:fld>
            <a:endParaRPr lang="en-US"/>
          </a:p>
        </p:txBody>
      </p:sp>
      <p:sp>
        <p:nvSpPr>
          <p:cNvPr id="578562" name="Rectangle 2"/>
          <p:cNvSpPr>
            <a:spLocks noGrp="1" noRot="1" noChangeAspect="1" noChangeArrowheads="1" noTextEdit="1"/>
          </p:cNvSpPr>
          <p:nvPr>
            <p:ph type="sldImg"/>
          </p:nvPr>
        </p:nvSpPr>
        <p:spPr>
          <a:ln/>
        </p:spPr>
      </p:sp>
      <p:sp>
        <p:nvSpPr>
          <p:cNvPr id="578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15AC24-2243-446F-A83E-4E50F3A7DCD4}" type="slidenum">
              <a:rPr lang="en-US"/>
              <a:pPr/>
              <a:t>6</a:t>
            </a:fld>
            <a:endParaRPr lang="en-US"/>
          </a:p>
        </p:txBody>
      </p:sp>
      <p:sp>
        <p:nvSpPr>
          <p:cNvPr id="579586" name="Rectangle 2"/>
          <p:cNvSpPr>
            <a:spLocks noGrp="1" noRot="1" noChangeAspect="1" noChangeArrowheads="1" noTextEdit="1"/>
          </p:cNvSpPr>
          <p:nvPr>
            <p:ph type="sldImg"/>
          </p:nvPr>
        </p:nvSpPr>
        <p:spPr>
          <a:ln/>
        </p:spPr>
      </p:sp>
      <p:sp>
        <p:nvSpPr>
          <p:cNvPr id="579587"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In the mid-1900s, the U.S. Army and Veterans’ Administration developed their own early categorization system in an effort to facilitate the diagnosis and treatment of soldiers returning from World War II.  This served</a:t>
            </a:r>
            <a:r>
              <a:rPr lang="en-US" sz="1200" kern="1200" baseline="0" dirty="0" smtClean="0">
                <a:solidFill>
                  <a:schemeClr val="tx1"/>
                </a:solidFill>
                <a:latin typeface="Arial" charset="0"/>
                <a:ea typeface="+mn-ea"/>
                <a:cs typeface="+mn-cs"/>
              </a:rPr>
              <a:t> as a precursor to the first DSM.</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ED73B5-4161-44B3-936A-3F88178D1B88}" type="slidenum">
              <a:rPr lang="en-US"/>
              <a:pPr/>
              <a:t>7</a:t>
            </a:fld>
            <a:endParaRPr lang="en-US"/>
          </a:p>
        </p:txBody>
      </p:sp>
      <p:sp>
        <p:nvSpPr>
          <p:cNvPr id="580610" name="Rectangle 2"/>
          <p:cNvSpPr>
            <a:spLocks noGrp="1" noRot="1" noChangeAspect="1" noChangeArrowheads="1" noTextEdit="1"/>
          </p:cNvSpPr>
          <p:nvPr>
            <p:ph type="sldImg"/>
          </p:nvPr>
        </p:nvSpPr>
        <p:spPr>
          <a:ln/>
        </p:spPr>
      </p:sp>
      <p:sp>
        <p:nvSpPr>
          <p:cNvPr id="580611"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Psychoses (which would contain today’s schizophrenia)</a:t>
            </a:r>
          </a:p>
          <a:p>
            <a:r>
              <a:rPr lang="en-US" sz="1200" kern="1200" dirty="0" smtClean="0">
                <a:solidFill>
                  <a:schemeClr val="tx1"/>
                </a:solidFill>
                <a:latin typeface="Arial" charset="0"/>
                <a:ea typeface="+mn-ea"/>
                <a:cs typeface="+mn-cs"/>
              </a:rPr>
              <a:t>Neuroses (which would contain today’s major depression, bipolar disorder, and anxiety disorders)</a:t>
            </a:r>
          </a:p>
          <a:p>
            <a:r>
              <a:rPr lang="en-US" sz="1200" kern="1200" dirty="0" smtClean="0">
                <a:solidFill>
                  <a:schemeClr val="tx1"/>
                </a:solidFill>
                <a:latin typeface="Arial" charset="0"/>
                <a:ea typeface="+mn-ea"/>
                <a:cs typeface="+mn-cs"/>
              </a:rPr>
              <a:t>Character disorders (which would contain today’s personality disorders) </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917584-5839-43A2-92F1-12063A2AA145}" type="slidenum">
              <a:rPr lang="en-US"/>
              <a:pPr/>
              <a:t>8</a:t>
            </a:fld>
            <a:endParaRPr lang="en-US"/>
          </a:p>
        </p:txBody>
      </p:sp>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The </a:t>
            </a:r>
            <a:r>
              <a:rPr lang="en-US" sz="1200" b="0" kern="1200" dirty="0" err="1" smtClean="0">
                <a:solidFill>
                  <a:schemeClr val="tx1"/>
                </a:solidFill>
                <a:latin typeface="Arial" charset="0"/>
                <a:ea typeface="+mn-ea"/>
                <a:cs typeface="+mn-cs"/>
              </a:rPr>
              <a:t>multiaxial</a:t>
            </a:r>
            <a:r>
              <a:rPr lang="en-US" sz="1200" b="0" kern="1200" dirty="0" smtClean="0">
                <a:solidFill>
                  <a:schemeClr val="tx1"/>
                </a:solidFill>
                <a:latin typeface="Arial" charset="0"/>
                <a:ea typeface="+mn-ea"/>
                <a:cs typeface="+mn-cs"/>
              </a:rPr>
              <a:t> assessment </a:t>
            </a:r>
            <a:r>
              <a:rPr lang="en-US" sz="1200" kern="1200" dirty="0" smtClean="0">
                <a:solidFill>
                  <a:schemeClr val="tx1"/>
                </a:solidFill>
                <a:latin typeface="Arial" charset="0"/>
                <a:ea typeface="+mn-ea"/>
                <a:cs typeface="+mn-cs"/>
              </a:rPr>
              <a:t>system remained in </a:t>
            </a:r>
            <a:r>
              <a:rPr lang="en-US" sz="1200" i="1" kern="1200" dirty="0" smtClean="0">
                <a:solidFill>
                  <a:schemeClr val="tx1"/>
                </a:solidFill>
                <a:latin typeface="Arial" charset="0"/>
                <a:ea typeface="+mn-ea"/>
                <a:cs typeface="+mn-cs"/>
              </a:rPr>
              <a:t>DSM</a:t>
            </a:r>
            <a:r>
              <a:rPr lang="en-US" sz="1200" kern="1200" dirty="0" smtClean="0">
                <a:solidFill>
                  <a:schemeClr val="tx1"/>
                </a:solidFill>
                <a:latin typeface="Arial" charset="0"/>
                <a:ea typeface="+mn-ea"/>
                <a:cs typeface="+mn-cs"/>
              </a:rPr>
              <a:t> through the next several editions but was dropped in </a:t>
            </a:r>
            <a:r>
              <a:rPr lang="en-US" sz="1200" i="1" kern="1200" dirty="0" smtClean="0">
                <a:solidFill>
                  <a:schemeClr val="tx1"/>
                </a:solidFill>
                <a:latin typeface="Arial" charset="0"/>
                <a:ea typeface="+mn-ea"/>
                <a:cs typeface="+mn-cs"/>
              </a:rPr>
              <a:t>DSM-5</a:t>
            </a:r>
            <a:r>
              <a:rPr lang="en-US" sz="1200" kern="1200" dirty="0" smtClean="0">
                <a:solidFill>
                  <a:schemeClr val="tx1"/>
                </a:solidFill>
                <a:latin typeface="Arial" charset="0"/>
                <a:ea typeface="+mn-ea"/>
                <a:cs typeface="+mn-cs"/>
              </a:rPr>
              <a:t>.</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12A4C3-6E82-4506-9E17-2921562D9104}" type="slidenum">
              <a:rPr lang="en-US"/>
              <a:pPr/>
              <a:t>9</a:t>
            </a:fld>
            <a:endParaRPr lang="en-US"/>
          </a:p>
        </p:txBody>
      </p:sp>
      <p:sp>
        <p:nvSpPr>
          <p:cNvPr id="582658" name="Rectangle 2"/>
          <p:cNvSpPr>
            <a:spLocks noGrp="1" noRot="1" noChangeAspect="1" noChangeArrowheads="1" noTextEdit="1"/>
          </p:cNvSpPr>
          <p:nvPr>
            <p:ph type="sldImg"/>
          </p:nvPr>
        </p:nvSpPr>
        <p:spPr>
          <a:ln/>
        </p:spPr>
      </p:sp>
      <p:sp>
        <p:nvSpPr>
          <p:cNvPr id="582659"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The disorders in </a:t>
            </a:r>
            <a:r>
              <a:rPr lang="en-US" sz="1200" i="1" kern="1200" dirty="0" smtClean="0">
                <a:solidFill>
                  <a:schemeClr val="tx1"/>
                </a:solidFill>
                <a:latin typeface="Arial" charset="0"/>
                <a:ea typeface="+mn-ea"/>
                <a:cs typeface="+mn-cs"/>
              </a:rPr>
              <a:t>DSM-IV</a:t>
            </a:r>
            <a:r>
              <a:rPr lang="en-US" sz="1200" kern="1200" dirty="0" smtClean="0">
                <a:solidFill>
                  <a:schemeClr val="tx1"/>
                </a:solidFill>
                <a:latin typeface="Arial" charset="0"/>
                <a:ea typeface="+mn-ea"/>
                <a:cs typeface="+mn-cs"/>
              </a:rPr>
              <a:t> and </a:t>
            </a:r>
            <a:r>
              <a:rPr lang="en-US" sz="1200" i="1" kern="1200" dirty="0" smtClean="0">
                <a:solidFill>
                  <a:schemeClr val="tx1"/>
                </a:solidFill>
                <a:latin typeface="Arial" charset="0"/>
                <a:ea typeface="+mn-ea"/>
                <a:cs typeface="+mn-cs"/>
              </a:rPr>
              <a:t>DSM-IV-TR</a:t>
            </a:r>
            <a:r>
              <a:rPr lang="en-US" sz="1200" kern="1200" dirty="0" smtClean="0">
                <a:solidFill>
                  <a:schemeClr val="tx1"/>
                </a:solidFill>
                <a:latin typeface="Arial" charset="0"/>
                <a:ea typeface="+mn-ea"/>
                <a:cs typeface="+mn-cs"/>
              </a:rPr>
              <a:t> were organized into 16 broad categories, with numerous specific disorders filling each category.</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FDC32A-D91F-4688-AAD8-B9C8656F4F3A}" type="slidenum">
              <a:rPr lang="en-US"/>
              <a:pPr/>
              <a:t>10</a:t>
            </a:fld>
            <a:endParaRPr lang="en-US"/>
          </a:p>
        </p:txBody>
      </p:sp>
      <p:sp>
        <p:nvSpPr>
          <p:cNvPr id="583682" name="Rectangle 2"/>
          <p:cNvSpPr>
            <a:spLocks noGrp="1" noRot="1" noChangeAspect="1" noChangeArrowheads="1" noTextEdit="1"/>
          </p:cNvSpPr>
          <p:nvPr>
            <p:ph type="sldImg"/>
          </p:nvPr>
        </p:nvSpPr>
        <p:spPr>
          <a:ln/>
        </p:spPr>
      </p:sp>
      <p:sp>
        <p:nvSpPr>
          <p:cNvPr id="58368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62785-8272-4AF6-BF78-CDB861622DDB}"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4CE90-344C-4D50-8BA1-838E63AE44DB}"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2BFCD-F8F9-44E1-8E19-A044F0EE5963}"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E12E14-0F94-4D2A-AA94-30CCF913CE46}"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EAD78F-F5FE-452E-8846-7A323F079A1D}"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3D622-FCCA-40D0-9999-34572804132A}"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561CE4-8E06-4BA8-AEA0-01C030B2B13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9E603D-10DD-43A2-863F-0AE56CB885B0}"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723FB3-64B5-48FE-A152-84D646B0D21F}"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9012D9-C897-4A4B-B74A-0CF88F208046}"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D70BB0-AAAB-46B7-AE60-81ED101F85F3}"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7F2E71-E8CC-4ADB-9904-03DAA5DA19F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2">
              <a:lumMod val="40000"/>
              <a:lumOff val="60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lumMod val="9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lumMod val="9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lumMod val="9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9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9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solidFill>
                  <a:schemeClr val="bg1"/>
                </a:solidFill>
              </a:rPr>
              <a:t>Chapter 7</a:t>
            </a:r>
            <a:endParaRPr lang="en-US" sz="6000" dirty="0">
              <a:solidFill>
                <a:schemeClr val="bg1"/>
              </a:solidFill>
            </a:endParaRPr>
          </a:p>
        </p:txBody>
      </p:sp>
      <p:sp>
        <p:nvSpPr>
          <p:cNvPr id="3" name="Subtitle 2"/>
          <p:cNvSpPr>
            <a:spLocks noGrp="1"/>
          </p:cNvSpPr>
          <p:nvPr>
            <p:ph type="subTitle" idx="1"/>
          </p:nvPr>
        </p:nvSpPr>
        <p:spPr/>
        <p:txBody>
          <a:bodyPr>
            <a:normAutofit/>
          </a:bodyPr>
          <a:lstStyle/>
          <a:p>
            <a:r>
              <a:rPr lang="en-US" dirty="0" smtClean="0">
                <a:solidFill>
                  <a:schemeClr val="bg1">
                    <a:lumMod val="95000"/>
                  </a:schemeClr>
                </a:solidFill>
              </a:rPr>
              <a:t>Diagnosis and Classification Issues</a:t>
            </a:r>
            <a:endParaRPr lang="en-US" dirty="0">
              <a:solidFill>
                <a:schemeClr val="bg1">
                  <a:lumMod val="95000"/>
                </a:scheme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lstStyle/>
          <a:p>
            <a:r>
              <a:rPr lang="en-US" dirty="0" smtClean="0"/>
              <a:t>DSM – More Recent Editions</a:t>
            </a:r>
            <a:endParaRPr lang="en-US" dirty="0"/>
          </a:p>
        </p:txBody>
      </p:sp>
      <p:sp>
        <p:nvSpPr>
          <p:cNvPr id="247811" name="Rectangle 3"/>
          <p:cNvSpPr>
            <a:spLocks noGrp="1" noChangeArrowheads="1"/>
          </p:cNvSpPr>
          <p:nvPr>
            <p:ph idx="1"/>
          </p:nvPr>
        </p:nvSpPr>
        <p:spPr/>
        <p:txBody>
          <a:bodyPr/>
          <a:lstStyle/>
          <a:p>
            <a:r>
              <a:rPr lang="en-US" sz="2800" dirty="0"/>
              <a:t>DSM-IV included significant cultural advances</a:t>
            </a:r>
          </a:p>
          <a:p>
            <a:pPr lvl="1"/>
            <a:r>
              <a:rPr lang="en-US" sz="2400" dirty="0"/>
              <a:t>Text describing disorders often </a:t>
            </a:r>
            <a:r>
              <a:rPr lang="en-US" sz="2400" dirty="0" smtClean="0"/>
              <a:t>included </a:t>
            </a:r>
            <a:r>
              <a:rPr lang="en-US" sz="2400" dirty="0"/>
              <a:t>culturally specific information</a:t>
            </a:r>
          </a:p>
          <a:p>
            <a:pPr lvl="1"/>
            <a:r>
              <a:rPr lang="en-US" sz="2400" dirty="0" smtClean="0"/>
              <a:t>Culture-Bound </a:t>
            </a:r>
            <a:r>
              <a:rPr lang="en-US" sz="2400" dirty="0"/>
              <a:t>Syndromes </a:t>
            </a:r>
            <a:r>
              <a:rPr lang="en-US" sz="2400" dirty="0" smtClean="0"/>
              <a:t>were listed</a:t>
            </a:r>
            <a:endParaRPr lang="en-US" sz="2400" dirty="0"/>
          </a:p>
          <a:p>
            <a:pPr lvl="2"/>
            <a:r>
              <a:rPr lang="en-US" sz="2000" dirty="0"/>
              <a:t>Not official diagnostic categories, but experiences common in some cultural groups</a:t>
            </a:r>
          </a:p>
          <a:p>
            <a:pPr lvl="1"/>
            <a:r>
              <a:rPr lang="en-US" sz="2400" dirty="0"/>
              <a:t>Outline for Cultural Formulation</a:t>
            </a:r>
          </a:p>
          <a:p>
            <a:pPr lvl="2"/>
            <a:r>
              <a:rPr lang="en-US" sz="2000" dirty="0" smtClean="0"/>
              <a:t>Helped </a:t>
            </a:r>
            <a:r>
              <a:rPr lang="en-US" sz="2000" dirty="0"/>
              <a:t>clinicians appreciate impact of culture on symptoms</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DSM-5</a:t>
            </a:r>
            <a:endParaRPr lang="en-US" dirty="0"/>
          </a:p>
        </p:txBody>
      </p:sp>
      <p:sp>
        <p:nvSpPr>
          <p:cNvPr id="3" name="Content Placeholder 2"/>
          <p:cNvSpPr>
            <a:spLocks noGrp="1"/>
          </p:cNvSpPr>
          <p:nvPr>
            <p:ph idx="1"/>
          </p:nvPr>
        </p:nvSpPr>
        <p:spPr/>
        <p:txBody>
          <a:bodyPr/>
          <a:lstStyle/>
          <a:p>
            <a:r>
              <a:rPr lang="en-US" dirty="0" smtClean="0"/>
              <a:t>Current edition of the DSM</a:t>
            </a:r>
          </a:p>
          <a:p>
            <a:pPr lvl="1"/>
            <a:r>
              <a:rPr lang="en-US" dirty="0" smtClean="0"/>
              <a:t>Released in 2013</a:t>
            </a:r>
          </a:p>
          <a:p>
            <a:r>
              <a:rPr lang="en-US" dirty="0" smtClean="0"/>
              <a:t>Task Force led Work Groups, each focusing on a particular area of mental disorders</a:t>
            </a:r>
          </a:p>
          <a:p>
            <a:r>
              <a:rPr lang="en-US" dirty="0" smtClean="0"/>
              <a:t>Attempted greater consistency between DSM and International Classification of Diseases (ICD)</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DSM-5 Didn’t Make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Paradigm shift to emphasize neuropsychology/biological roots of mental disorder</a:t>
            </a:r>
          </a:p>
          <a:p>
            <a:r>
              <a:rPr lang="en-US" dirty="0" smtClean="0"/>
              <a:t>Dimensional definition of all mental disorders</a:t>
            </a:r>
          </a:p>
          <a:p>
            <a:r>
              <a:rPr lang="en-US" dirty="0" smtClean="0"/>
              <a:t>Dimensional approach for personality disorders</a:t>
            </a:r>
          </a:p>
          <a:p>
            <a:r>
              <a:rPr lang="en-US" dirty="0" smtClean="0"/>
              <a:t>Remove five of the 10 personality disorders</a:t>
            </a:r>
          </a:p>
          <a:p>
            <a:r>
              <a:rPr lang="en-US" dirty="0" smtClean="0"/>
              <a:t>Proposed disorders</a:t>
            </a:r>
          </a:p>
          <a:p>
            <a:pPr lvl="1"/>
            <a:r>
              <a:rPr lang="en-US" dirty="0" smtClean="0"/>
              <a:t>Attenuated psychosis syndrome</a:t>
            </a:r>
          </a:p>
          <a:p>
            <a:pPr lvl="1"/>
            <a:r>
              <a:rPr lang="en-US" dirty="0" smtClean="0"/>
              <a:t>Mixed anxiety-depressive disorder</a:t>
            </a:r>
          </a:p>
          <a:p>
            <a:pPr lvl="1"/>
            <a:r>
              <a:rPr lang="en-US" dirty="0" smtClean="0"/>
              <a:t>Internet gaming disorder</a:t>
            </a:r>
            <a:endParaRPr lang="en-US" dirty="0"/>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Features in DSM-5</a:t>
            </a:r>
            <a:endParaRPr lang="en-US" dirty="0"/>
          </a:p>
        </p:txBody>
      </p:sp>
      <p:sp>
        <p:nvSpPr>
          <p:cNvPr id="3" name="Content Placeholder 2"/>
          <p:cNvSpPr>
            <a:spLocks noGrp="1"/>
          </p:cNvSpPr>
          <p:nvPr>
            <p:ph idx="1"/>
          </p:nvPr>
        </p:nvSpPr>
        <p:spPr/>
        <p:txBody>
          <a:bodyPr/>
          <a:lstStyle/>
          <a:p>
            <a:r>
              <a:rPr lang="en-US" dirty="0" smtClean="0"/>
              <a:t>Naming shift from Roman numerals (e.g., DSM-IV) to Arabic numerals (e.g., DSM-5)</a:t>
            </a:r>
          </a:p>
          <a:p>
            <a:pPr lvl="1"/>
            <a:r>
              <a:rPr lang="en-US" dirty="0" smtClean="0"/>
              <a:t>Minor updates will be denoted as new versions (e.g., DSM-5.1, DSM-5.2, etc.)</a:t>
            </a:r>
          </a:p>
          <a:p>
            <a:r>
              <a:rPr lang="en-US" dirty="0" smtClean="0"/>
              <a:t>Elimination of the </a:t>
            </a:r>
            <a:r>
              <a:rPr lang="en-US" dirty="0" err="1" smtClean="0"/>
              <a:t>multiaxial</a:t>
            </a:r>
            <a:r>
              <a:rPr lang="en-US" dirty="0" smtClean="0"/>
              <a:t> assessment system</a:t>
            </a:r>
            <a:endParaRPr lang="en-US" dirty="0"/>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Disorders in DSM-5</a:t>
            </a:r>
            <a:endParaRPr lang="en-US" dirty="0"/>
          </a:p>
        </p:txBody>
      </p:sp>
      <p:sp>
        <p:nvSpPr>
          <p:cNvPr id="3" name="Content Placeholder 2"/>
          <p:cNvSpPr>
            <a:spLocks noGrp="1"/>
          </p:cNvSpPr>
          <p:nvPr>
            <p:ph idx="1"/>
          </p:nvPr>
        </p:nvSpPr>
        <p:spPr/>
        <p:txBody>
          <a:bodyPr/>
          <a:lstStyle/>
          <a:p>
            <a:r>
              <a:rPr lang="en-US" dirty="0" smtClean="0"/>
              <a:t>Premenstrual </a:t>
            </a:r>
            <a:r>
              <a:rPr lang="en-US" dirty="0" err="1" smtClean="0"/>
              <a:t>dysphoric</a:t>
            </a:r>
            <a:r>
              <a:rPr lang="en-US" dirty="0" smtClean="0"/>
              <a:t> disorder</a:t>
            </a:r>
          </a:p>
          <a:p>
            <a:r>
              <a:rPr lang="en-US" dirty="0" smtClean="0"/>
              <a:t>Disruptive mood </a:t>
            </a:r>
            <a:r>
              <a:rPr lang="en-US" dirty="0" err="1" smtClean="0"/>
              <a:t>dysregulation</a:t>
            </a:r>
            <a:r>
              <a:rPr lang="en-US" dirty="0" smtClean="0"/>
              <a:t> disorder</a:t>
            </a:r>
          </a:p>
          <a:p>
            <a:r>
              <a:rPr lang="en-US" dirty="0" smtClean="0"/>
              <a:t>Binge eating disorder</a:t>
            </a:r>
          </a:p>
          <a:p>
            <a:r>
              <a:rPr lang="en-US" dirty="0" smtClean="0"/>
              <a:t>Mild </a:t>
            </a:r>
            <a:r>
              <a:rPr lang="en-US" dirty="0" err="1" smtClean="0"/>
              <a:t>neurocognitive</a:t>
            </a:r>
            <a:r>
              <a:rPr lang="en-US" dirty="0" smtClean="0"/>
              <a:t> disorder</a:t>
            </a:r>
          </a:p>
          <a:p>
            <a:r>
              <a:rPr lang="en-US" dirty="0" smtClean="0"/>
              <a:t>Somatic symptom disorder</a:t>
            </a:r>
          </a:p>
          <a:p>
            <a:r>
              <a:rPr lang="en-US" dirty="0" smtClean="0"/>
              <a:t>Hoarding disorder</a:t>
            </a:r>
            <a:endParaRPr lang="en-US" dirty="0"/>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Revised Disorders in DSM-5</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Major depressive episode</a:t>
            </a:r>
          </a:p>
          <a:p>
            <a:pPr lvl="1"/>
            <a:r>
              <a:rPr lang="en-US" dirty="0" smtClean="0"/>
              <a:t>“Bereavement exclusion” dropped</a:t>
            </a:r>
          </a:p>
          <a:p>
            <a:r>
              <a:rPr lang="en-US" dirty="0" smtClean="0"/>
              <a:t>Autism spectrum disorder (new scope in DSM-5)</a:t>
            </a:r>
          </a:p>
          <a:p>
            <a:pPr lvl="1"/>
            <a:r>
              <a:rPr lang="en-US" dirty="0" smtClean="0"/>
              <a:t>Encompasses autistic disorder, </a:t>
            </a:r>
            <a:r>
              <a:rPr lang="en-US" dirty="0" err="1" smtClean="0"/>
              <a:t>Asperger’s</a:t>
            </a:r>
            <a:r>
              <a:rPr lang="en-US" dirty="0" smtClean="0"/>
              <a:t> disorder, and related developmental disorders from DSM-IV</a:t>
            </a:r>
          </a:p>
          <a:p>
            <a:r>
              <a:rPr lang="en-US" dirty="0" smtClean="0"/>
              <a:t>Attention-Deficit/Hyperactivity Disorder</a:t>
            </a:r>
          </a:p>
          <a:p>
            <a:pPr lvl="1"/>
            <a:r>
              <a:rPr lang="en-US" dirty="0" smtClean="0"/>
              <a:t>Age at which symptoms must first appear raised from 7 to 12</a:t>
            </a:r>
          </a:p>
          <a:p>
            <a:r>
              <a:rPr lang="en-US" dirty="0" smtClean="0"/>
              <a:t>Bulimia nervosa</a:t>
            </a:r>
          </a:p>
          <a:p>
            <a:pPr lvl="1"/>
            <a:r>
              <a:rPr lang="en-US" dirty="0" smtClean="0"/>
              <a:t>Frequency of binge eating decreased from twice to once per week</a:t>
            </a: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Revised Disorders in DSM-5 (cont.)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Anorexia nervosa</a:t>
            </a:r>
          </a:p>
          <a:p>
            <a:pPr lvl="1"/>
            <a:r>
              <a:rPr lang="en-US" dirty="0" smtClean="0"/>
              <a:t>Removed requirement that menstrual periods stop</a:t>
            </a:r>
          </a:p>
          <a:p>
            <a:pPr lvl="1"/>
            <a:r>
              <a:rPr lang="en-US" dirty="0" smtClean="0"/>
              <a:t>“Low body weight” changed from numeric definition to less specific description</a:t>
            </a:r>
          </a:p>
          <a:p>
            <a:r>
              <a:rPr lang="en-US" dirty="0" smtClean="0"/>
              <a:t>Substance use disorder  (new scope in DSM-5)</a:t>
            </a:r>
          </a:p>
          <a:p>
            <a:pPr lvl="1"/>
            <a:r>
              <a:rPr lang="en-US" dirty="0" smtClean="0"/>
              <a:t>Encompasses substance abuse and substance dependence disorders from DSM-IV</a:t>
            </a:r>
          </a:p>
          <a:p>
            <a:r>
              <a:rPr lang="en-US" dirty="0" smtClean="0"/>
              <a:t>Intellectual disability disorder</a:t>
            </a:r>
          </a:p>
          <a:p>
            <a:pPr lvl="1"/>
            <a:r>
              <a:rPr lang="en-US" dirty="0" smtClean="0"/>
              <a:t>Mental retardation from DSM-IV</a:t>
            </a:r>
          </a:p>
          <a:p>
            <a:r>
              <a:rPr lang="en-US" dirty="0" smtClean="0"/>
              <a:t>Specific learning disorder</a:t>
            </a:r>
          </a:p>
          <a:p>
            <a:pPr lvl="1"/>
            <a:r>
              <a:rPr lang="en-US" dirty="0" smtClean="0"/>
              <a:t>Covers separate learning disorders in reading, writing, and math from DSM-IV</a:t>
            </a:r>
          </a:p>
          <a:p>
            <a:endParaRPr lang="en-US" dirty="0"/>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DSM-5 Controversy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Allen Frances’ criticisms</a:t>
            </a:r>
          </a:p>
          <a:p>
            <a:pPr lvl="1"/>
            <a:r>
              <a:rPr lang="en-US" dirty="0" smtClean="0"/>
              <a:t>DSM-5 features changes that “seem clearly unsafe and scientifically unsound”</a:t>
            </a:r>
          </a:p>
          <a:p>
            <a:pPr lvl="1"/>
            <a:r>
              <a:rPr lang="en-US" dirty="0" smtClean="0"/>
              <a:t>DSM-5 “will mislabel normal people, promote diagnostic inflation, and encourage inappropriate medication use”</a:t>
            </a:r>
          </a:p>
          <a:p>
            <a:r>
              <a:rPr lang="en-US" dirty="0" smtClean="0"/>
              <a:t>Key areas of criticism</a:t>
            </a:r>
          </a:p>
          <a:p>
            <a:pPr lvl="1"/>
            <a:r>
              <a:rPr lang="en-US" dirty="0" smtClean="0"/>
              <a:t>Diagnostic overexpansion</a:t>
            </a:r>
          </a:p>
          <a:p>
            <a:pPr lvl="1"/>
            <a:r>
              <a:rPr lang="en-US" dirty="0" smtClean="0"/>
              <a:t>Questionable transparency of the revision process</a:t>
            </a:r>
          </a:p>
          <a:p>
            <a:pPr lvl="1"/>
            <a:r>
              <a:rPr lang="en-US" dirty="0" smtClean="0"/>
              <a:t>Work Groups predominantly composed of researchers, not clinicians</a:t>
            </a:r>
          </a:p>
          <a:p>
            <a:pPr lvl="1"/>
            <a:r>
              <a:rPr lang="en-US" dirty="0" smtClean="0"/>
              <a:t>Field trial problems</a:t>
            </a:r>
          </a:p>
          <a:p>
            <a:pPr lvl="1"/>
            <a:r>
              <a:rPr lang="en-US" dirty="0" smtClean="0"/>
              <a:t>Price of DSM-5</a:t>
            </a:r>
            <a:endParaRPr lang="en-US" dirty="0"/>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r>
              <a:rPr lang="en-US" dirty="0"/>
              <a:t>Criticisms of </a:t>
            </a:r>
            <a:r>
              <a:rPr lang="en-US" dirty="0" smtClean="0"/>
              <a:t>Recent DSMs</a:t>
            </a:r>
            <a:endParaRPr lang="en-US" dirty="0"/>
          </a:p>
        </p:txBody>
      </p:sp>
      <p:sp>
        <p:nvSpPr>
          <p:cNvPr id="248835" name="Rectangle 3"/>
          <p:cNvSpPr>
            <a:spLocks noGrp="1" noChangeArrowheads="1"/>
          </p:cNvSpPr>
          <p:nvPr>
            <p:ph idx="1"/>
          </p:nvPr>
        </p:nvSpPr>
        <p:spPr/>
        <p:txBody>
          <a:bodyPr/>
          <a:lstStyle/>
          <a:p>
            <a:pPr>
              <a:lnSpc>
                <a:spcPct val="80000"/>
              </a:lnSpc>
            </a:pPr>
            <a:r>
              <a:rPr lang="en-US" sz="2800" dirty="0"/>
              <a:t>Despite advances (e.g., empiricism, diagnostic criteria), some have criticized </a:t>
            </a:r>
            <a:r>
              <a:rPr lang="en-US" sz="2800" dirty="0" smtClean="0"/>
              <a:t>recent DSMs:</a:t>
            </a:r>
            <a:endParaRPr lang="en-US" sz="2800" dirty="0"/>
          </a:p>
          <a:p>
            <a:pPr lvl="1">
              <a:lnSpc>
                <a:spcPct val="80000"/>
              </a:lnSpc>
            </a:pPr>
            <a:r>
              <a:rPr lang="en-US" sz="2400" dirty="0"/>
              <a:t>Breadth of coverage</a:t>
            </a:r>
          </a:p>
          <a:p>
            <a:pPr lvl="2">
              <a:lnSpc>
                <a:spcPct val="80000"/>
              </a:lnSpc>
            </a:pPr>
            <a:r>
              <a:rPr lang="en-US" sz="2000" dirty="0"/>
              <a:t>Too many disorders?  Some not actually forms of mental illness?  Too many people stigmatized?  Concept of mental illness becoming trivialized?</a:t>
            </a:r>
          </a:p>
          <a:p>
            <a:pPr lvl="1">
              <a:lnSpc>
                <a:spcPct val="80000"/>
              </a:lnSpc>
            </a:pPr>
            <a:r>
              <a:rPr lang="en-US" sz="2400" dirty="0" smtClean="0"/>
              <a:t>Controversial cutoffs </a:t>
            </a:r>
            <a:endParaRPr lang="en-US" sz="2400" dirty="0"/>
          </a:p>
          <a:p>
            <a:pPr lvl="2">
              <a:lnSpc>
                <a:spcPct val="80000"/>
              </a:lnSpc>
            </a:pPr>
            <a:r>
              <a:rPr lang="en-US" sz="2000" dirty="0"/>
              <a:t>How many symptoms should be necessary for a particular disorder</a:t>
            </a:r>
            <a:r>
              <a:rPr lang="en-US" sz="2000" dirty="0" smtClean="0"/>
              <a:t>?</a:t>
            </a:r>
          </a:p>
          <a:p>
            <a:pPr lvl="2">
              <a:lnSpc>
                <a:spcPct val="80000"/>
              </a:lnSpc>
            </a:pPr>
            <a:r>
              <a:rPr lang="en-US" sz="2000" dirty="0" smtClean="0"/>
              <a:t>What constitutes “significant distress and impairment?”</a:t>
            </a:r>
          </a:p>
          <a:p>
            <a:pPr lvl="1">
              <a:lnSpc>
                <a:spcPct val="80000"/>
              </a:lnSpc>
            </a:pPr>
            <a:r>
              <a:rPr lang="en-US" sz="2400" dirty="0" smtClean="0"/>
              <a:t>Cultural </a:t>
            </a:r>
            <a:r>
              <a:rPr lang="en-US" sz="2400" dirty="0"/>
              <a:t>issues</a:t>
            </a:r>
          </a:p>
          <a:p>
            <a:pPr lvl="2">
              <a:lnSpc>
                <a:spcPct val="80000"/>
              </a:lnSpc>
            </a:pPr>
            <a:r>
              <a:rPr lang="en-US" sz="2000" dirty="0"/>
              <a:t>Some progress, but still dominated by non-minority authors and traditional Western values?</a:t>
            </a:r>
          </a:p>
          <a:p>
            <a:pPr lvl="1">
              <a:lnSpc>
                <a:spcPct val="80000"/>
              </a:lnSpc>
            </a:pPr>
            <a:endParaRPr lang="en-US" sz="2400"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p:txBody>
          <a:bodyPr>
            <a:normAutofit fontScale="90000"/>
          </a:bodyPr>
          <a:lstStyle/>
          <a:p>
            <a:r>
              <a:rPr lang="en-US" dirty="0"/>
              <a:t>Criticisms of </a:t>
            </a:r>
            <a:r>
              <a:rPr lang="en-US" dirty="0" smtClean="0"/>
              <a:t>Recent DSMs </a:t>
            </a:r>
            <a:r>
              <a:rPr lang="en-US" dirty="0"/>
              <a:t>(cont.)</a:t>
            </a:r>
          </a:p>
        </p:txBody>
      </p:sp>
      <p:sp>
        <p:nvSpPr>
          <p:cNvPr id="249859" name="Rectangle 3"/>
          <p:cNvSpPr>
            <a:spLocks noGrp="1" noChangeArrowheads="1"/>
          </p:cNvSpPr>
          <p:nvPr>
            <p:ph idx="1"/>
          </p:nvPr>
        </p:nvSpPr>
        <p:spPr/>
        <p:txBody>
          <a:bodyPr/>
          <a:lstStyle/>
          <a:p>
            <a:pPr lvl="1">
              <a:lnSpc>
                <a:spcPct val="80000"/>
              </a:lnSpc>
            </a:pPr>
            <a:r>
              <a:rPr lang="en-US" sz="2400" dirty="0"/>
              <a:t>Gender bias</a:t>
            </a:r>
          </a:p>
          <a:p>
            <a:pPr lvl="2">
              <a:lnSpc>
                <a:spcPct val="80000"/>
              </a:lnSpc>
            </a:pPr>
            <a:r>
              <a:rPr lang="en-US" sz="2000" dirty="0"/>
              <a:t>Do some diagnostic categories </a:t>
            </a:r>
            <a:r>
              <a:rPr lang="en-US" sz="2000" dirty="0" err="1"/>
              <a:t>pathologize</a:t>
            </a:r>
            <a:r>
              <a:rPr lang="en-US" sz="2000" dirty="0"/>
              <a:t> one gender more than the other? </a:t>
            </a:r>
            <a:endParaRPr lang="en-US" sz="2000" dirty="0" smtClean="0"/>
          </a:p>
          <a:p>
            <a:pPr lvl="2">
              <a:lnSpc>
                <a:spcPct val="80000"/>
              </a:lnSpc>
            </a:pPr>
            <a:r>
              <a:rPr lang="en-US" sz="2000" dirty="0" smtClean="0"/>
              <a:t>Consider premenstrual </a:t>
            </a:r>
            <a:r>
              <a:rPr lang="en-US" sz="2000" dirty="0" err="1" smtClean="0"/>
              <a:t>dysphoric</a:t>
            </a:r>
            <a:r>
              <a:rPr lang="en-US" sz="2000" dirty="0" smtClean="0"/>
              <a:t> disorder</a:t>
            </a:r>
            <a:endParaRPr lang="en-US" sz="2000" dirty="0"/>
          </a:p>
          <a:p>
            <a:pPr lvl="1">
              <a:lnSpc>
                <a:spcPct val="80000"/>
              </a:lnSpc>
            </a:pPr>
            <a:r>
              <a:rPr lang="en-US" sz="2400" dirty="0" err="1" smtClean="0"/>
              <a:t>Nonempirical</a:t>
            </a:r>
            <a:r>
              <a:rPr lang="en-US" sz="2400" dirty="0" smtClean="0"/>
              <a:t> </a:t>
            </a:r>
            <a:r>
              <a:rPr lang="en-US" sz="2400" dirty="0"/>
              <a:t>influences</a:t>
            </a:r>
          </a:p>
          <a:p>
            <a:pPr lvl="2">
              <a:lnSpc>
                <a:spcPct val="80000"/>
              </a:lnSpc>
            </a:pPr>
            <a:r>
              <a:rPr lang="en-US" sz="2000" dirty="0"/>
              <a:t>Despite increased empiricism, do other non-empirical factors (e.g., politics, finances) influence decisions about abnormality?  </a:t>
            </a:r>
          </a:p>
          <a:p>
            <a:pPr lvl="1">
              <a:lnSpc>
                <a:spcPct val="80000"/>
              </a:lnSpc>
            </a:pPr>
            <a:r>
              <a:rPr lang="en-US" sz="2400" dirty="0"/>
              <a:t>Limitations on objectivity</a:t>
            </a:r>
          </a:p>
          <a:p>
            <a:pPr lvl="2">
              <a:lnSpc>
                <a:spcPct val="80000"/>
              </a:lnSpc>
            </a:pPr>
            <a:r>
              <a:rPr lang="en-US" sz="2000" dirty="0"/>
              <a:t>Even with increased empiricism, do opinion and judgment still play significant roles in decisions about abnormality?</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p:txBody>
          <a:bodyPr>
            <a:normAutofit fontScale="90000"/>
          </a:bodyPr>
          <a:lstStyle/>
          <a:p>
            <a:r>
              <a:rPr lang="en-US" dirty="0" smtClean="0"/>
              <a:t>Diagnosis </a:t>
            </a:r>
            <a:r>
              <a:rPr lang="en-US" dirty="0"/>
              <a:t>and Classification Issues</a:t>
            </a:r>
          </a:p>
        </p:txBody>
      </p:sp>
      <p:sp>
        <p:nvSpPr>
          <p:cNvPr id="239619" name="Rectangle 3"/>
          <p:cNvSpPr>
            <a:spLocks noGrp="1" noChangeArrowheads="1"/>
          </p:cNvSpPr>
          <p:nvPr>
            <p:ph idx="1"/>
          </p:nvPr>
        </p:nvSpPr>
        <p:spPr/>
        <p:txBody>
          <a:bodyPr/>
          <a:lstStyle/>
          <a:p>
            <a:r>
              <a:rPr lang="en-US"/>
              <a:t>Defining abnormality has been a primary task of clinical psychologists since the inception of the field</a:t>
            </a:r>
          </a:p>
          <a:p>
            <a:pPr lvl="1"/>
            <a:r>
              <a:rPr lang="en-US"/>
              <a:t>What defines abnormality?</a:t>
            </a:r>
          </a:p>
          <a:p>
            <a:pPr lvl="1"/>
            <a:r>
              <a:rPr lang="en-US"/>
              <a:t>Who defines abnormality?</a:t>
            </a:r>
          </a:p>
          <a:p>
            <a:pPr lvl="1"/>
            <a:r>
              <a:rPr lang="en-US"/>
              <a:t>Why is the definition of abnormality important?</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normAutofit fontScale="90000"/>
          </a:bodyPr>
          <a:lstStyle/>
          <a:p>
            <a:r>
              <a:rPr lang="en-US" sz="4000"/>
              <a:t>Alternate Directions in Diagnosis and Classification</a:t>
            </a:r>
          </a:p>
        </p:txBody>
      </p:sp>
      <p:sp>
        <p:nvSpPr>
          <p:cNvPr id="250883" name="Rectangle 3"/>
          <p:cNvSpPr>
            <a:spLocks noGrp="1" noChangeArrowheads="1"/>
          </p:cNvSpPr>
          <p:nvPr>
            <p:ph idx="1"/>
          </p:nvPr>
        </p:nvSpPr>
        <p:spPr/>
        <p:txBody>
          <a:bodyPr/>
          <a:lstStyle/>
          <a:p>
            <a:pPr>
              <a:lnSpc>
                <a:spcPct val="90000"/>
              </a:lnSpc>
            </a:pPr>
            <a:r>
              <a:rPr lang="en-US" dirty="0"/>
              <a:t>Categorical approach</a:t>
            </a:r>
          </a:p>
          <a:p>
            <a:pPr lvl="1">
              <a:lnSpc>
                <a:spcPct val="90000"/>
              </a:lnSpc>
            </a:pPr>
            <a:r>
              <a:rPr lang="en-US" dirty="0" smtClean="0"/>
              <a:t>The DSM’s approach</a:t>
            </a:r>
          </a:p>
          <a:p>
            <a:pPr lvl="1">
              <a:lnSpc>
                <a:spcPct val="90000"/>
              </a:lnSpc>
            </a:pPr>
            <a:r>
              <a:rPr lang="en-US" dirty="0" smtClean="0"/>
              <a:t>An </a:t>
            </a:r>
            <a:r>
              <a:rPr lang="en-US" dirty="0"/>
              <a:t>individual falls in the “yes” or “no” category for having a particular disorder</a:t>
            </a:r>
          </a:p>
          <a:p>
            <a:pPr lvl="1">
              <a:lnSpc>
                <a:spcPct val="90000"/>
              </a:lnSpc>
            </a:pPr>
            <a:r>
              <a:rPr lang="en-US" dirty="0" smtClean="0"/>
              <a:t>“Black and </a:t>
            </a:r>
            <a:r>
              <a:rPr lang="en-US" dirty="0"/>
              <a:t>white” approach—no “shades of gray”</a:t>
            </a:r>
          </a:p>
          <a:p>
            <a:pPr lvl="1">
              <a:lnSpc>
                <a:spcPct val="90000"/>
              </a:lnSpc>
            </a:pPr>
            <a:r>
              <a:rPr lang="en-US" dirty="0"/>
              <a:t>May correspond well with human tendency to think categorically</a:t>
            </a:r>
          </a:p>
          <a:p>
            <a:pPr lvl="1">
              <a:lnSpc>
                <a:spcPct val="90000"/>
              </a:lnSpc>
            </a:pPr>
            <a:r>
              <a:rPr lang="en-US" dirty="0"/>
              <a:t>Facilitates communication </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p:txBody>
          <a:bodyPr>
            <a:normAutofit fontScale="90000"/>
          </a:bodyPr>
          <a:lstStyle/>
          <a:p>
            <a:r>
              <a:rPr lang="en-US" sz="4000"/>
              <a:t>Alternate Directions in Diagnosis and Classification (cont.)</a:t>
            </a:r>
          </a:p>
        </p:txBody>
      </p:sp>
      <p:sp>
        <p:nvSpPr>
          <p:cNvPr id="251907" name="Rectangle 3"/>
          <p:cNvSpPr>
            <a:spLocks noGrp="1" noChangeArrowheads="1"/>
          </p:cNvSpPr>
          <p:nvPr>
            <p:ph idx="1"/>
          </p:nvPr>
        </p:nvSpPr>
        <p:spPr/>
        <p:txBody>
          <a:bodyPr/>
          <a:lstStyle/>
          <a:p>
            <a:pPr>
              <a:lnSpc>
                <a:spcPct val="80000"/>
              </a:lnSpc>
            </a:pPr>
            <a:r>
              <a:rPr lang="en-US" sz="2800" dirty="0"/>
              <a:t>Dimensional approach</a:t>
            </a:r>
          </a:p>
          <a:p>
            <a:pPr lvl="1">
              <a:lnSpc>
                <a:spcPct val="80000"/>
              </a:lnSpc>
            </a:pPr>
            <a:r>
              <a:rPr lang="en-US" sz="2400" dirty="0" smtClean="0"/>
              <a:t>“Shades </a:t>
            </a:r>
            <a:r>
              <a:rPr lang="en-US" sz="2400" dirty="0"/>
              <a:t>of gray” rather than “black </a:t>
            </a:r>
            <a:r>
              <a:rPr lang="en-US" sz="2400" dirty="0" smtClean="0"/>
              <a:t>and </a:t>
            </a:r>
            <a:r>
              <a:rPr lang="en-US" sz="2400" dirty="0"/>
              <a:t>white”</a:t>
            </a:r>
          </a:p>
          <a:p>
            <a:pPr lvl="1">
              <a:lnSpc>
                <a:spcPct val="80000"/>
              </a:lnSpc>
            </a:pPr>
            <a:r>
              <a:rPr lang="en-US" sz="2400" dirty="0"/>
              <a:t>Place clients’ symptoms on a continuum rather than into discrete diagnostic categories</a:t>
            </a:r>
          </a:p>
          <a:p>
            <a:pPr lvl="1">
              <a:lnSpc>
                <a:spcPct val="80000"/>
              </a:lnSpc>
            </a:pPr>
            <a:r>
              <a:rPr lang="en-US" sz="2400" dirty="0"/>
              <a:t>Five-factor model of personality could provide the dimensions</a:t>
            </a:r>
          </a:p>
          <a:p>
            <a:pPr lvl="2">
              <a:lnSpc>
                <a:spcPct val="80000"/>
              </a:lnSpc>
            </a:pPr>
            <a:r>
              <a:rPr lang="en-US" sz="2000" dirty="0"/>
              <a:t>Neuroticism, extraversion, openness, conscientiousness, and agreeableness</a:t>
            </a:r>
          </a:p>
          <a:p>
            <a:pPr lvl="1">
              <a:lnSpc>
                <a:spcPct val="80000"/>
              </a:lnSpc>
            </a:pPr>
            <a:r>
              <a:rPr lang="en-US" sz="2400" dirty="0"/>
              <a:t>More difficult to efficiently communicate, but more thorough description of clients?</a:t>
            </a:r>
          </a:p>
          <a:p>
            <a:pPr lvl="1">
              <a:lnSpc>
                <a:spcPct val="80000"/>
              </a:lnSpc>
            </a:pPr>
            <a:r>
              <a:rPr lang="en-US" sz="2400" dirty="0"/>
              <a:t>May be better suited for some disorders (e.g., personality disorders)</a:t>
            </a:r>
          </a:p>
          <a:p>
            <a:pPr>
              <a:lnSpc>
                <a:spcPct val="80000"/>
              </a:lnSpc>
            </a:pPr>
            <a:endParaRPr lang="en-US" sz="2800"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p:txBody>
          <a:bodyPr>
            <a:normAutofit fontScale="90000"/>
          </a:bodyPr>
          <a:lstStyle/>
          <a:p>
            <a:r>
              <a:rPr lang="en-US" sz="4000"/>
              <a:t>What Defines Abnormality?</a:t>
            </a:r>
            <a:br>
              <a:rPr lang="en-US" sz="4000"/>
            </a:br>
            <a:endParaRPr lang="en-US" sz="4000"/>
          </a:p>
        </p:txBody>
      </p:sp>
      <p:sp>
        <p:nvSpPr>
          <p:cNvPr id="240643" name="Rectangle 3"/>
          <p:cNvSpPr>
            <a:spLocks noGrp="1" noChangeArrowheads="1"/>
          </p:cNvSpPr>
          <p:nvPr>
            <p:ph idx="1"/>
          </p:nvPr>
        </p:nvSpPr>
        <p:spPr/>
        <p:txBody>
          <a:bodyPr/>
          <a:lstStyle/>
          <a:p>
            <a:pPr>
              <a:lnSpc>
                <a:spcPct val="80000"/>
              </a:lnSpc>
            </a:pPr>
            <a:r>
              <a:rPr lang="en-US" sz="2400" dirty="0"/>
              <a:t>Various theories have suggested:</a:t>
            </a:r>
          </a:p>
          <a:p>
            <a:pPr lvl="1">
              <a:lnSpc>
                <a:spcPct val="80000"/>
              </a:lnSpc>
            </a:pPr>
            <a:r>
              <a:rPr lang="en-US" sz="2000" dirty="0"/>
              <a:t>Personal distress</a:t>
            </a:r>
          </a:p>
          <a:p>
            <a:pPr lvl="1">
              <a:lnSpc>
                <a:spcPct val="80000"/>
              </a:lnSpc>
            </a:pPr>
            <a:r>
              <a:rPr lang="en-US" sz="2000" dirty="0"/>
              <a:t>Deviance from cultural norms</a:t>
            </a:r>
          </a:p>
          <a:p>
            <a:pPr lvl="1">
              <a:lnSpc>
                <a:spcPct val="80000"/>
              </a:lnSpc>
            </a:pPr>
            <a:r>
              <a:rPr lang="en-US" sz="2000" dirty="0"/>
              <a:t>Statistical infrequency</a:t>
            </a:r>
          </a:p>
          <a:p>
            <a:pPr lvl="1">
              <a:lnSpc>
                <a:spcPct val="80000"/>
              </a:lnSpc>
            </a:pPr>
            <a:r>
              <a:rPr lang="en-US" sz="2000" dirty="0"/>
              <a:t>Impaired social functioning</a:t>
            </a:r>
          </a:p>
          <a:p>
            <a:pPr lvl="1">
              <a:lnSpc>
                <a:spcPct val="80000"/>
              </a:lnSpc>
            </a:pPr>
            <a:r>
              <a:rPr lang="en-US" sz="2000" dirty="0"/>
              <a:t>Others</a:t>
            </a:r>
          </a:p>
          <a:p>
            <a:pPr>
              <a:lnSpc>
                <a:spcPct val="80000"/>
              </a:lnSpc>
            </a:pPr>
            <a:r>
              <a:rPr lang="en-US" sz="2400" dirty="0"/>
              <a:t>Harmful Dysfunction—a current theory</a:t>
            </a:r>
          </a:p>
          <a:p>
            <a:pPr lvl="1">
              <a:lnSpc>
                <a:spcPct val="80000"/>
              </a:lnSpc>
            </a:pPr>
            <a:r>
              <a:rPr lang="en-US" sz="2000" dirty="0" smtClean="0"/>
              <a:t>Jerome </a:t>
            </a:r>
            <a:r>
              <a:rPr lang="en-US" sz="2000" dirty="0"/>
              <a:t>Wakefield</a:t>
            </a:r>
          </a:p>
          <a:p>
            <a:pPr lvl="1">
              <a:lnSpc>
                <a:spcPct val="80000"/>
              </a:lnSpc>
            </a:pPr>
            <a:r>
              <a:rPr lang="en-US" sz="2000" dirty="0"/>
              <a:t>Considers both scientific data (dysfunction) and social context (harmful)</a:t>
            </a:r>
          </a:p>
          <a:p>
            <a:pPr>
              <a:lnSpc>
                <a:spcPct val="80000"/>
              </a:lnSpc>
            </a:pPr>
            <a:r>
              <a:rPr lang="en-US" sz="2400" dirty="0"/>
              <a:t>Can behaviors be culturally typical yet also abnormal?</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lstStyle/>
          <a:p>
            <a:r>
              <a:rPr lang="en-US"/>
              <a:t>Who Defines Abnormality?</a:t>
            </a:r>
          </a:p>
        </p:txBody>
      </p:sp>
      <p:sp>
        <p:nvSpPr>
          <p:cNvPr id="241667" name="Rectangle 3"/>
          <p:cNvSpPr>
            <a:spLocks noGrp="1" noChangeArrowheads="1"/>
          </p:cNvSpPr>
          <p:nvPr>
            <p:ph idx="1"/>
          </p:nvPr>
        </p:nvSpPr>
        <p:spPr/>
        <p:txBody>
          <a:bodyPr/>
          <a:lstStyle/>
          <a:p>
            <a:pPr>
              <a:lnSpc>
                <a:spcPct val="90000"/>
              </a:lnSpc>
            </a:pPr>
            <a:r>
              <a:rPr lang="en-US" sz="2800"/>
              <a:t>Authors of DSM make official definitions of disorders</a:t>
            </a:r>
          </a:p>
          <a:p>
            <a:pPr>
              <a:lnSpc>
                <a:spcPct val="90000"/>
              </a:lnSpc>
            </a:pPr>
            <a:r>
              <a:rPr lang="en-US" sz="2800"/>
              <a:t>Leading researchers in psychopathology</a:t>
            </a:r>
          </a:p>
          <a:p>
            <a:pPr>
              <a:lnSpc>
                <a:spcPct val="90000"/>
              </a:lnSpc>
            </a:pPr>
            <a:r>
              <a:rPr lang="en-US" sz="2800"/>
              <a:t>Many of these authors have been psychiatrists (DSM published by American Psychiatric Association)</a:t>
            </a:r>
          </a:p>
          <a:p>
            <a:pPr lvl="1">
              <a:lnSpc>
                <a:spcPct val="90000"/>
              </a:lnSpc>
            </a:pPr>
            <a:r>
              <a:rPr lang="en-US" sz="2400"/>
              <a:t>Medical model of psychopathology</a:t>
            </a:r>
          </a:p>
          <a:p>
            <a:pPr lvl="2">
              <a:lnSpc>
                <a:spcPct val="90000"/>
              </a:lnSpc>
            </a:pPr>
            <a:r>
              <a:rPr lang="en-US" sz="2000"/>
              <a:t>Categorical definitions with specific symptoms</a:t>
            </a:r>
          </a:p>
          <a:p>
            <a:pPr lvl="1">
              <a:lnSpc>
                <a:spcPct val="90000"/>
              </a:lnSpc>
            </a:pPr>
            <a:r>
              <a:rPr lang="en-US" sz="2400"/>
              <a:t>Increasing cultural diversity among these authors in more recent editions of DSM</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normAutofit fontScale="90000"/>
          </a:bodyPr>
          <a:lstStyle/>
          <a:p>
            <a:r>
              <a:rPr lang="en-US"/>
              <a:t>Why Is the Definition of Abnormality Important?</a:t>
            </a:r>
          </a:p>
        </p:txBody>
      </p:sp>
      <p:sp>
        <p:nvSpPr>
          <p:cNvPr id="242691" name="Rectangle 3"/>
          <p:cNvSpPr>
            <a:spLocks noGrp="1" noChangeArrowheads="1"/>
          </p:cNvSpPr>
          <p:nvPr>
            <p:ph idx="1"/>
          </p:nvPr>
        </p:nvSpPr>
        <p:spPr/>
        <p:txBody>
          <a:bodyPr/>
          <a:lstStyle/>
          <a:p>
            <a:pPr>
              <a:lnSpc>
                <a:spcPct val="90000"/>
              </a:lnSpc>
            </a:pPr>
            <a:r>
              <a:rPr lang="en-US" sz="2800" dirty="0"/>
              <a:t>Labeling an experience as a disorder can affect professionals and clients</a:t>
            </a:r>
          </a:p>
          <a:p>
            <a:pPr lvl="1">
              <a:lnSpc>
                <a:spcPct val="90000"/>
              </a:lnSpc>
            </a:pPr>
            <a:r>
              <a:rPr lang="en-US" sz="2400" dirty="0"/>
              <a:t>Professionals</a:t>
            </a:r>
          </a:p>
          <a:p>
            <a:pPr lvl="2">
              <a:lnSpc>
                <a:spcPct val="90000"/>
              </a:lnSpc>
            </a:pPr>
            <a:r>
              <a:rPr lang="en-US" sz="2000" dirty="0"/>
              <a:t>Facilitate research, awareness, and treatment</a:t>
            </a:r>
          </a:p>
          <a:p>
            <a:pPr lvl="1">
              <a:lnSpc>
                <a:spcPct val="90000"/>
              </a:lnSpc>
            </a:pPr>
            <a:r>
              <a:rPr lang="en-US" sz="2400" dirty="0"/>
              <a:t>Clients</a:t>
            </a:r>
          </a:p>
          <a:p>
            <a:pPr lvl="2">
              <a:lnSpc>
                <a:spcPct val="90000"/>
              </a:lnSpc>
            </a:pPr>
            <a:r>
              <a:rPr lang="en-US" sz="2000" dirty="0"/>
              <a:t>Demystify difficult experience</a:t>
            </a:r>
          </a:p>
          <a:p>
            <a:pPr lvl="2">
              <a:lnSpc>
                <a:spcPct val="90000"/>
              </a:lnSpc>
            </a:pPr>
            <a:r>
              <a:rPr lang="en-US" sz="2000" dirty="0"/>
              <a:t>Feel like “not the only one”</a:t>
            </a:r>
          </a:p>
          <a:p>
            <a:pPr lvl="2">
              <a:lnSpc>
                <a:spcPct val="90000"/>
              </a:lnSpc>
            </a:pPr>
            <a:r>
              <a:rPr lang="en-US" sz="2000" dirty="0"/>
              <a:t>Acknowledge significance of problem</a:t>
            </a:r>
          </a:p>
          <a:p>
            <a:pPr lvl="2">
              <a:lnSpc>
                <a:spcPct val="90000"/>
              </a:lnSpc>
            </a:pPr>
            <a:r>
              <a:rPr lang="en-US" sz="2000" dirty="0"/>
              <a:t>Access treatment</a:t>
            </a:r>
          </a:p>
          <a:p>
            <a:pPr lvl="2">
              <a:lnSpc>
                <a:spcPct val="90000"/>
              </a:lnSpc>
            </a:pPr>
            <a:r>
              <a:rPr lang="en-US" sz="2000" dirty="0"/>
              <a:t>Stigma damages </a:t>
            </a:r>
            <a:r>
              <a:rPr lang="en-US" sz="2000" dirty="0" smtClean="0"/>
              <a:t>self-image</a:t>
            </a:r>
          </a:p>
          <a:p>
            <a:pPr lvl="2">
              <a:lnSpc>
                <a:spcPct val="90000"/>
              </a:lnSpc>
            </a:pPr>
            <a:r>
              <a:rPr lang="en-US" sz="2000" dirty="0" smtClean="0"/>
              <a:t>Stereotyping by those who know the client</a:t>
            </a:r>
            <a:endParaRPr lang="en-US" sz="2000" dirty="0"/>
          </a:p>
          <a:p>
            <a:pPr lvl="2">
              <a:lnSpc>
                <a:spcPct val="90000"/>
              </a:lnSpc>
            </a:pPr>
            <a:r>
              <a:rPr lang="en-US" sz="2000" dirty="0"/>
              <a:t>Legal consequences</a:t>
            </a:r>
          </a:p>
          <a:p>
            <a:pPr lvl="2">
              <a:lnSpc>
                <a:spcPct val="90000"/>
              </a:lnSpc>
            </a:pPr>
            <a:endParaRPr lang="en-US" sz="2000" dirty="0"/>
          </a:p>
          <a:p>
            <a:pPr lvl="2">
              <a:lnSpc>
                <a:spcPct val="90000"/>
              </a:lnSpc>
            </a:pPr>
            <a:endParaRPr lang="en-US" sz="2000"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a:t>Before the DSM</a:t>
            </a:r>
          </a:p>
        </p:txBody>
      </p:sp>
      <p:sp>
        <p:nvSpPr>
          <p:cNvPr id="243715" name="Rectangle 3"/>
          <p:cNvSpPr>
            <a:spLocks noGrp="1" noChangeArrowheads="1"/>
          </p:cNvSpPr>
          <p:nvPr>
            <p:ph idx="1"/>
          </p:nvPr>
        </p:nvSpPr>
        <p:spPr/>
        <p:txBody>
          <a:bodyPr/>
          <a:lstStyle/>
          <a:p>
            <a:pPr>
              <a:lnSpc>
                <a:spcPct val="90000"/>
              </a:lnSpc>
            </a:pPr>
            <a:r>
              <a:rPr lang="en-US" sz="2800"/>
              <a:t>Abnormal behavior was recognized and studied in ancient civilizations</a:t>
            </a:r>
          </a:p>
          <a:p>
            <a:pPr>
              <a:lnSpc>
                <a:spcPct val="90000"/>
              </a:lnSpc>
            </a:pPr>
            <a:r>
              <a:rPr lang="en-US" sz="2800"/>
              <a:t>In 19</a:t>
            </a:r>
            <a:r>
              <a:rPr lang="en-US" sz="2800" baseline="30000"/>
              <a:t>th</a:t>
            </a:r>
            <a:r>
              <a:rPr lang="en-US" sz="2800"/>
              <a:t> century, asylums in Europe and U. S. arose (see Chapter 2)</a:t>
            </a:r>
          </a:p>
          <a:p>
            <a:pPr>
              <a:lnSpc>
                <a:spcPct val="90000"/>
              </a:lnSpc>
            </a:pPr>
            <a:r>
              <a:rPr lang="en-US" sz="2800"/>
              <a:t>Around 1900, Emil Kraepelin put forth some of the first specific categories of mental illness</a:t>
            </a:r>
          </a:p>
          <a:p>
            <a:pPr>
              <a:lnSpc>
                <a:spcPct val="90000"/>
              </a:lnSpc>
            </a:pPr>
            <a:r>
              <a:rPr lang="en-US" sz="2800"/>
              <a:t>Some early categorical systems were for statistical/census purposes</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p:txBody>
          <a:bodyPr/>
          <a:lstStyle/>
          <a:p>
            <a:r>
              <a:rPr lang="en-US" dirty="0"/>
              <a:t>DSM-I and DSM-II</a:t>
            </a:r>
          </a:p>
        </p:txBody>
      </p:sp>
      <p:sp>
        <p:nvSpPr>
          <p:cNvPr id="244739" name="Rectangle 3"/>
          <p:cNvSpPr>
            <a:spLocks noGrp="1" noChangeArrowheads="1"/>
          </p:cNvSpPr>
          <p:nvPr>
            <p:ph idx="1"/>
          </p:nvPr>
        </p:nvSpPr>
        <p:spPr/>
        <p:txBody>
          <a:bodyPr>
            <a:normAutofit/>
          </a:bodyPr>
          <a:lstStyle/>
          <a:p>
            <a:r>
              <a:rPr lang="en-US" sz="2800" dirty="0"/>
              <a:t>DSM-I published in 1952</a:t>
            </a:r>
          </a:p>
          <a:p>
            <a:r>
              <a:rPr lang="en-US" sz="2800" dirty="0"/>
              <a:t>DSM-II published in 1968</a:t>
            </a:r>
          </a:p>
          <a:p>
            <a:pPr lvl="1"/>
            <a:r>
              <a:rPr lang="en-US" sz="2400" dirty="0"/>
              <a:t>Similar to each other, but different from later editions</a:t>
            </a:r>
          </a:p>
          <a:p>
            <a:pPr lvl="1"/>
            <a:r>
              <a:rPr lang="en-US" sz="2400" dirty="0" smtClean="0"/>
              <a:t>Not scientifically or </a:t>
            </a:r>
            <a:r>
              <a:rPr lang="en-US" sz="2400" dirty="0"/>
              <a:t>empirically based</a:t>
            </a:r>
          </a:p>
          <a:p>
            <a:pPr lvl="2"/>
            <a:r>
              <a:rPr lang="en-US" sz="2000" dirty="0"/>
              <a:t>Based on “clinical wisdom” of leading psychiatrists</a:t>
            </a:r>
          </a:p>
          <a:p>
            <a:pPr lvl="1"/>
            <a:r>
              <a:rPr lang="en-US" sz="2400" dirty="0"/>
              <a:t>Psychoanalytic/Freudian </a:t>
            </a:r>
            <a:r>
              <a:rPr lang="en-US" sz="2400" dirty="0" smtClean="0"/>
              <a:t>influence</a:t>
            </a:r>
          </a:p>
          <a:p>
            <a:pPr lvl="1"/>
            <a:r>
              <a:rPr lang="en-US" sz="2400" dirty="0" smtClean="0"/>
              <a:t>Contained three broad categories of disorders</a:t>
            </a:r>
          </a:p>
          <a:p>
            <a:pPr lvl="2"/>
            <a:r>
              <a:rPr lang="en-US" sz="2000" dirty="0" smtClean="0"/>
              <a:t>Psychoses, neuroses, character disorders</a:t>
            </a:r>
            <a:endParaRPr lang="en-US" sz="2000" dirty="0"/>
          </a:p>
          <a:p>
            <a:pPr lvl="1"/>
            <a:r>
              <a:rPr lang="en-US" sz="2400" dirty="0"/>
              <a:t>No specific criteria; just paragraphs with somewhat vague descriptions</a:t>
            </a:r>
          </a:p>
          <a:p>
            <a:endParaRPr lang="en-US" sz="2800"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r>
              <a:rPr lang="en-US" dirty="0" smtClean="0"/>
              <a:t>DSM – More Recent Editions</a:t>
            </a:r>
            <a:endParaRPr lang="en-US" dirty="0"/>
          </a:p>
        </p:txBody>
      </p:sp>
      <p:sp>
        <p:nvSpPr>
          <p:cNvPr id="245763" name="Rectangle 3"/>
          <p:cNvSpPr>
            <a:spLocks noGrp="1" noChangeArrowheads="1"/>
          </p:cNvSpPr>
          <p:nvPr>
            <p:ph idx="1"/>
          </p:nvPr>
        </p:nvSpPr>
        <p:spPr/>
        <p:txBody>
          <a:bodyPr/>
          <a:lstStyle/>
          <a:p>
            <a:pPr>
              <a:lnSpc>
                <a:spcPct val="80000"/>
              </a:lnSpc>
            </a:pPr>
            <a:r>
              <a:rPr lang="en-US" sz="2800" dirty="0" smtClean="0"/>
              <a:t>DSM-III</a:t>
            </a:r>
          </a:p>
          <a:p>
            <a:pPr lvl="1">
              <a:lnSpc>
                <a:spcPct val="80000"/>
              </a:lnSpc>
            </a:pPr>
            <a:r>
              <a:rPr lang="en-US" sz="2400" dirty="0" smtClean="0"/>
              <a:t>Published </a:t>
            </a:r>
            <a:r>
              <a:rPr lang="en-US" sz="2400" dirty="0"/>
              <a:t>in 1980</a:t>
            </a:r>
          </a:p>
          <a:p>
            <a:pPr lvl="1">
              <a:lnSpc>
                <a:spcPct val="80000"/>
              </a:lnSpc>
            </a:pPr>
            <a:r>
              <a:rPr lang="en-US" sz="2400" dirty="0"/>
              <a:t>Very different from DSM-I and DSM-II</a:t>
            </a:r>
          </a:p>
          <a:p>
            <a:pPr lvl="2">
              <a:lnSpc>
                <a:spcPct val="80000"/>
              </a:lnSpc>
            </a:pPr>
            <a:r>
              <a:rPr lang="en-US" sz="2000" dirty="0"/>
              <a:t>More reliant on empirical </a:t>
            </a:r>
            <a:r>
              <a:rPr lang="en-US" sz="2000" dirty="0" smtClean="0"/>
              <a:t>data</a:t>
            </a:r>
            <a:endParaRPr lang="en-US" sz="2000" dirty="0"/>
          </a:p>
          <a:p>
            <a:pPr lvl="2">
              <a:lnSpc>
                <a:spcPct val="80000"/>
              </a:lnSpc>
            </a:pPr>
            <a:r>
              <a:rPr lang="en-US" sz="2000" dirty="0"/>
              <a:t>Specific criteria defined disorders</a:t>
            </a:r>
          </a:p>
          <a:p>
            <a:pPr lvl="2">
              <a:lnSpc>
                <a:spcPct val="80000"/>
              </a:lnSpc>
            </a:pPr>
            <a:r>
              <a:rPr lang="en-US" sz="2000" dirty="0" err="1"/>
              <a:t>Atheoretical</a:t>
            </a:r>
            <a:r>
              <a:rPr lang="en-US" sz="2000" dirty="0"/>
              <a:t> (no psychoanalytic/Freudian influence)</a:t>
            </a:r>
          </a:p>
          <a:p>
            <a:pPr lvl="2">
              <a:lnSpc>
                <a:spcPct val="80000"/>
              </a:lnSpc>
            </a:pPr>
            <a:r>
              <a:rPr lang="en-US" sz="2000" dirty="0"/>
              <a:t>Multi-axial assessment (5 axes)</a:t>
            </a:r>
          </a:p>
          <a:p>
            <a:pPr lvl="2">
              <a:lnSpc>
                <a:spcPct val="80000"/>
              </a:lnSpc>
            </a:pPr>
            <a:r>
              <a:rPr lang="en-US" sz="2000" dirty="0"/>
              <a:t>Much longer—included many more disorders</a:t>
            </a:r>
          </a:p>
          <a:p>
            <a:pPr>
              <a:lnSpc>
                <a:spcPct val="80000"/>
              </a:lnSpc>
            </a:pPr>
            <a:r>
              <a:rPr lang="en-US" sz="2800" dirty="0"/>
              <a:t>DSM-III-R (minor changes from DSM-III) was published in 1987</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p:txBody>
          <a:bodyPr/>
          <a:lstStyle/>
          <a:p>
            <a:r>
              <a:rPr lang="en-US" dirty="0" smtClean="0"/>
              <a:t>DSM – More Recent </a:t>
            </a:r>
            <a:r>
              <a:rPr lang="en-US" dirty="0"/>
              <a:t>Editions</a:t>
            </a:r>
          </a:p>
        </p:txBody>
      </p:sp>
      <p:sp>
        <p:nvSpPr>
          <p:cNvPr id="246787" name="Rectangle 3"/>
          <p:cNvSpPr>
            <a:spLocks noGrp="1" noChangeArrowheads="1"/>
          </p:cNvSpPr>
          <p:nvPr>
            <p:ph idx="1"/>
          </p:nvPr>
        </p:nvSpPr>
        <p:spPr/>
        <p:txBody>
          <a:bodyPr/>
          <a:lstStyle/>
          <a:p>
            <a:r>
              <a:rPr lang="en-US"/>
              <a:t>DSM-IV was published in 1994</a:t>
            </a:r>
          </a:p>
          <a:p>
            <a:r>
              <a:rPr lang="en-US"/>
              <a:t>DSM-IV-TR was published in 2000</a:t>
            </a:r>
          </a:p>
          <a:p>
            <a:pPr lvl="1"/>
            <a:r>
              <a:rPr lang="en-US"/>
              <a:t>TR stands for “text revision”</a:t>
            </a:r>
          </a:p>
          <a:p>
            <a:pPr lvl="1"/>
            <a:r>
              <a:rPr lang="en-US"/>
              <a:t>Only text, not diagnostic criteria, differ between DSM-IV and DSM-IV-TR</a:t>
            </a:r>
          </a:p>
          <a:p>
            <a:pPr lvl="2"/>
            <a:r>
              <a:rPr lang="en-US"/>
              <a:t>So, these two editions are essentially similar</a:t>
            </a:r>
          </a:p>
          <a:p>
            <a:pPr>
              <a:buFont typeface="Wingdings" pitchFamily="2" charset="2"/>
              <a:buNone/>
            </a:pPr>
            <a:endParaRPr lang="en-US"/>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SM-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w Cen M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DSM-5</Template>
  <TotalTime>17863</TotalTime>
  <Words>2036</Words>
  <Application>Microsoft Office PowerPoint</Application>
  <PresentationFormat>On-screen Show (4:3)</PresentationFormat>
  <Paragraphs>210</Paragraphs>
  <Slides>21</Slides>
  <Notes>16</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DSM-5</vt:lpstr>
      <vt:lpstr>Chapter 7</vt:lpstr>
      <vt:lpstr>Diagnosis and Classification Issues</vt:lpstr>
      <vt:lpstr>What Defines Abnormality? </vt:lpstr>
      <vt:lpstr>Who Defines Abnormality?</vt:lpstr>
      <vt:lpstr>Why Is the Definition of Abnormality Important?</vt:lpstr>
      <vt:lpstr>Before the DSM</vt:lpstr>
      <vt:lpstr>DSM-I and DSM-II</vt:lpstr>
      <vt:lpstr>DSM – More Recent Editions</vt:lpstr>
      <vt:lpstr>DSM – More Recent Editions</vt:lpstr>
      <vt:lpstr>DSM – More Recent Editions</vt:lpstr>
      <vt:lpstr>DSM-5</vt:lpstr>
      <vt:lpstr>Changes DSM-5 Didn’t Make</vt:lpstr>
      <vt:lpstr>New Features in DSM-5</vt:lpstr>
      <vt:lpstr>New Disorders in DSM-5</vt:lpstr>
      <vt:lpstr>Revised Disorders in DSM-5</vt:lpstr>
      <vt:lpstr>Revised Disorders in DSM-5 (cont.)</vt:lpstr>
      <vt:lpstr>DSM-5 Controversy</vt:lpstr>
      <vt:lpstr>Criticisms of Recent DSMs</vt:lpstr>
      <vt:lpstr>Criticisms of Recent DSMs (cont.)</vt:lpstr>
      <vt:lpstr>Alternate Directions in Diagnosis and Classification</vt:lpstr>
      <vt:lpstr>Alternate Directions in Diagnosis and Classification (cont.)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Psychology: Science, Practice, and Culture</dc:title>
  <dc:creator>Jason Murphy</dc:creator>
  <cp:lastModifiedBy>Owner</cp:lastModifiedBy>
  <cp:revision>57</cp:revision>
  <dcterms:created xsi:type="dcterms:W3CDTF">2007-08-16T15:36:53Z</dcterms:created>
  <dcterms:modified xsi:type="dcterms:W3CDTF">2016-03-31T19:55:47Z</dcterms:modified>
</cp:coreProperties>
</file>