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26"/>
  </p:notesMasterIdLst>
  <p:sldIdLst>
    <p:sldId id="299" r:id="rId2"/>
    <p:sldId id="278" r:id="rId3"/>
    <p:sldId id="279" r:id="rId4"/>
    <p:sldId id="280" r:id="rId5"/>
    <p:sldId id="281" r:id="rId6"/>
    <p:sldId id="282" r:id="rId7"/>
    <p:sldId id="283" r:id="rId8"/>
    <p:sldId id="284" r:id="rId9"/>
    <p:sldId id="285" r:id="rId10"/>
    <p:sldId id="286" r:id="rId11"/>
    <p:sldId id="287" r:id="rId12"/>
    <p:sldId id="302" r:id="rId13"/>
    <p:sldId id="288" r:id="rId14"/>
    <p:sldId id="289" r:id="rId15"/>
    <p:sldId id="290" r:id="rId16"/>
    <p:sldId id="291" r:id="rId17"/>
    <p:sldId id="292" r:id="rId18"/>
    <p:sldId id="293" r:id="rId19"/>
    <p:sldId id="301" r:id="rId20"/>
    <p:sldId id="294" r:id="rId21"/>
    <p:sldId id="295" r:id="rId22"/>
    <p:sldId id="296" r:id="rId23"/>
    <p:sldId id="297" r:id="rId24"/>
    <p:sldId id="298"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839" autoAdjust="0"/>
  </p:normalViewPr>
  <p:slideViewPr>
    <p:cSldViewPr>
      <p:cViewPr varScale="1">
        <p:scale>
          <a:sx n="65" d="100"/>
          <a:sy n="65" d="100"/>
        </p:scale>
        <p:origin x="-1944"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he-IL"/>
  <c:roundedCorners val="1"/>
  <c:style val="27"/>
  <c:chart>
    <c:title/>
    <c:plotArea>
      <c:layout/>
      <c:lineChart>
        <c:grouping val="standard"/>
        <c:ser>
          <c:idx val="1"/>
          <c:order val="0"/>
          <c:tx>
            <c:strRef>
              <c:f>Sheet1!$C$1</c:f>
              <c:strCache>
                <c:ptCount val="1"/>
                <c:pt idx="0">
                  <c:v>Disorders</c:v>
                </c:pt>
              </c:strCache>
            </c:strRef>
          </c:tx>
          <c:dLbls>
            <c:txPr>
              <a:bodyPr/>
              <a:lstStyle/>
              <a:p>
                <a:pPr>
                  <a:defRPr b="1"/>
                </a:pPr>
                <a:endParaRPr lang="he-IL"/>
              </a:p>
            </c:txPr>
            <c:showVal val="1"/>
          </c:dLbls>
          <c:trendline>
            <c:spPr>
              <a:ln>
                <a:prstDash val="sysDot"/>
              </a:ln>
            </c:spPr>
            <c:trendlineType val="linear"/>
          </c:trendline>
          <c:cat>
            <c:strRef>
              <c:f>Sheet1!$B$2:$B$6</c:f>
              <c:strCache>
                <c:ptCount val="5"/>
                <c:pt idx="0">
                  <c:v>DSM-1 (1952)</c:v>
                </c:pt>
                <c:pt idx="1">
                  <c:v>DSM-II (1968)</c:v>
                </c:pt>
                <c:pt idx="2">
                  <c:v>DSM-III (1980)</c:v>
                </c:pt>
                <c:pt idx="3">
                  <c:v>DSM-III-R (1987)</c:v>
                </c:pt>
                <c:pt idx="4">
                  <c:v>DSM-IV (1994)</c:v>
                </c:pt>
              </c:strCache>
            </c:strRef>
          </c:cat>
          <c:val>
            <c:numRef>
              <c:f>Sheet1!$C$2:$C$6</c:f>
              <c:numCache>
                <c:formatCode>General</c:formatCode>
                <c:ptCount val="5"/>
                <c:pt idx="0">
                  <c:v>106</c:v>
                </c:pt>
                <c:pt idx="1">
                  <c:v>182</c:v>
                </c:pt>
                <c:pt idx="2">
                  <c:v>265</c:v>
                </c:pt>
                <c:pt idx="3">
                  <c:v>292</c:v>
                </c:pt>
                <c:pt idx="4">
                  <c:v>297</c:v>
                </c:pt>
              </c:numCache>
            </c:numRef>
          </c:val>
        </c:ser>
        <c:dLbls>
          <c:showVal val="1"/>
        </c:dLbls>
        <c:marker val="1"/>
        <c:axId val="462704640"/>
        <c:axId val="462706560"/>
      </c:lineChart>
      <c:catAx>
        <c:axId val="462704640"/>
        <c:scaling>
          <c:orientation val="minMax"/>
        </c:scaling>
        <c:axPos val="b"/>
        <c:numFmt formatCode="General" sourceLinked="1"/>
        <c:majorTickMark val="none"/>
        <c:tickLblPos val="nextTo"/>
        <c:txPr>
          <a:bodyPr/>
          <a:lstStyle/>
          <a:p>
            <a:pPr>
              <a:defRPr sz="1150" baseline="0"/>
            </a:pPr>
            <a:endParaRPr lang="he-IL"/>
          </a:p>
        </c:txPr>
        <c:crossAx val="462706560"/>
        <c:crosses val="autoZero"/>
        <c:auto val="1"/>
        <c:lblAlgn val="ctr"/>
        <c:lblOffset val="100"/>
      </c:catAx>
      <c:valAx>
        <c:axId val="462706560"/>
        <c:scaling>
          <c:orientation val="minMax"/>
        </c:scaling>
        <c:axPos val="l"/>
        <c:majorGridlines/>
        <c:numFmt formatCode="General" sourceLinked="1"/>
        <c:majorTickMark val="none"/>
        <c:tickLblPos val="nextTo"/>
        <c:crossAx val="462704640"/>
        <c:crosses val="autoZero"/>
        <c:crossBetween val="between"/>
      </c:valAx>
    </c:plotArea>
    <c:plotVisOnly val="1"/>
  </c:chart>
  <c:spPr>
    <a:ln w="9525">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he-IL"/>
  <c:chart>
    <c:title>
      <c:tx>
        <c:rich>
          <a:bodyPr/>
          <a:lstStyle/>
          <a:p>
            <a:pPr>
              <a:defRPr/>
            </a:pPr>
            <a:r>
              <a:rPr lang="en-US"/>
              <a:t>Pages</a:t>
            </a:r>
          </a:p>
        </c:rich>
      </c:tx>
    </c:title>
    <c:plotArea>
      <c:layout/>
      <c:lineChart>
        <c:grouping val="standard"/>
        <c:ser>
          <c:idx val="0"/>
          <c:order val="0"/>
          <c:marker>
            <c:symbol val="none"/>
          </c:marker>
          <c:dLbls>
            <c:showVal val="1"/>
          </c:dLbls>
          <c:trendline>
            <c:trendlineType val="linear"/>
          </c:trendline>
          <c:cat>
            <c:strRef>
              <c:f>Sheet1!$A$1:$A$6</c:f>
              <c:strCache>
                <c:ptCount val="6"/>
                <c:pt idx="0">
                  <c:v>DSM-I (1952)</c:v>
                </c:pt>
                <c:pt idx="1">
                  <c:v>DSM-II (1968)</c:v>
                </c:pt>
                <c:pt idx="2">
                  <c:v>DSM-III (1980)</c:v>
                </c:pt>
                <c:pt idx="3">
                  <c:v>DSM-IV (1987)</c:v>
                </c:pt>
                <c:pt idx="4">
                  <c:v>DSM-IV-TR (1994)</c:v>
                </c:pt>
                <c:pt idx="5">
                  <c:v>DSM-5 (2013)</c:v>
                </c:pt>
              </c:strCache>
            </c:strRef>
          </c:cat>
          <c:val>
            <c:numRef>
              <c:f>Sheet1!$B$1:$B$6</c:f>
              <c:numCache>
                <c:formatCode>General</c:formatCode>
                <c:ptCount val="6"/>
                <c:pt idx="0">
                  <c:v>130</c:v>
                </c:pt>
                <c:pt idx="1">
                  <c:v>134</c:v>
                </c:pt>
                <c:pt idx="2">
                  <c:v>494</c:v>
                </c:pt>
                <c:pt idx="3">
                  <c:v>567</c:v>
                </c:pt>
                <c:pt idx="4">
                  <c:v>886</c:v>
                </c:pt>
                <c:pt idx="5">
                  <c:v>991</c:v>
                </c:pt>
              </c:numCache>
            </c:numRef>
          </c:val>
        </c:ser>
        <c:marker val="1"/>
        <c:axId val="472790528"/>
        <c:axId val="474284800"/>
      </c:lineChart>
      <c:catAx>
        <c:axId val="472790528"/>
        <c:scaling>
          <c:orientation val="minMax"/>
        </c:scaling>
        <c:axPos val="b"/>
        <c:tickLblPos val="nextTo"/>
        <c:txPr>
          <a:bodyPr/>
          <a:lstStyle/>
          <a:p>
            <a:pPr>
              <a:defRPr sz="1000"/>
            </a:pPr>
            <a:endParaRPr lang="he-IL"/>
          </a:p>
        </c:txPr>
        <c:crossAx val="474284800"/>
        <c:crosses val="autoZero"/>
        <c:auto val="1"/>
        <c:lblAlgn val="ctr"/>
        <c:lblOffset val="100"/>
      </c:catAx>
      <c:valAx>
        <c:axId val="474284800"/>
        <c:scaling>
          <c:orientation val="minMax"/>
          <c:max val="1000"/>
        </c:scaling>
        <c:axPos val="l"/>
        <c:majorGridlines/>
        <c:numFmt formatCode="General" sourceLinked="1"/>
        <c:tickLblPos val="nextTo"/>
        <c:crossAx val="472790528"/>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8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58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587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8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8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58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6190A056-0495-492E-9E0E-6CE2C98B26E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F8C7C4-C5FC-4B36-B5ED-F94C3AAD5D22}" type="slidenum">
              <a:rPr lang="en-US"/>
              <a:pPr/>
              <a:t>2</a:t>
            </a:fld>
            <a:endParaRPr lang="en-US"/>
          </a:p>
        </p:txBody>
      </p:sp>
      <p:sp>
        <p:nvSpPr>
          <p:cNvPr id="482306" name="Rectangle 2"/>
          <p:cNvSpPr>
            <a:spLocks noGrp="1" noRot="1" noChangeAspect="1" noChangeArrowheads="1" noTextEdit="1"/>
          </p:cNvSpPr>
          <p:nvPr>
            <p:ph type="sldImg"/>
          </p:nvPr>
        </p:nvSpPr>
        <p:spPr>
          <a:ln/>
        </p:spPr>
      </p:sp>
      <p:sp>
        <p:nvSpPr>
          <p:cNvPr id="482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021C1A-FD22-4D13-A61D-5CF8B36628E4}" type="slidenum">
              <a:rPr lang="en-US"/>
              <a:pPr/>
              <a:t>11</a:t>
            </a:fld>
            <a:endParaRPr lang="en-US"/>
          </a:p>
        </p:txBody>
      </p:sp>
      <p:sp>
        <p:nvSpPr>
          <p:cNvPr id="491522" name="Rectangle 2"/>
          <p:cNvSpPr>
            <a:spLocks noGrp="1" noRot="1" noChangeAspect="1" noChangeArrowheads="1" noTextEdit="1"/>
          </p:cNvSpPr>
          <p:nvPr>
            <p:ph type="sldImg"/>
          </p:nvPr>
        </p:nvSpPr>
        <p:spPr>
          <a:ln/>
        </p:spPr>
      </p:sp>
      <p:sp>
        <p:nvSpPr>
          <p:cNvPr id="491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Each revision of the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has included more disorders than the version it replaced, with the jump between </a:t>
            </a:r>
            <a:r>
              <a:rPr lang="en-US" sz="1200" i="1" kern="1200" dirty="0" smtClean="0">
                <a:solidFill>
                  <a:schemeClr val="tx1"/>
                </a:solidFill>
                <a:latin typeface="Arial" charset="0"/>
                <a:ea typeface="+mn-ea"/>
                <a:cs typeface="+mn-cs"/>
              </a:rPr>
              <a:t>DSM-II</a:t>
            </a:r>
            <a:r>
              <a:rPr lang="en-US" sz="1200" kern="1200" dirty="0" smtClean="0">
                <a:solidFill>
                  <a:schemeClr val="tx1"/>
                </a:solidFill>
                <a:latin typeface="Arial" charset="0"/>
                <a:ea typeface="+mn-ea"/>
                <a:cs typeface="+mn-cs"/>
              </a:rPr>
              <a:t> and </a:t>
            </a:r>
            <a:r>
              <a:rPr lang="en-US" sz="1200" i="1" kern="1200" dirty="0" smtClean="0">
                <a:solidFill>
                  <a:schemeClr val="tx1"/>
                </a:solidFill>
                <a:latin typeface="Arial" charset="0"/>
                <a:ea typeface="+mn-ea"/>
                <a:cs typeface="+mn-cs"/>
              </a:rPr>
              <a:t>DSM-III</a:t>
            </a:r>
            <a:r>
              <a:rPr lang="en-US" sz="1200" kern="1200" dirty="0" smtClean="0">
                <a:solidFill>
                  <a:schemeClr val="tx1"/>
                </a:solidFill>
                <a:latin typeface="Arial" charset="0"/>
                <a:ea typeface="+mn-ea"/>
                <a:cs typeface="+mn-cs"/>
              </a:rPr>
              <a:t> being the largest.  In the time between the original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(in 1952) and </a:t>
            </a:r>
            <a:r>
              <a:rPr lang="en-US" sz="1200" i="1" kern="1200" dirty="0" smtClean="0">
                <a:solidFill>
                  <a:schemeClr val="tx1"/>
                </a:solidFill>
                <a:latin typeface="Arial" charset="0"/>
                <a:ea typeface="+mn-ea"/>
                <a:cs typeface="+mn-cs"/>
              </a:rPr>
              <a:t>DSM-IV</a:t>
            </a:r>
            <a:r>
              <a:rPr lang="en-US" sz="1200" kern="1200" dirty="0" smtClean="0">
                <a:solidFill>
                  <a:schemeClr val="tx1"/>
                </a:solidFill>
                <a:latin typeface="Arial" charset="0"/>
                <a:ea typeface="+mn-ea"/>
                <a:cs typeface="+mn-cs"/>
              </a:rPr>
              <a:t> (in 1994), the number of disorders increased by more than 300%.</a:t>
            </a:r>
            <a:endParaRPr lang="en-US" dirty="0"/>
          </a:p>
        </p:txBody>
      </p:sp>
      <p:sp>
        <p:nvSpPr>
          <p:cNvPr id="4" name="Slide Number Placeholder 3"/>
          <p:cNvSpPr>
            <a:spLocks noGrp="1"/>
          </p:cNvSpPr>
          <p:nvPr>
            <p:ph type="sldNum" sz="quarter" idx="10"/>
          </p:nvPr>
        </p:nvSpPr>
        <p:spPr/>
        <p:txBody>
          <a:bodyPr/>
          <a:lstStyle/>
          <a:p>
            <a:fld id="{6190A056-0495-492E-9E0E-6CE2C98B26E2}"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847FA1-6AE8-4DA7-88A7-0A333DAA91AA}" type="slidenum">
              <a:rPr lang="en-US"/>
              <a:pPr/>
              <a:t>13</a:t>
            </a:fld>
            <a:endParaRPr lang="en-US"/>
          </a:p>
        </p:txBody>
      </p:sp>
      <p:sp>
        <p:nvSpPr>
          <p:cNvPr id="492546" name="Rectangle 2"/>
          <p:cNvSpPr>
            <a:spLocks noGrp="1" noRot="1" noChangeAspect="1" noChangeArrowheads="1" noTextEdit="1"/>
          </p:cNvSpPr>
          <p:nvPr>
            <p:ph type="sldImg"/>
          </p:nvPr>
        </p:nvSpPr>
        <p:spPr>
          <a:ln/>
        </p:spPr>
      </p:sp>
      <p:sp>
        <p:nvSpPr>
          <p:cNvPr id="492547"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The current edition of the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is </a:t>
            </a:r>
            <a:r>
              <a:rPr lang="en-US" sz="1200" i="1" kern="1200" dirty="0" smtClean="0">
                <a:solidFill>
                  <a:schemeClr val="tx1"/>
                </a:solidFill>
                <a:latin typeface="Arial" charset="0"/>
                <a:ea typeface="+mn-ea"/>
                <a:cs typeface="+mn-cs"/>
              </a:rPr>
              <a:t>DSM-5</a:t>
            </a:r>
            <a:r>
              <a:rPr lang="en-US" sz="1200" kern="1200" dirty="0" smtClean="0">
                <a:solidFill>
                  <a:schemeClr val="tx1"/>
                </a:solidFill>
                <a:latin typeface="Arial" charset="0"/>
                <a:ea typeface="+mn-ea"/>
                <a:cs typeface="+mn-cs"/>
              </a:rPr>
              <a:t>, which was published in May 2013 after significant anticipation and controversy.  (</a:t>
            </a:r>
            <a:r>
              <a:rPr lang="en-US" sz="1200" i="1" kern="1200" dirty="0" smtClean="0">
                <a:solidFill>
                  <a:schemeClr val="tx1"/>
                </a:solidFill>
                <a:latin typeface="Arial" charset="0"/>
                <a:ea typeface="+mn-ea"/>
                <a:cs typeface="+mn-cs"/>
              </a:rPr>
              <a:t>DSM-5</a:t>
            </a:r>
            <a:r>
              <a:rPr lang="en-US" sz="1200" kern="1200" dirty="0" smtClean="0">
                <a:solidFill>
                  <a:schemeClr val="tx1"/>
                </a:solidFill>
                <a:latin typeface="Arial" charset="0"/>
                <a:ea typeface="+mn-ea"/>
                <a:cs typeface="+mn-cs"/>
              </a:rPr>
              <a:t> will be covered in more detail elsewhere, especially in Chapter 7.)</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B823E1-AC0A-47FD-9E3D-36126A5E4467}" type="slidenum">
              <a:rPr lang="en-US"/>
              <a:pPr/>
              <a:t>14</a:t>
            </a:fld>
            <a:endParaRPr lang="en-US"/>
          </a:p>
        </p:txBody>
      </p:sp>
      <p:sp>
        <p:nvSpPr>
          <p:cNvPr id="493570" name="Rectangle 2"/>
          <p:cNvSpPr>
            <a:spLocks noGrp="1" noRot="1" noChangeAspect="1" noChangeArrowheads="1" noTextEdit="1"/>
          </p:cNvSpPr>
          <p:nvPr>
            <p:ph type="sldImg"/>
          </p:nvPr>
        </p:nvSpPr>
        <p:spPr>
          <a:ln/>
        </p:spPr>
      </p:sp>
      <p:sp>
        <p:nvSpPr>
          <p:cNvPr id="493571"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A section of the current edition of the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a:t>
            </a:r>
            <a:r>
              <a:rPr lang="en-US" sz="1200" i="1" kern="1200" dirty="0" smtClean="0">
                <a:solidFill>
                  <a:schemeClr val="tx1"/>
                </a:solidFill>
                <a:latin typeface="Arial" charset="0"/>
                <a:ea typeface="+mn-ea"/>
                <a:cs typeface="+mn-cs"/>
              </a:rPr>
              <a:t>DSM-5</a:t>
            </a:r>
            <a:r>
              <a:rPr lang="en-US" sz="1200" kern="1200" dirty="0" smtClean="0">
                <a:solidFill>
                  <a:schemeClr val="tx1"/>
                </a:solidFill>
                <a:latin typeface="Arial" charset="0"/>
                <a:ea typeface="+mn-ea"/>
                <a:cs typeface="+mn-cs"/>
              </a:rPr>
              <a:t>) lists numerous proposed disorders that were considered for inclusion but rejected by </a:t>
            </a:r>
            <a:r>
              <a:rPr lang="en-US" sz="1200" i="1" kern="1200" dirty="0" smtClean="0">
                <a:solidFill>
                  <a:schemeClr val="tx1"/>
                </a:solidFill>
                <a:latin typeface="Arial" charset="0"/>
                <a:ea typeface="+mn-ea"/>
                <a:cs typeface="+mn-cs"/>
              </a:rPr>
              <a:t>DSM</a:t>
            </a:r>
            <a:r>
              <a:rPr lang="en-US" sz="1200" kern="1200" dirty="0" smtClean="0">
                <a:solidFill>
                  <a:schemeClr val="tx1"/>
                </a:solidFill>
                <a:latin typeface="Arial" charset="0"/>
                <a:ea typeface="+mn-ea"/>
                <a:cs typeface="+mn-cs"/>
              </a:rPr>
              <a:t> authors. They are included as unofficial “proposed criteria sets” with the hope that additional research will inform future decisions to include or exclude them as official disorders.</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See Box 2.1 for descriptions</a:t>
            </a:r>
            <a:r>
              <a:rPr lang="en-US" sz="1200" kern="1200" baseline="0" dirty="0" smtClean="0">
                <a:solidFill>
                  <a:schemeClr val="tx1"/>
                </a:solidFill>
                <a:latin typeface="Arial" charset="0"/>
                <a:ea typeface="+mn-ea"/>
                <a:cs typeface="+mn-cs"/>
              </a:rPr>
              <a:t> of the proposed criteria sets.</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F6579F-ACEC-4FF1-9098-72313F348583}" type="slidenum">
              <a:rPr lang="en-US"/>
              <a:pPr/>
              <a:t>15</a:t>
            </a:fld>
            <a:endParaRPr lang="en-US"/>
          </a:p>
        </p:txBody>
      </p:sp>
      <p:sp>
        <p:nvSpPr>
          <p:cNvPr id="494594" name="Rectangle 2"/>
          <p:cNvSpPr>
            <a:spLocks noGrp="1" noRot="1" noChangeAspect="1" noChangeArrowheads="1" noTextEdit="1"/>
          </p:cNvSpPr>
          <p:nvPr>
            <p:ph type="sldImg"/>
          </p:nvPr>
        </p:nvSpPr>
        <p:spPr>
          <a:ln/>
        </p:spPr>
      </p:sp>
      <p:sp>
        <p:nvSpPr>
          <p:cNvPr id="494595"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The </a:t>
            </a:r>
            <a:r>
              <a:rPr lang="en-US" sz="1200" kern="1200" dirty="0" err="1" smtClean="0">
                <a:solidFill>
                  <a:schemeClr val="tx1"/>
                </a:solidFill>
                <a:latin typeface="Arial" charset="0"/>
                <a:ea typeface="+mn-ea"/>
                <a:cs typeface="+mn-cs"/>
              </a:rPr>
              <a:t>Binet</a:t>
            </a:r>
            <a:r>
              <a:rPr lang="en-US" sz="1200" kern="1200" dirty="0" smtClean="0">
                <a:solidFill>
                  <a:schemeClr val="tx1"/>
                </a:solidFill>
                <a:latin typeface="Arial" charset="0"/>
                <a:ea typeface="+mn-ea"/>
                <a:cs typeface="+mn-cs"/>
              </a:rPr>
              <a:t>-Simon scale (the precursor</a:t>
            </a:r>
            <a:r>
              <a:rPr lang="en-US" sz="1200" kern="1200" baseline="0" dirty="0" smtClean="0">
                <a:solidFill>
                  <a:schemeClr val="tx1"/>
                </a:solidFill>
                <a:latin typeface="Arial" charset="0"/>
                <a:ea typeface="+mn-ea"/>
                <a:cs typeface="+mn-cs"/>
              </a:rPr>
              <a:t> to the Stanford-</a:t>
            </a:r>
            <a:r>
              <a:rPr lang="en-US" sz="1200" kern="1200" baseline="0" dirty="0" err="1" smtClean="0">
                <a:solidFill>
                  <a:schemeClr val="tx1"/>
                </a:solidFill>
                <a:latin typeface="Arial" charset="0"/>
                <a:ea typeface="+mn-ea"/>
                <a:cs typeface="+mn-cs"/>
              </a:rPr>
              <a:t>Binet</a:t>
            </a:r>
            <a:r>
              <a:rPr lang="en-US" sz="1200" kern="1200" baseline="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yielded a single overall score, endorsing the concept of “g.”  It was the first to incorporate a comparison of mental age to chronological age as a measure of intelligence.  This comparison, when expressed as a division problem, yielded the “intelligence quotient,” or IQ.</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3FAC89-2095-4DD3-A0E8-B87566DAA8D6}" type="slidenum">
              <a:rPr lang="en-US"/>
              <a:pPr/>
              <a:t>16</a:t>
            </a:fld>
            <a:endParaRPr lang="en-US"/>
          </a:p>
        </p:txBody>
      </p:sp>
      <p:sp>
        <p:nvSpPr>
          <p:cNvPr id="495618" name="Rectangle 2"/>
          <p:cNvSpPr>
            <a:spLocks noGrp="1" noRot="1" noChangeAspect="1" noChangeArrowheads="1" noTextEdit="1"/>
          </p:cNvSpPr>
          <p:nvPr>
            <p:ph type="sldImg"/>
          </p:nvPr>
        </p:nvSpPr>
        <p:spPr>
          <a:ln/>
        </p:spPr>
      </p:sp>
      <p:sp>
        <p:nvSpPr>
          <p:cNvPr id="495619" name="Rectangle 3"/>
          <p:cNvSpPr>
            <a:spLocks noGrp="1" noChangeArrowheads="1"/>
          </p:cNvSpPr>
          <p:nvPr>
            <p:ph type="body" idx="1"/>
          </p:nvPr>
        </p:nvSpPr>
        <p:spPr/>
        <p:txBody>
          <a:bodyPr/>
          <a:lstStyle/>
          <a:p>
            <a:r>
              <a:rPr lang="en-US" dirty="0" smtClean="0"/>
              <a:t>Today,</a:t>
            </a:r>
            <a:r>
              <a:rPr lang="en-US" baseline="0" dirty="0" smtClean="0"/>
              <a:t> Wechsler’s tests have expanded to include the Wechsler Adult Intelligence Scale, Wechsler Intelligence Scale for Children, and Wechsler Preschool and Primary Scale of Intelligence.</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CA3080-5219-41AF-818D-459B56119C9E}" type="slidenum">
              <a:rPr lang="en-US"/>
              <a:pPr/>
              <a:t>17</a:t>
            </a:fld>
            <a:endParaRPr lang="en-US"/>
          </a:p>
        </p:txBody>
      </p:sp>
      <p:sp>
        <p:nvSpPr>
          <p:cNvPr id="496642" name="Rectangle 2"/>
          <p:cNvSpPr>
            <a:spLocks noGrp="1" noRot="1" noChangeAspect="1" noChangeArrowheads="1" noTextEdit="1"/>
          </p:cNvSpPr>
          <p:nvPr>
            <p:ph type="sldImg"/>
          </p:nvPr>
        </p:nvSpPr>
        <p:spPr>
          <a:ln/>
        </p:spPr>
      </p:sp>
      <p:sp>
        <p:nvSpPr>
          <p:cNvPr id="496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9FB91B-4679-44C0-9DCB-24BEF1BF42EE}" type="slidenum">
              <a:rPr lang="en-US"/>
              <a:pPr/>
              <a:t>18</a:t>
            </a:fld>
            <a:endParaRPr lang="en-US"/>
          </a:p>
        </p:txBody>
      </p:sp>
      <p:sp>
        <p:nvSpPr>
          <p:cNvPr id="497666" name="Rectangle 2"/>
          <p:cNvSpPr>
            <a:spLocks noGrp="1" noRot="1" noChangeAspect="1" noChangeArrowheads="1" noTextEdit="1"/>
          </p:cNvSpPr>
          <p:nvPr>
            <p:ph type="sldImg"/>
          </p:nvPr>
        </p:nvSpPr>
        <p:spPr>
          <a:ln/>
        </p:spPr>
      </p:sp>
      <p:sp>
        <p:nvSpPr>
          <p:cNvPr id="497667" name="Rectangle 3"/>
          <p:cNvSpPr>
            <a:spLocks noGrp="1" noChangeArrowheads="1"/>
          </p:cNvSpPr>
          <p:nvPr>
            <p:ph type="body" idx="1"/>
          </p:nvPr>
        </p:nvSpPr>
        <p:spPr/>
        <p:txBody>
          <a:bodyPr/>
          <a:lstStyle/>
          <a:p>
            <a:r>
              <a:rPr lang="en-US" dirty="0" smtClean="0"/>
              <a:t>The MMPI-2-RF was published in 2008 with restructured clinical scales to reflect the latest</a:t>
            </a:r>
            <a:r>
              <a:rPr lang="en-US" baseline="0" dirty="0" smtClean="0"/>
              <a:t> advances in psychopathology and personality research.</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Stimuli are approximations of test items</a:t>
            </a:r>
            <a:r>
              <a:rPr lang="en-US" baseline="0" dirty="0" smtClean="0"/>
              <a:t>; they are not actual test items.</a:t>
            </a:r>
          </a:p>
          <a:p>
            <a:endParaRPr lang="en-US" baseline="0" dirty="0" smtClean="0"/>
          </a:p>
          <a:p>
            <a:r>
              <a:rPr lang="en-US" baseline="0" dirty="0" smtClean="0"/>
              <a:t>Someone administered the Rorschach would be presented with the pictured card and asked, “What might this be?”  Students may enjoy providing sample responses to this stimuli.</a:t>
            </a:r>
            <a:endParaRPr lang="en-US" dirty="0"/>
          </a:p>
        </p:txBody>
      </p:sp>
      <p:sp>
        <p:nvSpPr>
          <p:cNvPr id="4" name="Slide Number Placeholder 3"/>
          <p:cNvSpPr>
            <a:spLocks noGrp="1"/>
          </p:cNvSpPr>
          <p:nvPr>
            <p:ph type="sldNum" sz="quarter" idx="10"/>
          </p:nvPr>
        </p:nvSpPr>
        <p:spPr/>
        <p:txBody>
          <a:bodyPr/>
          <a:lstStyle/>
          <a:p>
            <a:fld id="{6190A056-0495-492E-9E0E-6CE2C98B26E2}"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08072B-C521-4F32-B008-964E2B31C35D}" type="slidenum">
              <a:rPr lang="en-US"/>
              <a:pPr/>
              <a:t>20</a:t>
            </a:fld>
            <a:endParaRPr lang="en-US"/>
          </a:p>
        </p:txBody>
      </p:sp>
      <p:sp>
        <p:nvSpPr>
          <p:cNvPr id="498690" name="Rectangle 2"/>
          <p:cNvSpPr>
            <a:spLocks noGrp="1" noRot="1" noChangeAspect="1" noChangeArrowheads="1" noTextEdit="1"/>
          </p:cNvSpPr>
          <p:nvPr>
            <p:ph type="sldImg"/>
          </p:nvPr>
        </p:nvSpPr>
        <p:spPr>
          <a:ln/>
        </p:spPr>
      </p:sp>
      <p:sp>
        <p:nvSpPr>
          <p:cNvPr id="498691"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Without the demand created by psychological consequences of World War II on U.S. soldiers, psychotherapy might have remained an uncommon activity of clinical psychologists.</a:t>
            </a:r>
            <a:r>
              <a:rPr lang="en-US" sz="1200" kern="1200" baseline="0" dirty="0" smtClean="0">
                <a:solidFill>
                  <a:schemeClr val="tx1"/>
                </a:solidFill>
                <a:latin typeface="Arial" charset="0"/>
                <a:ea typeface="+mn-ea"/>
                <a:cs typeface="+mn-cs"/>
              </a:rPr>
              <a:t>  See </a:t>
            </a:r>
            <a:r>
              <a:rPr lang="en-US" sz="1200" i="1" kern="1200" baseline="0" dirty="0" smtClean="0">
                <a:solidFill>
                  <a:schemeClr val="tx1"/>
                </a:solidFill>
                <a:latin typeface="Arial" charset="0"/>
                <a:ea typeface="+mn-ea"/>
                <a:cs typeface="+mn-cs"/>
              </a:rPr>
              <a:t>Box 2.2 The Influence of War on Clinical Psychology</a:t>
            </a:r>
            <a:r>
              <a:rPr lang="en-US" sz="1200" kern="1200" baseline="0" dirty="0" smtClean="0">
                <a:solidFill>
                  <a:schemeClr val="tx1"/>
                </a:solidFill>
                <a:latin typeface="Arial" charset="0"/>
                <a:ea typeface="+mn-ea"/>
                <a:cs typeface="+mn-cs"/>
              </a:rPr>
              <a:t>.</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3201FC-4876-4D11-A5AE-FB18F990C06F}" type="slidenum">
              <a:rPr lang="en-US"/>
              <a:pPr/>
              <a:t>3</a:t>
            </a:fld>
            <a:endParaRPr lang="en-US"/>
          </a:p>
        </p:txBody>
      </p:sp>
      <p:sp>
        <p:nvSpPr>
          <p:cNvPr id="483330" name="Rectangle 2"/>
          <p:cNvSpPr>
            <a:spLocks noGrp="1" noRot="1" noChangeAspect="1" noChangeArrowheads="1" noTextEdit="1"/>
          </p:cNvSpPr>
          <p:nvPr>
            <p:ph type="sldImg"/>
          </p:nvPr>
        </p:nvSpPr>
        <p:spPr>
          <a:ln/>
        </p:spPr>
      </p:sp>
      <p:sp>
        <p:nvSpPr>
          <p:cNvPr id="483331"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At the York</a:t>
            </a:r>
            <a:r>
              <a:rPr lang="en-US" sz="1200" kern="1200" baseline="0" dirty="0" smtClean="0">
                <a:solidFill>
                  <a:schemeClr val="tx1"/>
                </a:solidFill>
                <a:latin typeface="Arial" charset="0"/>
                <a:ea typeface="+mn-ea"/>
                <a:cs typeface="+mn-cs"/>
              </a:rPr>
              <a:t> Retreat, p</a:t>
            </a:r>
            <a:r>
              <a:rPr lang="en-US" sz="1200" kern="1200" dirty="0" smtClean="0">
                <a:solidFill>
                  <a:schemeClr val="tx1"/>
                </a:solidFill>
                <a:latin typeface="Arial" charset="0"/>
                <a:ea typeface="+mn-ea"/>
                <a:cs typeface="+mn-cs"/>
              </a:rPr>
              <a:t>atients received good food, frequent exercise, and friendly interactions with staff. The York Retreat became an example of humane treatment, and soon similar institutions opened throughout Europe and the United States. </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9071ED-17CF-46F5-BB65-D3F3A22E6BBC}" type="slidenum">
              <a:rPr lang="en-US"/>
              <a:pPr/>
              <a:t>21</a:t>
            </a:fld>
            <a:endParaRPr lang="en-US"/>
          </a:p>
        </p:txBody>
      </p:sp>
      <p:sp>
        <p:nvSpPr>
          <p:cNvPr id="499714" name="Rectangle 2"/>
          <p:cNvSpPr>
            <a:spLocks noGrp="1" noRot="1" noChangeAspect="1" noChangeArrowheads="1" noTextEdit="1"/>
          </p:cNvSpPr>
          <p:nvPr>
            <p:ph type="sldImg"/>
          </p:nvPr>
        </p:nvSpPr>
        <p:spPr>
          <a:ln/>
        </p:spPr>
      </p:sp>
      <p:sp>
        <p:nvSpPr>
          <p:cNvPr id="499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6C6B87-C462-4160-B307-1DE568517B6B}" type="slidenum">
              <a:rPr lang="en-US"/>
              <a:pPr/>
              <a:t>22</a:t>
            </a:fld>
            <a:endParaRPr lang="en-US"/>
          </a:p>
        </p:txBody>
      </p:sp>
      <p:sp>
        <p:nvSpPr>
          <p:cNvPr id="500738" name="Rectangle 2"/>
          <p:cNvSpPr>
            <a:spLocks noGrp="1" noRot="1" noChangeAspect="1" noChangeArrowheads="1" noTextEdit="1"/>
          </p:cNvSpPr>
          <p:nvPr>
            <p:ph type="sldImg"/>
          </p:nvPr>
        </p:nvSpPr>
        <p:spPr>
          <a:ln/>
        </p:spPr>
      </p:sp>
      <p:sp>
        <p:nvSpPr>
          <p:cNvPr id="500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071B1F-866E-4875-9CCA-5E113B02DCAC}" type="slidenum">
              <a:rPr lang="en-US"/>
              <a:pPr/>
              <a:t>23</a:t>
            </a:fld>
            <a:endParaRPr lang="en-US"/>
          </a:p>
        </p:txBody>
      </p:sp>
      <p:sp>
        <p:nvSpPr>
          <p:cNvPr id="501762" name="Rectangle 2"/>
          <p:cNvSpPr>
            <a:spLocks noGrp="1" noRot="1" noChangeAspect="1" noChangeArrowheads="1" noTextEdit="1"/>
          </p:cNvSpPr>
          <p:nvPr>
            <p:ph type="sldImg"/>
          </p:nvPr>
        </p:nvSpPr>
        <p:spPr>
          <a:ln/>
        </p:spPr>
      </p:sp>
      <p:sp>
        <p:nvSpPr>
          <p:cNvPr id="501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796951-BBB6-4C0F-A4F7-1B235C53EFBB}" type="slidenum">
              <a:rPr lang="en-US"/>
              <a:pPr/>
              <a:t>24</a:t>
            </a:fld>
            <a:endParaRPr lang="en-US"/>
          </a:p>
        </p:txBody>
      </p:sp>
      <p:sp>
        <p:nvSpPr>
          <p:cNvPr id="502786" name="Rectangle 2"/>
          <p:cNvSpPr>
            <a:spLocks noGrp="1" noRot="1" noChangeAspect="1" noChangeArrowheads="1" noTextEdit="1"/>
          </p:cNvSpPr>
          <p:nvPr>
            <p:ph type="sldImg"/>
          </p:nvPr>
        </p:nvSpPr>
        <p:spPr>
          <a:ln/>
        </p:spPr>
      </p:sp>
      <p:sp>
        <p:nvSpPr>
          <p:cNvPr id="502787"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In the late 1950s, only 14% of the U.S. population had ever received any kind of psychological treatment; by 2010, that number had climbed to 50%.</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A timeline of key historical events in clinical psychology is </a:t>
            </a:r>
            <a:r>
              <a:rPr lang="en-US" sz="1200" kern="1200" smtClean="0">
                <a:solidFill>
                  <a:schemeClr val="tx1"/>
                </a:solidFill>
                <a:latin typeface="Arial" charset="0"/>
                <a:ea typeface="+mn-ea"/>
                <a:cs typeface="+mn-cs"/>
              </a:rPr>
              <a:t>presented in Box 2.3.</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8F7959-0258-4F01-88D4-5FC7DA6D2AEA}" type="slidenum">
              <a:rPr lang="en-US"/>
              <a:pPr/>
              <a:t>4</a:t>
            </a:fld>
            <a:endParaRPr lang="en-US"/>
          </a:p>
        </p:txBody>
      </p:sp>
      <p:sp>
        <p:nvSpPr>
          <p:cNvPr id="484354" name="Rectangle 2"/>
          <p:cNvSpPr>
            <a:spLocks noGrp="1" noRot="1" noChangeAspect="1" noChangeArrowheads="1" noTextEdit="1"/>
          </p:cNvSpPr>
          <p:nvPr>
            <p:ph type="sldImg"/>
          </p:nvPr>
        </p:nvSpPr>
        <p:spPr>
          <a:ln/>
        </p:spPr>
      </p:sp>
      <p:sp>
        <p:nvSpPr>
          <p:cNvPr id="484355" name="Rectangle 3"/>
          <p:cNvSpPr>
            <a:spLocks noGrp="1" noChangeArrowheads="1"/>
          </p:cNvSpPr>
          <p:nvPr>
            <p:ph type="body" idx="1"/>
          </p:nvPr>
        </p:nvSpPr>
        <p:spPr/>
        <p:txBody>
          <a:bodyPr/>
          <a:lstStyle/>
          <a:p>
            <a:r>
              <a:rPr lang="en-US" sz="1200" kern="1200" dirty="0" err="1" smtClean="0">
                <a:solidFill>
                  <a:schemeClr val="tx1"/>
                </a:solidFill>
                <a:latin typeface="Arial" charset="0"/>
                <a:ea typeface="+mn-ea"/>
                <a:cs typeface="+mn-cs"/>
              </a:rPr>
              <a:t>Pinel</a:t>
            </a:r>
            <a:r>
              <a:rPr lang="en-US" sz="1200" kern="1200" dirty="0" smtClean="0">
                <a:solidFill>
                  <a:schemeClr val="tx1"/>
                </a:solidFill>
                <a:latin typeface="Arial" charset="0"/>
                <a:ea typeface="+mn-ea"/>
                <a:cs typeface="+mn-cs"/>
              </a:rPr>
              <a:t> convinced his contemporaries that the mentally ill were not possessed by devils, and that they deserved compassion.  He created new institutions in which patients were given healthy food and benevolent treatment.  </a:t>
            </a:r>
            <a:r>
              <a:rPr lang="en-US" sz="1200" kern="1200" dirty="0" err="1" smtClean="0">
                <a:solidFill>
                  <a:schemeClr val="tx1"/>
                </a:solidFill>
                <a:latin typeface="Arial" charset="0"/>
                <a:ea typeface="+mn-ea"/>
                <a:cs typeface="+mn-cs"/>
              </a:rPr>
              <a:t>Pinel</a:t>
            </a:r>
            <a:r>
              <a:rPr lang="en-US" sz="1200" kern="1200" dirty="0" smtClean="0">
                <a:solidFill>
                  <a:schemeClr val="tx1"/>
                </a:solidFill>
                <a:latin typeface="Arial" charset="0"/>
                <a:ea typeface="+mn-ea"/>
                <a:cs typeface="+mn-cs"/>
              </a:rPr>
              <a:t> advocated for the staff to include in their treatment of each patient a case history, ongoing treatment notes, and an illness classification of some kind—components that suggested he was genuinely interested in improving these individuals rather than locking them away.</a:t>
            </a:r>
            <a:r>
              <a:rPr lang="en-US" sz="1200" kern="1200" baseline="0" dirty="0" smtClean="0">
                <a:solidFill>
                  <a:schemeClr val="tx1"/>
                </a:solidFill>
                <a:latin typeface="Arial" charset="0"/>
                <a:ea typeface="+mn-ea"/>
                <a:cs typeface="+mn-cs"/>
              </a:rPr>
              <a:t>  Frances </a:t>
            </a:r>
            <a:r>
              <a:rPr lang="en-US" sz="1200" kern="1200" dirty="0" smtClean="0">
                <a:solidFill>
                  <a:schemeClr val="tx1"/>
                </a:solidFill>
                <a:latin typeface="Arial" charset="0"/>
                <a:ea typeface="+mn-ea"/>
                <a:cs typeface="+mn-cs"/>
              </a:rPr>
              <a:t>described </a:t>
            </a:r>
            <a:r>
              <a:rPr lang="en-US" sz="1200" kern="1200" dirty="0" err="1" smtClean="0">
                <a:solidFill>
                  <a:schemeClr val="tx1"/>
                </a:solidFill>
                <a:latin typeface="Arial" charset="0"/>
                <a:ea typeface="+mn-ea"/>
                <a:cs typeface="+mn-cs"/>
              </a:rPr>
              <a:t>Pinel</a:t>
            </a:r>
            <a:r>
              <a:rPr lang="en-US" sz="1200" kern="1200" dirty="0" smtClean="0">
                <a:solidFill>
                  <a:schemeClr val="tx1"/>
                </a:solidFill>
                <a:latin typeface="Arial" charset="0"/>
                <a:ea typeface="+mn-ea"/>
                <a:cs typeface="+mn-cs"/>
              </a:rPr>
              <a:t>, stating, “Our field couldn’t possibly have a better father and role model…</a:t>
            </a:r>
            <a:r>
              <a:rPr lang="en-US" sz="1200" kern="1200" dirty="0" err="1" smtClean="0">
                <a:solidFill>
                  <a:schemeClr val="tx1"/>
                </a:solidFill>
                <a:latin typeface="Arial" charset="0"/>
                <a:ea typeface="+mn-ea"/>
                <a:cs typeface="+mn-cs"/>
              </a:rPr>
              <a:t>Pinel</a:t>
            </a:r>
            <a:r>
              <a:rPr lang="en-US" sz="1200" kern="1200" dirty="0" smtClean="0">
                <a:solidFill>
                  <a:schemeClr val="tx1"/>
                </a:solidFill>
                <a:latin typeface="Arial" charset="0"/>
                <a:ea typeface="+mn-ea"/>
                <a:cs typeface="+mn-cs"/>
              </a:rPr>
              <a:t> liked his patients as people and treated them as if they were simply human.  When given the choice of joining Napoleon as a personal physician or staying with his patients, he turned down Napoleon” (p. 57).</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911EFB-CA5C-4051-B269-6A8E1F2CFD27}" type="slidenum">
              <a:rPr lang="en-US"/>
              <a:pPr/>
              <a:t>5</a:t>
            </a:fld>
            <a:endParaRPr lang="en-US"/>
          </a:p>
        </p:txBody>
      </p:sp>
      <p:sp>
        <p:nvSpPr>
          <p:cNvPr id="485378" name="Rectangle 2"/>
          <p:cNvSpPr>
            <a:spLocks noGrp="1" noRot="1" noChangeAspect="1" noChangeArrowheads="1" noTextEdit="1"/>
          </p:cNvSpPr>
          <p:nvPr>
            <p:ph type="sldImg"/>
          </p:nvPr>
        </p:nvSpPr>
        <p:spPr>
          <a:ln/>
        </p:spPr>
      </p:sp>
      <p:sp>
        <p:nvSpPr>
          <p:cNvPr id="485379"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Todd emphasized patients’ strengths rather than weaknesses and allowed patients to have significant input in their own treatment decisions.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0140BD-D2BE-4BF0-88FF-662DA05D10A7}" type="slidenum">
              <a:rPr lang="en-US"/>
              <a:pPr/>
              <a:t>6</a:t>
            </a:fld>
            <a:endParaRPr lang="en-US"/>
          </a:p>
        </p:txBody>
      </p:sp>
      <p:sp>
        <p:nvSpPr>
          <p:cNvPr id="486402" name="Rectangle 2"/>
          <p:cNvSpPr>
            <a:spLocks noGrp="1" noRot="1" noChangeAspect="1" noChangeArrowheads="1" noTextEdit="1"/>
          </p:cNvSpPr>
          <p:nvPr>
            <p:ph type="sldImg"/>
          </p:nvPr>
        </p:nvSpPr>
        <p:spPr>
          <a:ln/>
        </p:spPr>
      </p:sp>
      <p:sp>
        <p:nvSpPr>
          <p:cNvPr id="486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D891BC-01E4-4BA1-854E-A90F207C25A5}" type="slidenum">
              <a:rPr lang="en-US"/>
              <a:pPr/>
              <a:t>7</a:t>
            </a:fld>
            <a:endParaRPr lang="en-US"/>
          </a:p>
        </p:txBody>
      </p:sp>
      <p:sp>
        <p:nvSpPr>
          <p:cNvPr id="487426" name="Rectangle 2"/>
          <p:cNvSpPr>
            <a:spLocks noGrp="1" noRot="1" noChangeAspect="1" noChangeArrowheads="1" noTextEdit="1"/>
          </p:cNvSpPr>
          <p:nvPr>
            <p:ph type="sldImg"/>
          </p:nvPr>
        </p:nvSpPr>
        <p:spPr>
          <a:ln/>
        </p:spPr>
      </p:sp>
      <p:sp>
        <p:nvSpPr>
          <p:cNvPr id="487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FCCB5D-12DC-4E60-B8F0-1E1B1B817551}" type="slidenum">
              <a:rPr lang="en-US"/>
              <a:pPr/>
              <a:t>8</a:t>
            </a:fld>
            <a:endParaRPr lang="en-US"/>
          </a:p>
        </p:txBody>
      </p:sp>
      <p:sp>
        <p:nvSpPr>
          <p:cNvPr id="488450" name="Rectangle 2"/>
          <p:cNvSpPr>
            <a:spLocks noGrp="1" noRot="1" noChangeAspect="1" noChangeArrowheads="1" noTextEdit="1"/>
          </p:cNvSpPr>
          <p:nvPr>
            <p:ph type="sldImg"/>
          </p:nvPr>
        </p:nvSpPr>
        <p:spPr>
          <a:ln/>
        </p:spPr>
      </p:sp>
      <p:sp>
        <p:nvSpPr>
          <p:cNvPr id="488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7E4E5B-44CC-406D-867F-2F9C2B3C25C1}" type="slidenum">
              <a:rPr lang="en-US"/>
              <a:pPr/>
              <a:t>9</a:t>
            </a:fld>
            <a:endParaRPr lang="en-US"/>
          </a:p>
        </p:txBody>
      </p:sp>
      <p:sp>
        <p:nvSpPr>
          <p:cNvPr id="489474" name="Rectangle 2"/>
          <p:cNvSpPr>
            <a:spLocks noGrp="1" noRot="1" noChangeAspect="1" noChangeArrowheads="1" noTextEdit="1"/>
          </p:cNvSpPr>
          <p:nvPr>
            <p:ph type="sldImg"/>
          </p:nvPr>
        </p:nvSpPr>
        <p:spPr>
          <a:ln/>
        </p:spPr>
      </p:sp>
      <p:sp>
        <p:nvSpPr>
          <p:cNvPr id="489475" name="Rectangle 3"/>
          <p:cNvSpPr>
            <a:spLocks noGrp="1" noChangeArrowheads="1"/>
          </p:cNvSpPr>
          <p:nvPr>
            <p:ph type="body" idx="1"/>
          </p:nvPr>
        </p:nvSpPr>
        <p:spPr/>
        <p:txBody>
          <a:bodyPr/>
          <a:lstStyle/>
          <a:p>
            <a:r>
              <a:rPr lang="en-US" sz="1200" b="0" kern="1200" dirty="0" err="1" smtClean="0">
                <a:solidFill>
                  <a:schemeClr val="tx1"/>
                </a:solidFill>
                <a:latin typeface="Arial" charset="0"/>
                <a:ea typeface="+mn-ea"/>
                <a:cs typeface="+mn-cs"/>
              </a:rPr>
              <a:t>Kraepelin</a:t>
            </a:r>
            <a:r>
              <a:rPr lang="en-US" sz="1200" b="0" kern="1200" dirty="0" smtClean="0">
                <a:solidFill>
                  <a:schemeClr val="tx1"/>
                </a:solidFill>
                <a:latin typeface="Arial" charset="0"/>
                <a:ea typeface="+mn-ea"/>
                <a:cs typeface="+mn-cs"/>
              </a:rPr>
              <a:t> differentiated exogenous disorders (caused by external factors) from endogenous disorders (caused by internal factors) and suggested that exogenous disorders were the far more treatable type.  </a:t>
            </a:r>
            <a:r>
              <a:rPr lang="en-US" sz="1200" b="0" kern="1200" dirty="0" err="1" smtClean="0">
                <a:solidFill>
                  <a:schemeClr val="tx1"/>
                </a:solidFill>
                <a:latin typeface="Arial" charset="0"/>
                <a:ea typeface="+mn-ea"/>
                <a:cs typeface="+mn-cs"/>
              </a:rPr>
              <a:t>Kraepelin</a:t>
            </a:r>
            <a:r>
              <a:rPr lang="en-US" sz="1200" b="0" kern="1200" dirty="0" smtClean="0">
                <a:solidFill>
                  <a:schemeClr val="tx1"/>
                </a:solidFill>
                <a:latin typeface="Arial" charset="0"/>
                <a:ea typeface="+mn-ea"/>
                <a:cs typeface="+mn-cs"/>
              </a:rPr>
              <a:t> also assigned names to specific examples of disorders in the broad exogenous or endogenous categories.  For example, </a:t>
            </a:r>
            <a:r>
              <a:rPr lang="en-US" sz="1200" b="0" kern="1200" dirty="0" err="1" smtClean="0">
                <a:solidFill>
                  <a:schemeClr val="tx1"/>
                </a:solidFill>
                <a:latin typeface="Arial" charset="0"/>
                <a:ea typeface="+mn-ea"/>
                <a:cs typeface="+mn-cs"/>
              </a:rPr>
              <a:t>Kraepelin</a:t>
            </a:r>
            <a:r>
              <a:rPr lang="en-US" sz="1200" b="0" kern="1200" dirty="0" smtClean="0">
                <a:solidFill>
                  <a:schemeClr val="tx1"/>
                </a:solidFill>
                <a:latin typeface="Arial" charset="0"/>
                <a:ea typeface="+mn-ea"/>
                <a:cs typeface="+mn-cs"/>
              </a:rPr>
              <a:t> put forth the term dementia praecox to describe one endogenous disorder with some similarity to what is now known as schizophrenia.  Later, he also proposed terms such as </a:t>
            </a:r>
            <a:r>
              <a:rPr lang="en-US" sz="1200" b="0" i="1" kern="1200" dirty="0" smtClean="0">
                <a:solidFill>
                  <a:schemeClr val="tx1"/>
                </a:solidFill>
                <a:latin typeface="Arial" charset="0"/>
                <a:ea typeface="+mn-ea"/>
                <a:cs typeface="+mn-cs"/>
              </a:rPr>
              <a:t>paranoia</a:t>
            </a:r>
            <a:r>
              <a:rPr lang="en-US" sz="1200" b="0" kern="1200" dirty="0" smtClean="0">
                <a:solidFill>
                  <a:schemeClr val="tx1"/>
                </a:solidFill>
                <a:latin typeface="Arial" charset="0"/>
                <a:ea typeface="+mn-ea"/>
                <a:cs typeface="+mn-cs"/>
              </a:rPr>
              <a:t>, </a:t>
            </a:r>
            <a:r>
              <a:rPr lang="en-US" sz="1200" b="0" i="1" kern="1200" dirty="0" smtClean="0">
                <a:solidFill>
                  <a:schemeClr val="tx1"/>
                </a:solidFill>
                <a:latin typeface="Arial" charset="0"/>
                <a:ea typeface="+mn-ea"/>
                <a:cs typeface="+mn-cs"/>
              </a:rPr>
              <a:t>manic depressive psychosis</a:t>
            </a:r>
            <a:r>
              <a:rPr lang="en-US" sz="1200" b="0" kern="1200" dirty="0" smtClean="0">
                <a:solidFill>
                  <a:schemeClr val="tx1"/>
                </a:solidFill>
                <a:latin typeface="Arial" charset="0"/>
                <a:ea typeface="+mn-ea"/>
                <a:cs typeface="+mn-cs"/>
              </a:rPr>
              <a:t>, </a:t>
            </a:r>
            <a:r>
              <a:rPr lang="en-US" sz="1200" b="0" i="1" kern="1200" dirty="0" err="1" smtClean="0">
                <a:solidFill>
                  <a:schemeClr val="tx1"/>
                </a:solidFill>
                <a:latin typeface="Arial" charset="0"/>
                <a:ea typeface="+mn-ea"/>
                <a:cs typeface="+mn-cs"/>
              </a:rPr>
              <a:t>involutional</a:t>
            </a:r>
            <a:r>
              <a:rPr lang="en-US" sz="1200" b="0" i="1" kern="1200" dirty="0" smtClean="0">
                <a:solidFill>
                  <a:schemeClr val="tx1"/>
                </a:solidFill>
                <a:latin typeface="Arial" charset="0"/>
                <a:ea typeface="+mn-ea"/>
                <a:cs typeface="+mn-cs"/>
              </a:rPr>
              <a:t> melancholia</a:t>
            </a:r>
            <a:r>
              <a:rPr lang="en-US" sz="1200" b="0" kern="1200" dirty="0" smtClean="0">
                <a:solidFill>
                  <a:schemeClr val="tx1"/>
                </a:solidFill>
                <a:latin typeface="Arial" charset="0"/>
                <a:ea typeface="+mn-ea"/>
                <a:cs typeface="+mn-cs"/>
              </a:rPr>
              <a:t>, </a:t>
            </a:r>
            <a:r>
              <a:rPr lang="en-US" sz="1200" b="0" i="1" kern="1200" dirty="0" err="1" smtClean="0">
                <a:solidFill>
                  <a:schemeClr val="tx1"/>
                </a:solidFill>
                <a:latin typeface="Arial" charset="0"/>
                <a:ea typeface="+mn-ea"/>
                <a:cs typeface="+mn-cs"/>
              </a:rPr>
              <a:t>cyclothymic</a:t>
            </a:r>
            <a:r>
              <a:rPr lang="en-US" sz="1200" b="0" i="1" kern="1200" dirty="0" smtClean="0">
                <a:solidFill>
                  <a:schemeClr val="tx1"/>
                </a:solidFill>
                <a:latin typeface="Arial" charset="0"/>
                <a:ea typeface="+mn-ea"/>
                <a:cs typeface="+mn-cs"/>
              </a:rPr>
              <a:t> personality</a:t>
            </a:r>
            <a:r>
              <a:rPr lang="en-US" sz="1200" b="0" kern="1200" dirty="0" smtClean="0">
                <a:solidFill>
                  <a:schemeClr val="tx1"/>
                </a:solidFill>
                <a:latin typeface="Arial" charset="0"/>
                <a:ea typeface="+mn-ea"/>
                <a:cs typeface="+mn-cs"/>
              </a:rPr>
              <a:t>, and </a:t>
            </a:r>
            <a:r>
              <a:rPr lang="en-US" sz="1200" b="0" i="1" kern="1200" dirty="0" smtClean="0">
                <a:solidFill>
                  <a:schemeClr val="tx1"/>
                </a:solidFill>
                <a:latin typeface="Arial" charset="0"/>
                <a:ea typeface="+mn-ea"/>
                <a:cs typeface="+mn-cs"/>
              </a:rPr>
              <a:t>autistic personality</a:t>
            </a:r>
            <a:r>
              <a:rPr lang="en-US" sz="1200" b="0" kern="1200" dirty="0" smtClean="0">
                <a:solidFill>
                  <a:schemeClr val="tx1"/>
                </a:solidFill>
                <a:latin typeface="Arial" charset="0"/>
                <a:ea typeface="+mn-ea"/>
                <a:cs typeface="+mn-cs"/>
              </a:rPr>
              <a:t>—terms that had not been coined previously.</a:t>
            </a:r>
            <a:endParaRPr lang="en-US" b="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9B3A2C-9B16-4507-BD63-12C0C81D101E}" type="slidenum">
              <a:rPr lang="en-US"/>
              <a:pPr/>
              <a:t>10</a:t>
            </a:fld>
            <a:endParaRPr lang="en-US"/>
          </a:p>
        </p:txBody>
      </p:sp>
      <p:sp>
        <p:nvSpPr>
          <p:cNvPr id="490498" name="Rectangle 2"/>
          <p:cNvSpPr>
            <a:spLocks noGrp="1" noRot="1" noChangeAspect="1" noChangeArrowheads="1" noTextEdit="1"/>
          </p:cNvSpPr>
          <p:nvPr>
            <p:ph type="sldImg"/>
          </p:nvPr>
        </p:nvSpPr>
        <p:spPr>
          <a:ln/>
        </p:spPr>
      </p:sp>
      <p:sp>
        <p:nvSpPr>
          <p:cNvPr id="4904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B165A-C802-446E-997A-4F96B2A5A575}"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E84A9-74B6-48D9-8C4D-0EB89882566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425365-36D1-4B0B-B76F-0F2184C2F59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C91D1-F484-4BDD-8571-2C35A30B4EFD}"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E6C72-12B4-44B7-AA45-85851DEB2B83}"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3EB52-340C-4F03-B918-8105778E33C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557684-2524-41C9-8B15-76936E6E1A8C}"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BF2EAC-D7EC-451F-B354-EB5837B597C5}"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B622C0-42FB-4C52-9BDB-E62E9DEE89AA}"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FEB616-59FD-4789-8EE3-80E16857EBEE}"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66868-150E-4219-B6AD-7468CC076DB1}"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1A3F1-2F52-4365-B7B9-B0792CA304C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2">
              <a:lumMod val="40000"/>
              <a:lumOff val="6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9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9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9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Chapter 2</a:t>
            </a:r>
            <a:endParaRPr lang="en-US" dirty="0">
              <a:solidFill>
                <a:schemeClr val="bg1"/>
              </a:solidFill>
            </a:endParaRPr>
          </a:p>
        </p:txBody>
      </p:sp>
      <p:sp>
        <p:nvSpPr>
          <p:cNvPr id="3" name="Subtitle 2"/>
          <p:cNvSpPr>
            <a:spLocks noGrp="1"/>
          </p:cNvSpPr>
          <p:nvPr>
            <p:ph type="subTitle" idx="1"/>
          </p:nvPr>
        </p:nvSpPr>
        <p:spPr/>
        <p:txBody>
          <a:bodyPr/>
          <a:lstStyle/>
          <a:p>
            <a:r>
              <a:rPr lang="en-US" dirty="0" smtClean="0">
                <a:solidFill>
                  <a:schemeClr val="bg1">
                    <a:lumMod val="95000"/>
                  </a:schemeClr>
                </a:solidFill>
              </a:rPr>
              <a:t>Evolution of Clinical Psychology</a:t>
            </a:r>
            <a:endParaRPr lang="en-US" dirty="0">
              <a:solidFill>
                <a:schemeClr val="bg1">
                  <a:lumMod val="9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normAutofit fontScale="90000"/>
          </a:bodyPr>
          <a:lstStyle/>
          <a:p>
            <a:r>
              <a:rPr lang="en-US" dirty="0"/>
              <a:t>Evolution of </a:t>
            </a:r>
            <a:r>
              <a:rPr lang="en-US" dirty="0" smtClean="0"/>
              <a:t>Assessment:</a:t>
            </a:r>
            <a:br>
              <a:rPr lang="en-US" dirty="0" smtClean="0"/>
            </a:br>
            <a:r>
              <a:rPr lang="en-US" dirty="0" smtClean="0"/>
              <a:t>Diagnostic </a:t>
            </a:r>
            <a:r>
              <a:rPr lang="en-US" dirty="0"/>
              <a:t>Issues</a:t>
            </a:r>
          </a:p>
        </p:txBody>
      </p:sp>
      <p:sp>
        <p:nvSpPr>
          <p:cNvPr id="154627" name="Rectangle 3"/>
          <p:cNvSpPr>
            <a:spLocks noGrp="1" noChangeArrowheads="1"/>
          </p:cNvSpPr>
          <p:nvPr>
            <p:ph idx="1"/>
          </p:nvPr>
        </p:nvSpPr>
        <p:spPr/>
        <p:txBody>
          <a:bodyPr/>
          <a:lstStyle/>
          <a:p>
            <a:r>
              <a:rPr lang="en-US"/>
              <a:t>Kraepelin’s work set the stage for the Diagnostic and Statistical Manual (DSM), which continues to dominate diagnosis today</a:t>
            </a:r>
          </a:p>
          <a:p>
            <a:r>
              <a:rPr lang="en-US"/>
              <a:t>Published by American Psychiatric Association, originally in 1952</a:t>
            </a:r>
          </a:p>
          <a:p>
            <a:pPr>
              <a:buFont typeface="Wingdings" pitchFamily="2" charset="2"/>
              <a:buNone/>
            </a:pPr>
            <a:endParaRPr lang="en-US"/>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normAutofit fontScale="90000"/>
          </a:bodyPr>
          <a:lstStyle/>
          <a:p>
            <a:r>
              <a:rPr lang="en-US" dirty="0"/>
              <a:t>Evolution of </a:t>
            </a:r>
            <a:r>
              <a:rPr lang="en-US" dirty="0" smtClean="0"/>
              <a:t>Assessment:</a:t>
            </a:r>
            <a:br>
              <a:rPr lang="en-US" dirty="0" smtClean="0"/>
            </a:br>
            <a:r>
              <a:rPr lang="en-US" dirty="0" smtClean="0"/>
              <a:t>Diagnostic </a:t>
            </a:r>
            <a:r>
              <a:rPr lang="en-US" dirty="0"/>
              <a:t>Issues</a:t>
            </a:r>
          </a:p>
        </p:txBody>
      </p:sp>
      <p:sp>
        <p:nvSpPr>
          <p:cNvPr id="155651" name="Rectangle 3"/>
          <p:cNvSpPr>
            <a:spLocks noGrp="1" noChangeArrowheads="1"/>
          </p:cNvSpPr>
          <p:nvPr>
            <p:ph idx="1"/>
          </p:nvPr>
        </p:nvSpPr>
        <p:spPr/>
        <p:txBody>
          <a:bodyPr/>
          <a:lstStyle/>
          <a:p>
            <a:r>
              <a:rPr lang="en-US" dirty="0"/>
              <a:t>DSM—1952</a:t>
            </a:r>
          </a:p>
          <a:p>
            <a:r>
              <a:rPr lang="en-US" dirty="0"/>
              <a:t>DSM-II—1968</a:t>
            </a:r>
          </a:p>
          <a:p>
            <a:r>
              <a:rPr lang="en-US" dirty="0"/>
              <a:t>DSM-III—1980</a:t>
            </a:r>
          </a:p>
          <a:p>
            <a:r>
              <a:rPr lang="en-US" dirty="0"/>
              <a:t>DSM-III-R—1987</a:t>
            </a:r>
          </a:p>
          <a:p>
            <a:r>
              <a:rPr lang="en-US" dirty="0"/>
              <a:t>DSM-IV—1994</a:t>
            </a:r>
          </a:p>
          <a:p>
            <a:r>
              <a:rPr lang="en-US" dirty="0" smtClean="0"/>
              <a:t>DSM-IV-TR—2000</a:t>
            </a:r>
          </a:p>
          <a:p>
            <a:r>
              <a:rPr lang="en-US" dirty="0" smtClean="0"/>
              <a:t>DSM-5—2013</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of the DSM</a:t>
            </a:r>
            <a:endParaRPr lang="en-US" dirty="0"/>
          </a:p>
        </p:txBody>
      </p:sp>
      <p:graphicFrame>
        <p:nvGraphicFramePr>
          <p:cNvPr id="4" name="Chart 3"/>
          <p:cNvGraphicFramePr/>
          <p:nvPr/>
        </p:nvGraphicFramePr>
        <p:xfrm>
          <a:off x="152400" y="1828800"/>
          <a:ext cx="4419600" cy="4419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4572000" y="1828800"/>
          <a:ext cx="4572000" cy="4343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normAutofit fontScale="90000"/>
          </a:bodyPr>
          <a:lstStyle/>
          <a:p>
            <a:r>
              <a:rPr lang="en-US" dirty="0"/>
              <a:t>Evolution of </a:t>
            </a:r>
            <a:r>
              <a:rPr lang="en-US" dirty="0" smtClean="0"/>
              <a:t>Assessment:</a:t>
            </a:r>
            <a:br>
              <a:rPr lang="en-US" dirty="0" smtClean="0"/>
            </a:br>
            <a:r>
              <a:rPr lang="en-US" dirty="0" smtClean="0"/>
              <a:t>Diagnostic </a:t>
            </a:r>
            <a:r>
              <a:rPr lang="en-US" dirty="0"/>
              <a:t>Issues</a:t>
            </a:r>
          </a:p>
        </p:txBody>
      </p:sp>
      <p:sp>
        <p:nvSpPr>
          <p:cNvPr id="156675" name="Rectangle 3"/>
          <p:cNvSpPr>
            <a:spLocks noGrp="1" noChangeArrowheads="1"/>
          </p:cNvSpPr>
          <p:nvPr>
            <p:ph idx="1"/>
          </p:nvPr>
        </p:nvSpPr>
        <p:spPr/>
        <p:txBody>
          <a:bodyPr>
            <a:normAutofit fontScale="92500"/>
          </a:bodyPr>
          <a:lstStyle/>
          <a:p>
            <a:r>
              <a:rPr lang="en-US" sz="2800" dirty="0"/>
              <a:t>Most drastic change in DSMs is from DSM-II to DSM-III</a:t>
            </a:r>
          </a:p>
          <a:p>
            <a:pPr lvl="1"/>
            <a:r>
              <a:rPr lang="en-US" sz="2400" dirty="0"/>
              <a:t>Larger, including more disorders</a:t>
            </a:r>
          </a:p>
          <a:p>
            <a:pPr lvl="1"/>
            <a:r>
              <a:rPr lang="en-US" sz="2400" dirty="0"/>
              <a:t>Specific diagnostic criteria</a:t>
            </a:r>
          </a:p>
          <a:p>
            <a:pPr lvl="1"/>
            <a:r>
              <a:rPr lang="en-US" sz="2400" dirty="0"/>
              <a:t>Multi-axial </a:t>
            </a:r>
            <a:r>
              <a:rPr lang="en-US" sz="2400" dirty="0" smtClean="0"/>
              <a:t>system</a:t>
            </a:r>
          </a:p>
          <a:p>
            <a:r>
              <a:rPr lang="en-US" sz="2800" dirty="0" smtClean="0"/>
              <a:t>DSM-IV-TR to DSM-5</a:t>
            </a:r>
          </a:p>
          <a:p>
            <a:pPr lvl="1"/>
            <a:r>
              <a:rPr lang="en-US" sz="2400" dirty="0" smtClean="0"/>
              <a:t>Removal of the multi-axial system</a:t>
            </a:r>
            <a:endParaRPr lang="en-US" sz="2400" dirty="0"/>
          </a:p>
          <a:p>
            <a:r>
              <a:rPr lang="en-US" sz="2800" dirty="0"/>
              <a:t>As a </a:t>
            </a:r>
            <a:r>
              <a:rPr lang="en-US" sz="2800" dirty="0" smtClean="0"/>
              <a:t>general trend</a:t>
            </a:r>
            <a:r>
              <a:rPr lang="en-US" sz="2800" dirty="0"/>
              <a:t>, as the DSM has been revised, it has expanded to include a greater number of disorders</a:t>
            </a:r>
          </a:p>
          <a:p>
            <a:pPr lvl="1"/>
            <a:r>
              <a:rPr lang="en-US" sz="2400" dirty="0" smtClean="0"/>
              <a:t>“Scientific </a:t>
            </a:r>
            <a:r>
              <a:rPr lang="en-US" sz="2400" dirty="0"/>
              <a:t>discovery” or “social </a:t>
            </a:r>
            <a:r>
              <a:rPr lang="en-US" sz="2400" dirty="0" smtClean="0"/>
              <a:t>invention?”</a:t>
            </a:r>
            <a:endParaRPr lang="en-US" sz="24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normAutofit fontScale="90000"/>
          </a:bodyPr>
          <a:lstStyle/>
          <a:p>
            <a:r>
              <a:rPr lang="en-US" dirty="0"/>
              <a:t>Evolution of </a:t>
            </a:r>
            <a:r>
              <a:rPr lang="en-US" dirty="0" smtClean="0"/>
              <a:t>Assessment:</a:t>
            </a:r>
            <a:br>
              <a:rPr lang="en-US" dirty="0" smtClean="0"/>
            </a:br>
            <a:r>
              <a:rPr lang="en-US" dirty="0" smtClean="0"/>
              <a:t>Diagnostic </a:t>
            </a:r>
            <a:r>
              <a:rPr lang="en-US" dirty="0"/>
              <a:t>Issues</a:t>
            </a:r>
          </a:p>
        </p:txBody>
      </p:sp>
      <p:sp>
        <p:nvSpPr>
          <p:cNvPr id="157699" name="Rectangle 3"/>
          <p:cNvSpPr>
            <a:spLocks noGrp="1" noChangeArrowheads="1"/>
          </p:cNvSpPr>
          <p:nvPr>
            <p:ph idx="1"/>
          </p:nvPr>
        </p:nvSpPr>
        <p:spPr/>
        <p:txBody>
          <a:bodyPr/>
          <a:lstStyle/>
          <a:p>
            <a:pPr>
              <a:lnSpc>
                <a:spcPct val="90000"/>
              </a:lnSpc>
            </a:pPr>
            <a:r>
              <a:rPr lang="en-US" dirty="0"/>
              <a:t>Currently, numerous disorders are under consideration for inclusion in next </a:t>
            </a:r>
            <a:r>
              <a:rPr lang="en-US" dirty="0" smtClean="0"/>
              <a:t>DSM (“proposed criteria sets”)</a:t>
            </a:r>
            <a:endParaRPr lang="en-US" dirty="0"/>
          </a:p>
          <a:p>
            <a:pPr lvl="1">
              <a:lnSpc>
                <a:spcPct val="90000"/>
              </a:lnSpc>
            </a:pPr>
            <a:r>
              <a:rPr lang="en-US" dirty="0" smtClean="0"/>
              <a:t>Internet gambling disorder</a:t>
            </a:r>
          </a:p>
          <a:p>
            <a:pPr lvl="1">
              <a:lnSpc>
                <a:spcPct val="90000"/>
              </a:lnSpc>
            </a:pPr>
            <a:r>
              <a:rPr lang="en-US" dirty="0" smtClean="0"/>
              <a:t>Attenuated psychosis syndrome</a:t>
            </a:r>
          </a:p>
          <a:p>
            <a:pPr lvl="1">
              <a:lnSpc>
                <a:spcPct val="90000"/>
              </a:lnSpc>
            </a:pPr>
            <a:r>
              <a:rPr lang="en-US" dirty="0" smtClean="0"/>
              <a:t>Persistent complex bereavement</a:t>
            </a:r>
          </a:p>
          <a:p>
            <a:pPr lvl="1">
              <a:lnSpc>
                <a:spcPct val="90000"/>
              </a:lnSpc>
            </a:pPr>
            <a:r>
              <a:rPr lang="en-US" dirty="0" err="1" smtClean="0"/>
              <a:t>Nonsuicidal</a:t>
            </a:r>
            <a:r>
              <a:rPr lang="en-US" dirty="0" smtClean="0"/>
              <a:t> self-injury</a:t>
            </a:r>
          </a:p>
          <a:p>
            <a:pPr lvl="1">
              <a:lnSpc>
                <a:spcPct val="90000"/>
              </a:lnSpc>
            </a:pPr>
            <a:r>
              <a:rPr lang="en-US" dirty="0" smtClean="0"/>
              <a:t>others</a:t>
            </a:r>
          </a:p>
          <a:p>
            <a:pPr>
              <a:lnSpc>
                <a:spcPct val="90000"/>
              </a:lnSpc>
              <a:buFont typeface="Wingdings" pitchFamily="2" charset="2"/>
              <a:buNone/>
            </a:pP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normAutofit fontScale="90000"/>
          </a:bodyPr>
          <a:lstStyle/>
          <a:p>
            <a:r>
              <a:rPr lang="en-US" sz="4000" dirty="0"/>
              <a:t>Evolution of </a:t>
            </a:r>
            <a:r>
              <a:rPr lang="en-US" sz="4000" dirty="0" smtClean="0"/>
              <a:t>Assessment:</a:t>
            </a:r>
            <a:br>
              <a:rPr lang="en-US" sz="4000" dirty="0" smtClean="0"/>
            </a:br>
            <a:r>
              <a:rPr lang="en-US" sz="4000" dirty="0" smtClean="0"/>
              <a:t>Assessment </a:t>
            </a:r>
            <a:r>
              <a:rPr lang="en-US" sz="4000" dirty="0"/>
              <a:t>of Intelligence</a:t>
            </a:r>
          </a:p>
        </p:txBody>
      </p:sp>
      <p:sp>
        <p:nvSpPr>
          <p:cNvPr id="158723" name="Rectangle 3"/>
          <p:cNvSpPr>
            <a:spLocks noGrp="1" noChangeArrowheads="1"/>
          </p:cNvSpPr>
          <p:nvPr>
            <p:ph idx="1"/>
          </p:nvPr>
        </p:nvSpPr>
        <p:spPr/>
        <p:txBody>
          <a:bodyPr/>
          <a:lstStyle/>
          <a:p>
            <a:r>
              <a:rPr lang="en-US" sz="2800"/>
              <a:t>Assessment of intelligence characterized the profession in early years </a:t>
            </a:r>
          </a:p>
          <a:p>
            <a:r>
              <a:rPr lang="en-US" sz="2800"/>
              <a:t>Early debates about the definition of intelligence focused on “g” (a single, general intelligence) vs. ”s” (specific intelligences)</a:t>
            </a:r>
          </a:p>
          <a:p>
            <a:r>
              <a:rPr lang="en-US" sz="2800"/>
              <a:t>Alfred Binet’s early intelligence test (1905) later became the Stanford-Binet Intelligence Scales, which is still widely used today</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normAutofit fontScale="90000"/>
          </a:bodyPr>
          <a:lstStyle/>
          <a:p>
            <a:r>
              <a:rPr lang="en-US" sz="4000" dirty="0"/>
              <a:t>Evolution of </a:t>
            </a:r>
            <a:r>
              <a:rPr lang="en-US" sz="4000" dirty="0" smtClean="0"/>
              <a:t>Assessment:</a:t>
            </a:r>
            <a:br>
              <a:rPr lang="en-US" sz="4000" dirty="0" smtClean="0"/>
            </a:br>
            <a:r>
              <a:rPr lang="en-US" sz="4000" dirty="0" smtClean="0"/>
              <a:t>Assessment </a:t>
            </a:r>
            <a:r>
              <a:rPr lang="en-US" sz="4000" dirty="0"/>
              <a:t>of Intelligence</a:t>
            </a:r>
          </a:p>
        </p:txBody>
      </p:sp>
      <p:sp>
        <p:nvSpPr>
          <p:cNvPr id="159747" name="Rectangle 3"/>
          <p:cNvSpPr>
            <a:spLocks noGrp="1" noChangeArrowheads="1"/>
          </p:cNvSpPr>
          <p:nvPr>
            <p:ph idx="1"/>
          </p:nvPr>
        </p:nvSpPr>
        <p:spPr/>
        <p:txBody>
          <a:bodyPr/>
          <a:lstStyle/>
          <a:p>
            <a:pPr>
              <a:lnSpc>
                <a:spcPct val="90000"/>
              </a:lnSpc>
            </a:pPr>
            <a:r>
              <a:rPr lang="en-US"/>
              <a:t>Binet’s test was intended for children</a:t>
            </a:r>
          </a:p>
          <a:p>
            <a:pPr>
              <a:lnSpc>
                <a:spcPct val="90000"/>
              </a:lnSpc>
            </a:pPr>
            <a:r>
              <a:rPr lang="en-US"/>
              <a:t>David Wechsler published the Wechsler-Bellevue in 1939, which was designed for adults</a:t>
            </a:r>
          </a:p>
          <a:p>
            <a:pPr>
              <a:lnSpc>
                <a:spcPct val="90000"/>
              </a:lnSpc>
            </a:pPr>
            <a:r>
              <a:rPr lang="en-US"/>
              <a:t>Wechsler later created tests for school-age and preschool children</a:t>
            </a:r>
          </a:p>
          <a:p>
            <a:pPr>
              <a:lnSpc>
                <a:spcPct val="90000"/>
              </a:lnSpc>
            </a:pPr>
            <a:r>
              <a:rPr lang="en-US"/>
              <a:t>Revisions of Wechsler’s tests are among the most commonly used today</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normAutofit fontScale="90000"/>
          </a:bodyPr>
          <a:lstStyle/>
          <a:p>
            <a:r>
              <a:rPr lang="en-US"/>
              <a:t>Evolution of Assessment: Assessment of Personality</a:t>
            </a:r>
          </a:p>
        </p:txBody>
      </p:sp>
      <p:sp>
        <p:nvSpPr>
          <p:cNvPr id="160771" name="Rectangle 3"/>
          <p:cNvSpPr>
            <a:spLocks noGrp="1" noChangeArrowheads="1"/>
          </p:cNvSpPr>
          <p:nvPr>
            <p:ph idx="1"/>
          </p:nvPr>
        </p:nvSpPr>
        <p:spPr/>
        <p:txBody>
          <a:bodyPr/>
          <a:lstStyle/>
          <a:p>
            <a:r>
              <a:rPr lang="en-US"/>
              <a:t>Projective tests were among the first to emerge—clients “project” personality onto ambiguous stimuli</a:t>
            </a:r>
          </a:p>
          <a:p>
            <a:pPr lvl="1"/>
            <a:r>
              <a:rPr lang="en-US"/>
              <a:t>Rorschach Inkblot Method—1921</a:t>
            </a:r>
          </a:p>
          <a:p>
            <a:pPr lvl="2"/>
            <a:r>
              <a:rPr lang="en-US"/>
              <a:t>Clients respond to ambiguous inkblot</a:t>
            </a:r>
          </a:p>
          <a:p>
            <a:pPr lvl="1"/>
            <a:r>
              <a:rPr lang="en-US"/>
              <a:t>Thematic Apperception Test (TAT)—1935</a:t>
            </a:r>
          </a:p>
          <a:p>
            <a:pPr lvl="2"/>
            <a:r>
              <a:rPr lang="en-US"/>
              <a:t>Clients respond to ambiguous interpersonal scenes</a:t>
            </a:r>
          </a:p>
          <a:p>
            <a:pPr lvl="1"/>
            <a:endParaRPr lang="en-US"/>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normAutofit fontScale="90000"/>
          </a:bodyPr>
          <a:lstStyle/>
          <a:p>
            <a:r>
              <a:rPr lang="en-US"/>
              <a:t>Evolution of Assessment: Assessment of Personality</a:t>
            </a:r>
          </a:p>
        </p:txBody>
      </p:sp>
      <p:sp>
        <p:nvSpPr>
          <p:cNvPr id="161795" name="Rectangle 3"/>
          <p:cNvSpPr>
            <a:spLocks noGrp="1" noChangeArrowheads="1"/>
          </p:cNvSpPr>
          <p:nvPr>
            <p:ph idx="1"/>
          </p:nvPr>
        </p:nvSpPr>
        <p:spPr/>
        <p:txBody>
          <a:bodyPr/>
          <a:lstStyle/>
          <a:p>
            <a:pPr>
              <a:lnSpc>
                <a:spcPct val="90000"/>
              </a:lnSpc>
            </a:pPr>
            <a:r>
              <a:rPr lang="en-US" dirty="0"/>
              <a:t>Objective tests soon followed </a:t>
            </a:r>
            <a:r>
              <a:rPr lang="en-US" dirty="0" err="1"/>
              <a:t>projectives</a:t>
            </a:r>
            <a:endParaRPr lang="en-US" dirty="0"/>
          </a:p>
          <a:p>
            <a:pPr lvl="1">
              <a:lnSpc>
                <a:spcPct val="90000"/>
              </a:lnSpc>
            </a:pPr>
            <a:r>
              <a:rPr lang="en-US" dirty="0"/>
              <a:t>Typically paper-and-pencil, self-report, and more scientifically sound</a:t>
            </a:r>
          </a:p>
          <a:p>
            <a:pPr lvl="1">
              <a:lnSpc>
                <a:spcPct val="90000"/>
              </a:lnSpc>
            </a:pPr>
            <a:r>
              <a:rPr lang="en-US" dirty="0"/>
              <a:t>MMPI (1943)—comprehensive personality test measuring various pathologies</a:t>
            </a:r>
          </a:p>
          <a:p>
            <a:pPr lvl="1">
              <a:lnSpc>
                <a:spcPct val="90000"/>
              </a:lnSpc>
            </a:pPr>
            <a:r>
              <a:rPr lang="en-US" dirty="0"/>
              <a:t>MMPI-2 (1989)—revised and </a:t>
            </a:r>
            <a:r>
              <a:rPr lang="en-US" dirty="0" err="1"/>
              <a:t>restandardized</a:t>
            </a:r>
            <a:endParaRPr lang="en-US" dirty="0"/>
          </a:p>
          <a:p>
            <a:pPr lvl="1">
              <a:lnSpc>
                <a:spcPct val="90000"/>
              </a:lnSpc>
            </a:pPr>
            <a:r>
              <a:rPr lang="en-US" dirty="0"/>
              <a:t>MMPI-A (1992)—for adolescents</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MMPI and</a:t>
            </a:r>
            <a:br>
              <a:rPr lang="en-US" dirty="0" smtClean="0"/>
            </a:br>
            <a:r>
              <a:rPr lang="en-US" dirty="0" smtClean="0"/>
              <a:t>Rorschach Stimuli</a:t>
            </a:r>
            <a:endParaRPr lang="en-US" dirty="0"/>
          </a:p>
        </p:txBody>
      </p:sp>
      <p:sp>
        <p:nvSpPr>
          <p:cNvPr id="3" name="Content Placeholder 2"/>
          <p:cNvSpPr>
            <a:spLocks noGrp="1"/>
          </p:cNvSpPr>
          <p:nvPr>
            <p:ph idx="1"/>
          </p:nvPr>
        </p:nvSpPr>
        <p:spPr/>
        <p:txBody>
          <a:bodyPr/>
          <a:lstStyle/>
          <a:p>
            <a:r>
              <a:rPr lang="en-US" dirty="0" smtClean="0"/>
              <a:t>T/F     I like magazines about motorcycles.</a:t>
            </a:r>
          </a:p>
          <a:p>
            <a:r>
              <a:rPr lang="en-US" dirty="0" smtClean="0"/>
              <a:t>T/F     Sometimes I lie to get what I want.</a:t>
            </a:r>
            <a:endParaRPr lang="en-US" dirty="0"/>
          </a:p>
        </p:txBody>
      </p:sp>
      <p:pic>
        <p:nvPicPr>
          <p:cNvPr id="12290" name="Picture 2" descr="http://1.bp.blogspot.com/_ycOWYJetdD8/TKC0YF_JiII/AAAAAAAAAA4/aTMhNShenv4/s1600/monday.jpg"/>
          <p:cNvPicPr>
            <a:picLocks noChangeAspect="1" noChangeArrowheads="1"/>
          </p:cNvPicPr>
          <p:nvPr/>
        </p:nvPicPr>
        <p:blipFill>
          <a:blip r:embed="rId3" cstate="print"/>
          <a:srcRect/>
          <a:stretch>
            <a:fillRect/>
          </a:stretch>
        </p:blipFill>
        <p:spPr bwMode="auto">
          <a:xfrm>
            <a:off x="2743200" y="3505200"/>
            <a:ext cx="3657600" cy="26559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normAutofit/>
          </a:bodyPr>
          <a:lstStyle/>
          <a:p>
            <a:r>
              <a:rPr lang="en-US" dirty="0" smtClean="0"/>
              <a:t>Evolution </a:t>
            </a:r>
            <a:r>
              <a:rPr lang="en-US" dirty="0"/>
              <a:t>of Clinical Psychology</a:t>
            </a:r>
          </a:p>
        </p:txBody>
      </p:sp>
      <p:sp>
        <p:nvSpPr>
          <p:cNvPr id="145411" name="Rectangle 3"/>
          <p:cNvSpPr>
            <a:spLocks noGrp="1" noChangeArrowheads="1"/>
          </p:cNvSpPr>
          <p:nvPr>
            <p:ph idx="1"/>
          </p:nvPr>
        </p:nvSpPr>
        <p:spPr/>
        <p:txBody>
          <a:bodyPr/>
          <a:lstStyle/>
          <a:p>
            <a:r>
              <a:rPr lang="en-US" sz="2800"/>
              <a:t>The emergence of clinical psychology around the turn of the 20</a:t>
            </a:r>
            <a:r>
              <a:rPr lang="en-US" sz="2800" baseline="30000"/>
              <a:t>th</a:t>
            </a:r>
            <a:r>
              <a:rPr lang="en-US" sz="2800"/>
              <a:t> century was preceded by numerous important historical events </a:t>
            </a:r>
          </a:p>
          <a:p>
            <a:r>
              <a:rPr lang="en-US" sz="2800"/>
              <a:t>These events “set the stage” for clinical psychology</a:t>
            </a:r>
          </a:p>
          <a:p>
            <a:r>
              <a:rPr lang="en-US" sz="2800"/>
              <a:t>Some pioneers in the treatment of the mentally ill made important contributions in the 1700s and 1800s</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r>
              <a:rPr lang="en-US"/>
              <a:t>Evolution of Psychotherapy</a:t>
            </a:r>
          </a:p>
        </p:txBody>
      </p:sp>
      <p:sp>
        <p:nvSpPr>
          <p:cNvPr id="162819" name="Rectangle 3"/>
          <p:cNvSpPr>
            <a:spLocks noGrp="1" noChangeArrowheads="1"/>
          </p:cNvSpPr>
          <p:nvPr>
            <p:ph idx="1"/>
          </p:nvPr>
        </p:nvSpPr>
        <p:spPr/>
        <p:txBody>
          <a:bodyPr/>
          <a:lstStyle/>
          <a:p>
            <a:pPr>
              <a:lnSpc>
                <a:spcPct val="80000"/>
              </a:lnSpc>
            </a:pPr>
            <a:r>
              <a:rPr lang="en-US" sz="2800"/>
              <a:t>Psychotherapy is the most common activity of clinical psychologists today, but before the 1940s/1950s, it was not a significant professional activity</a:t>
            </a:r>
          </a:p>
          <a:p>
            <a:pPr lvl="1">
              <a:lnSpc>
                <a:spcPct val="80000"/>
              </a:lnSpc>
            </a:pPr>
            <a:r>
              <a:rPr lang="en-US" sz="2400"/>
              <a:t>Treatment was by medical doctors, not psychologists</a:t>
            </a:r>
          </a:p>
          <a:p>
            <a:pPr>
              <a:lnSpc>
                <a:spcPct val="80000"/>
              </a:lnSpc>
            </a:pPr>
            <a:r>
              <a:rPr lang="en-US" sz="2800"/>
              <a:t>World War II created a demand for treatment of psychologically affected soldiers</a:t>
            </a:r>
          </a:p>
          <a:p>
            <a:pPr lvl="1">
              <a:lnSpc>
                <a:spcPct val="80000"/>
              </a:lnSpc>
            </a:pPr>
            <a:r>
              <a:rPr lang="en-US" sz="2400"/>
              <a:t>Wars have had many other influences on the evolution of assessment and psychotherapy</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en-US"/>
              <a:t>Evolution of Psychotherapy</a:t>
            </a:r>
          </a:p>
        </p:txBody>
      </p:sp>
      <p:sp>
        <p:nvSpPr>
          <p:cNvPr id="163843" name="Rectangle 3"/>
          <p:cNvSpPr>
            <a:spLocks noGrp="1" noChangeArrowheads="1"/>
          </p:cNvSpPr>
          <p:nvPr>
            <p:ph idx="1"/>
          </p:nvPr>
        </p:nvSpPr>
        <p:spPr/>
        <p:txBody>
          <a:bodyPr/>
          <a:lstStyle/>
          <a:p>
            <a:pPr>
              <a:lnSpc>
                <a:spcPct val="80000"/>
              </a:lnSpc>
            </a:pPr>
            <a:r>
              <a:rPr lang="en-US" sz="2800"/>
              <a:t>When psychotherapy became a more common activity in the mid 1900s, the psychodynamic approach dominated</a:t>
            </a:r>
          </a:p>
          <a:p>
            <a:pPr>
              <a:lnSpc>
                <a:spcPct val="80000"/>
              </a:lnSpc>
            </a:pPr>
            <a:r>
              <a:rPr lang="en-US" sz="2800"/>
              <a:t>In the decades that followed, numerous other approaches arose:</a:t>
            </a:r>
          </a:p>
          <a:p>
            <a:pPr lvl="1">
              <a:lnSpc>
                <a:spcPct val="80000"/>
              </a:lnSpc>
            </a:pPr>
            <a:r>
              <a:rPr lang="en-US" sz="2400"/>
              <a:t>Behaviorism</a:t>
            </a:r>
          </a:p>
          <a:p>
            <a:pPr lvl="1">
              <a:lnSpc>
                <a:spcPct val="80000"/>
              </a:lnSpc>
            </a:pPr>
            <a:r>
              <a:rPr lang="en-US" sz="2400"/>
              <a:t>Humanism</a:t>
            </a:r>
          </a:p>
          <a:p>
            <a:pPr lvl="1">
              <a:lnSpc>
                <a:spcPct val="80000"/>
              </a:lnSpc>
            </a:pPr>
            <a:r>
              <a:rPr lang="en-US" sz="2400"/>
              <a:t>Family Therapy</a:t>
            </a:r>
          </a:p>
          <a:p>
            <a:pPr>
              <a:lnSpc>
                <a:spcPct val="80000"/>
              </a:lnSpc>
            </a:pPr>
            <a:r>
              <a:rPr lang="en-US" sz="2800"/>
              <a:t>Most recently, cognitive therapy has risen to become the most widely endorsed singular orientation</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en-US"/>
              <a:t>Development of the Profession</a:t>
            </a:r>
          </a:p>
        </p:txBody>
      </p:sp>
      <p:sp>
        <p:nvSpPr>
          <p:cNvPr id="164867" name="Rectangle 3"/>
          <p:cNvSpPr>
            <a:spLocks noGrp="1" noChangeArrowheads="1"/>
          </p:cNvSpPr>
          <p:nvPr>
            <p:ph idx="1"/>
          </p:nvPr>
        </p:nvSpPr>
        <p:spPr/>
        <p:txBody>
          <a:bodyPr/>
          <a:lstStyle/>
          <a:p>
            <a:pPr>
              <a:lnSpc>
                <a:spcPct val="90000"/>
              </a:lnSpc>
            </a:pPr>
            <a:r>
              <a:rPr lang="en-US" dirty="0"/>
              <a:t>At the historic Boulder conference in 1949, directors of graduate training programs agreed on a dual emphasis on practice and research</a:t>
            </a:r>
          </a:p>
          <a:p>
            <a:pPr>
              <a:lnSpc>
                <a:spcPct val="90000"/>
              </a:lnSpc>
            </a:pPr>
            <a:r>
              <a:rPr lang="en-US" dirty="0"/>
              <a:t>In the 1950s, 1960s, and 1970s,</a:t>
            </a:r>
          </a:p>
          <a:p>
            <a:pPr lvl="1">
              <a:lnSpc>
                <a:spcPct val="90000"/>
              </a:lnSpc>
            </a:pPr>
            <a:r>
              <a:rPr lang="en-US" dirty="0"/>
              <a:t>Therapy approaches proliferated</a:t>
            </a:r>
          </a:p>
          <a:p>
            <a:pPr lvl="1">
              <a:lnSpc>
                <a:spcPct val="90000"/>
              </a:lnSpc>
            </a:pPr>
            <a:r>
              <a:rPr lang="en-US" dirty="0"/>
              <a:t>More minorities entered the field</a:t>
            </a:r>
          </a:p>
          <a:p>
            <a:pPr lvl="1">
              <a:lnSpc>
                <a:spcPct val="90000"/>
              </a:lnSpc>
            </a:pPr>
            <a:r>
              <a:rPr lang="en-US" dirty="0" err="1" smtClean="0"/>
              <a:t>Psy.D</a:t>
            </a:r>
            <a:r>
              <a:rPr lang="en-US" dirty="0"/>
              <a:t>./Vail model programs emerged</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a:t>Development of the Profession</a:t>
            </a:r>
          </a:p>
        </p:txBody>
      </p:sp>
      <p:sp>
        <p:nvSpPr>
          <p:cNvPr id="165891" name="Rectangle 3"/>
          <p:cNvSpPr>
            <a:spLocks noGrp="1" noChangeArrowheads="1"/>
          </p:cNvSpPr>
          <p:nvPr>
            <p:ph idx="1"/>
          </p:nvPr>
        </p:nvSpPr>
        <p:spPr/>
        <p:txBody>
          <a:bodyPr/>
          <a:lstStyle/>
          <a:p>
            <a:r>
              <a:rPr lang="en-US"/>
              <a:t>In the 1980s,</a:t>
            </a:r>
          </a:p>
          <a:p>
            <a:pPr lvl="1"/>
            <a:r>
              <a:rPr lang="en-US"/>
              <a:t>Psychotherapy thrived, in part due to increasing respect from medical professionals and insurance companies</a:t>
            </a:r>
          </a:p>
          <a:p>
            <a:pPr lvl="1"/>
            <a:r>
              <a:rPr lang="en-US"/>
              <a:t>The number of training programs and new clinical psychologists increased</a:t>
            </a:r>
          </a:p>
          <a:p>
            <a:pPr lvl="1"/>
            <a:endParaRPr lang="en-US"/>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a:t>Development of the Profession</a:t>
            </a:r>
          </a:p>
        </p:txBody>
      </p:sp>
      <p:sp>
        <p:nvSpPr>
          <p:cNvPr id="166915" name="Rectangle 3"/>
          <p:cNvSpPr>
            <a:spLocks noGrp="1" noChangeArrowheads="1"/>
          </p:cNvSpPr>
          <p:nvPr>
            <p:ph idx="1"/>
          </p:nvPr>
        </p:nvSpPr>
        <p:spPr/>
        <p:txBody>
          <a:bodyPr/>
          <a:lstStyle/>
          <a:p>
            <a:pPr>
              <a:lnSpc>
                <a:spcPct val="90000"/>
              </a:lnSpc>
            </a:pPr>
            <a:r>
              <a:rPr lang="en-US"/>
              <a:t>In the 1990s and 2000s,</a:t>
            </a:r>
          </a:p>
          <a:p>
            <a:pPr lvl="1">
              <a:lnSpc>
                <a:spcPct val="90000"/>
              </a:lnSpc>
            </a:pPr>
            <a:r>
              <a:rPr lang="en-US"/>
              <a:t>The size and scope of the field continues to grow</a:t>
            </a:r>
          </a:p>
          <a:p>
            <a:pPr lvl="1">
              <a:lnSpc>
                <a:spcPct val="90000"/>
              </a:lnSpc>
            </a:pPr>
            <a:r>
              <a:rPr lang="en-US"/>
              <a:t>Multiple training model options are available</a:t>
            </a:r>
          </a:p>
          <a:p>
            <a:pPr lvl="1">
              <a:lnSpc>
                <a:spcPct val="90000"/>
              </a:lnSpc>
            </a:pPr>
            <a:r>
              <a:rPr lang="en-US"/>
              <a:t>Empirical support of clinical techniques, prescription privileges, and new technologies are among major contemporary issues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dirty="0"/>
              <a:t>Early Pioneers</a:t>
            </a:r>
          </a:p>
        </p:txBody>
      </p:sp>
      <p:sp>
        <p:nvSpPr>
          <p:cNvPr id="147459" name="Rectangle 3"/>
          <p:cNvSpPr>
            <a:spLocks noGrp="1" noChangeArrowheads="1"/>
          </p:cNvSpPr>
          <p:nvPr>
            <p:ph idx="1"/>
          </p:nvPr>
        </p:nvSpPr>
        <p:spPr/>
        <p:txBody>
          <a:bodyPr/>
          <a:lstStyle/>
          <a:p>
            <a:pPr>
              <a:lnSpc>
                <a:spcPct val="90000"/>
              </a:lnSpc>
            </a:pPr>
            <a:r>
              <a:rPr lang="en-US" dirty="0"/>
              <a:t>William </a:t>
            </a:r>
            <a:r>
              <a:rPr lang="en-US" dirty="0" err="1"/>
              <a:t>Tuke</a:t>
            </a:r>
            <a:endParaRPr lang="en-US" dirty="0"/>
          </a:p>
          <a:p>
            <a:pPr lvl="1">
              <a:lnSpc>
                <a:spcPct val="90000"/>
              </a:lnSpc>
            </a:pPr>
            <a:r>
              <a:rPr lang="en-US" dirty="0"/>
              <a:t>1732-1822</a:t>
            </a:r>
          </a:p>
          <a:p>
            <a:pPr lvl="1">
              <a:lnSpc>
                <a:spcPct val="90000"/>
              </a:lnSpc>
            </a:pPr>
            <a:r>
              <a:rPr lang="en-US" dirty="0"/>
              <a:t>Lived in England</a:t>
            </a:r>
          </a:p>
          <a:p>
            <a:pPr lvl="1">
              <a:lnSpc>
                <a:spcPct val="90000"/>
              </a:lnSpc>
            </a:pPr>
            <a:r>
              <a:rPr lang="en-US" dirty="0"/>
              <a:t>Appalled by deplorable conditions in “asylums” where mentally ill lived</a:t>
            </a:r>
          </a:p>
          <a:p>
            <a:pPr lvl="1">
              <a:lnSpc>
                <a:spcPct val="90000"/>
              </a:lnSpc>
            </a:pPr>
            <a:r>
              <a:rPr lang="en-US" dirty="0"/>
              <a:t>Devoted much of his life to improving their treatment</a:t>
            </a:r>
          </a:p>
          <a:p>
            <a:pPr lvl="1">
              <a:lnSpc>
                <a:spcPct val="90000"/>
              </a:lnSpc>
            </a:pPr>
            <a:r>
              <a:rPr lang="en-US" dirty="0"/>
              <a:t>Raised funds to open the York Retreat, a model of humane treatment</a:t>
            </a:r>
          </a:p>
          <a:p>
            <a:pPr lvl="1">
              <a:lnSpc>
                <a:spcPct val="90000"/>
              </a:lnSpc>
            </a:pP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US"/>
              <a:t>Early Pioneers</a:t>
            </a:r>
          </a:p>
        </p:txBody>
      </p:sp>
      <p:sp>
        <p:nvSpPr>
          <p:cNvPr id="148483" name="Rectangle 3"/>
          <p:cNvSpPr>
            <a:spLocks noGrp="1" noChangeArrowheads="1"/>
          </p:cNvSpPr>
          <p:nvPr>
            <p:ph idx="1"/>
          </p:nvPr>
        </p:nvSpPr>
        <p:spPr/>
        <p:txBody>
          <a:bodyPr/>
          <a:lstStyle/>
          <a:p>
            <a:pPr>
              <a:lnSpc>
                <a:spcPct val="90000"/>
              </a:lnSpc>
            </a:pPr>
            <a:r>
              <a:rPr lang="en-US"/>
              <a:t>Phillippe Pinel</a:t>
            </a:r>
          </a:p>
          <a:p>
            <a:pPr lvl="1">
              <a:lnSpc>
                <a:spcPct val="90000"/>
              </a:lnSpc>
            </a:pPr>
            <a:r>
              <a:rPr lang="en-US"/>
              <a:t>1745-1826</a:t>
            </a:r>
          </a:p>
          <a:p>
            <a:pPr lvl="1">
              <a:lnSpc>
                <a:spcPct val="90000"/>
              </a:lnSpc>
            </a:pPr>
            <a:r>
              <a:rPr lang="en-US"/>
              <a:t>Lived in France</a:t>
            </a:r>
          </a:p>
          <a:p>
            <a:pPr lvl="1">
              <a:lnSpc>
                <a:spcPct val="90000"/>
              </a:lnSpc>
            </a:pPr>
            <a:r>
              <a:rPr lang="en-US"/>
              <a:t>Advocated for more humane and compassionate treatment of the mentally ill in France</a:t>
            </a:r>
          </a:p>
          <a:p>
            <a:pPr lvl="1">
              <a:lnSpc>
                <a:spcPct val="90000"/>
              </a:lnSpc>
            </a:pPr>
            <a:r>
              <a:rPr lang="en-US"/>
              <a:t>Also introduced ideas of a case history, treatment notes, and illness classification, indicating care about their well-being</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a:t>Early Pioneers</a:t>
            </a:r>
          </a:p>
        </p:txBody>
      </p:sp>
      <p:sp>
        <p:nvSpPr>
          <p:cNvPr id="149507" name="Rectangle 3"/>
          <p:cNvSpPr>
            <a:spLocks noGrp="1" noChangeArrowheads="1"/>
          </p:cNvSpPr>
          <p:nvPr>
            <p:ph idx="1"/>
          </p:nvPr>
        </p:nvSpPr>
        <p:spPr/>
        <p:txBody>
          <a:bodyPr/>
          <a:lstStyle/>
          <a:p>
            <a:r>
              <a:rPr lang="en-US"/>
              <a:t>Eli Todd</a:t>
            </a:r>
          </a:p>
          <a:p>
            <a:pPr lvl="1"/>
            <a:r>
              <a:rPr lang="en-US"/>
              <a:t>1762-1832</a:t>
            </a:r>
          </a:p>
          <a:p>
            <a:pPr lvl="1"/>
            <a:r>
              <a:rPr lang="en-US"/>
              <a:t>A physician in Connecticut</a:t>
            </a:r>
          </a:p>
          <a:p>
            <a:pPr lvl="1"/>
            <a:r>
              <a:rPr lang="en-US"/>
              <a:t>At the time, there were very few hospitals for the mentally ill</a:t>
            </a:r>
          </a:p>
          <a:p>
            <a:pPr lvl="2"/>
            <a:r>
              <a:rPr lang="en-US"/>
              <a:t>Burden for their care fell on families</a:t>
            </a:r>
          </a:p>
          <a:p>
            <a:pPr lvl="1"/>
            <a:r>
              <a:rPr lang="en-US"/>
              <a:t>Using Pinel’s efforts as a model, he opened humane treatment centers in US </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a:t>Early Pioneers</a:t>
            </a:r>
          </a:p>
        </p:txBody>
      </p:sp>
      <p:sp>
        <p:nvSpPr>
          <p:cNvPr id="150531" name="Rectangle 3"/>
          <p:cNvSpPr>
            <a:spLocks noGrp="1" noChangeArrowheads="1"/>
          </p:cNvSpPr>
          <p:nvPr>
            <p:ph idx="1"/>
          </p:nvPr>
        </p:nvSpPr>
        <p:spPr/>
        <p:txBody>
          <a:bodyPr/>
          <a:lstStyle/>
          <a:p>
            <a:r>
              <a:rPr lang="en-US" sz="2800"/>
              <a:t>Dorothea Dix</a:t>
            </a:r>
          </a:p>
          <a:p>
            <a:pPr lvl="1"/>
            <a:r>
              <a:rPr lang="en-US" sz="2400"/>
              <a:t>1802-1887</a:t>
            </a:r>
          </a:p>
          <a:p>
            <a:pPr lvl="1"/>
            <a:r>
              <a:rPr lang="en-US" sz="2400"/>
              <a:t>Worked in a prison in Boston, and observed that many inmates were mentally ill rather than criminals</a:t>
            </a:r>
          </a:p>
          <a:p>
            <a:pPr lvl="1"/>
            <a:r>
              <a:rPr lang="en-US" sz="2400"/>
              <a:t>Traveled to various cities to persuade leaders to build facilities for humane treatment of mentally ill</a:t>
            </a:r>
          </a:p>
          <a:p>
            <a:pPr lvl="1"/>
            <a:r>
              <a:rPr lang="en-US" sz="2400"/>
              <a:t>Resulted in over 30 state institutions in US and other countries</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normAutofit fontScale="90000"/>
          </a:bodyPr>
          <a:lstStyle/>
          <a:p>
            <a:r>
              <a:rPr lang="en-US" sz="4000"/>
              <a:t>Lightner Witmer and the Creation of Clinical Psychology</a:t>
            </a:r>
          </a:p>
        </p:txBody>
      </p:sp>
      <p:sp>
        <p:nvSpPr>
          <p:cNvPr id="151555" name="Rectangle 3"/>
          <p:cNvSpPr>
            <a:spLocks noGrp="1" noChangeArrowheads="1"/>
          </p:cNvSpPr>
          <p:nvPr>
            <p:ph idx="1"/>
          </p:nvPr>
        </p:nvSpPr>
        <p:spPr/>
        <p:txBody>
          <a:bodyPr/>
          <a:lstStyle/>
          <a:p>
            <a:r>
              <a:rPr lang="en-US"/>
              <a:t>Lightner Witmer</a:t>
            </a:r>
          </a:p>
          <a:p>
            <a:pPr lvl="1"/>
            <a:r>
              <a:rPr lang="en-US"/>
              <a:t>1867-1956</a:t>
            </a:r>
          </a:p>
          <a:p>
            <a:pPr lvl="1"/>
            <a:r>
              <a:rPr lang="en-US"/>
              <a:t>Received doctorate in 1892 in Germany</a:t>
            </a:r>
          </a:p>
          <a:p>
            <a:pPr lvl="1"/>
            <a:r>
              <a:rPr lang="en-US"/>
              <a:t>Psychology was essentially academic; no practice, just study</a:t>
            </a:r>
          </a:p>
          <a:p>
            <a:pPr lvl="1"/>
            <a:r>
              <a:rPr lang="en-US"/>
              <a:t>In 1896, Witmer founded the first psychological clinic at the U. of Pennsylvania</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normAutofit fontScale="90000"/>
          </a:bodyPr>
          <a:lstStyle/>
          <a:p>
            <a:r>
              <a:rPr lang="en-US" sz="4000"/>
              <a:t>Lightner Witmer and the Creation of Clinical Psychology</a:t>
            </a:r>
          </a:p>
        </p:txBody>
      </p:sp>
      <p:sp>
        <p:nvSpPr>
          <p:cNvPr id="152579" name="Rectangle 3"/>
          <p:cNvSpPr>
            <a:spLocks noGrp="1" noChangeArrowheads="1"/>
          </p:cNvSpPr>
          <p:nvPr>
            <p:ph idx="1"/>
          </p:nvPr>
        </p:nvSpPr>
        <p:spPr/>
        <p:txBody>
          <a:bodyPr/>
          <a:lstStyle/>
          <a:p>
            <a:r>
              <a:rPr lang="en-US"/>
              <a:t>By 1914, there were about 20 clinics in US</a:t>
            </a:r>
          </a:p>
          <a:p>
            <a:r>
              <a:rPr lang="en-US"/>
              <a:t>By 1935, there were over 150</a:t>
            </a:r>
          </a:p>
          <a:p>
            <a:r>
              <a:rPr lang="en-US"/>
              <a:t>Witmer also founded the first scholarly clinical psychology journal, </a:t>
            </a:r>
            <a:r>
              <a:rPr lang="en-US" i="1"/>
              <a:t>The Psychological Clinic</a:t>
            </a:r>
            <a:r>
              <a:rPr lang="en-US"/>
              <a:t>, in 1907</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normAutofit fontScale="90000"/>
          </a:bodyPr>
          <a:lstStyle/>
          <a:p>
            <a:r>
              <a:rPr lang="en-US" dirty="0"/>
              <a:t>Evolution of </a:t>
            </a:r>
            <a:r>
              <a:rPr lang="en-US" dirty="0" smtClean="0"/>
              <a:t>Assessment:</a:t>
            </a:r>
            <a:br>
              <a:rPr lang="en-US" dirty="0" smtClean="0"/>
            </a:br>
            <a:r>
              <a:rPr lang="en-US" dirty="0" smtClean="0"/>
              <a:t>Diagnostic </a:t>
            </a:r>
            <a:r>
              <a:rPr lang="en-US" dirty="0"/>
              <a:t>Issues</a:t>
            </a:r>
          </a:p>
        </p:txBody>
      </p:sp>
      <p:sp>
        <p:nvSpPr>
          <p:cNvPr id="153603" name="Rectangle 3"/>
          <p:cNvSpPr>
            <a:spLocks noGrp="1" noChangeArrowheads="1"/>
          </p:cNvSpPr>
          <p:nvPr>
            <p:ph idx="1"/>
          </p:nvPr>
        </p:nvSpPr>
        <p:spPr/>
        <p:txBody>
          <a:bodyPr/>
          <a:lstStyle/>
          <a:p>
            <a:r>
              <a:rPr lang="en-US"/>
              <a:t>Diagnosis and categorization of mental illness has been central to clinical psychology from the start</a:t>
            </a:r>
          </a:p>
          <a:p>
            <a:r>
              <a:rPr lang="en-US"/>
              <a:t>Emil Kraepelin (1855-1926) is considered a pioneer of diagnosis</a:t>
            </a:r>
          </a:p>
          <a:p>
            <a:pPr lvl="1"/>
            <a:r>
              <a:rPr lang="en-US"/>
              <a:t>Coined some of the earliest terms to categorize mental illness</a:t>
            </a:r>
          </a:p>
          <a:p>
            <a:pPr lvl="1"/>
            <a:endParaRPr lang="en-US"/>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SM-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w Cen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DSM-5</Template>
  <TotalTime>17860</TotalTime>
  <Words>1672</Words>
  <Application>Microsoft Office PowerPoint</Application>
  <PresentationFormat>On-screen Show (4:3)</PresentationFormat>
  <Paragraphs>169</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DSM-5</vt:lpstr>
      <vt:lpstr>Chapter 2</vt:lpstr>
      <vt:lpstr>Evolution of Clinical Psychology</vt:lpstr>
      <vt:lpstr>Early Pioneers</vt:lpstr>
      <vt:lpstr>Early Pioneers</vt:lpstr>
      <vt:lpstr>Early Pioneers</vt:lpstr>
      <vt:lpstr>Early Pioneers</vt:lpstr>
      <vt:lpstr>Lightner Witmer and the Creation of Clinical Psychology</vt:lpstr>
      <vt:lpstr>Lightner Witmer and the Creation of Clinical Psychology</vt:lpstr>
      <vt:lpstr>Evolution of Assessment: Diagnostic Issues</vt:lpstr>
      <vt:lpstr>Evolution of Assessment: Diagnostic Issues</vt:lpstr>
      <vt:lpstr>Evolution of Assessment: Diagnostic Issues</vt:lpstr>
      <vt:lpstr>Growth of the DSM</vt:lpstr>
      <vt:lpstr>Evolution of Assessment: Diagnostic Issues</vt:lpstr>
      <vt:lpstr>Evolution of Assessment: Diagnostic Issues</vt:lpstr>
      <vt:lpstr>Evolution of Assessment: Assessment of Intelligence</vt:lpstr>
      <vt:lpstr>Evolution of Assessment: Assessment of Intelligence</vt:lpstr>
      <vt:lpstr>Evolution of Assessment: Assessment of Personality</vt:lpstr>
      <vt:lpstr>Evolution of Assessment: Assessment of Personality</vt:lpstr>
      <vt:lpstr>Sample MMPI and Rorschach Stimuli</vt:lpstr>
      <vt:lpstr>Evolution of Psychotherapy</vt:lpstr>
      <vt:lpstr>Evolution of Psychotherapy</vt:lpstr>
      <vt:lpstr>Development of the Profession</vt:lpstr>
      <vt:lpstr>Development of the Profession</vt:lpstr>
      <vt:lpstr>Development of the Profession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Psychology: Science, Practice, and Culture</dc:title>
  <dc:creator>Jason Murphy</dc:creator>
  <cp:lastModifiedBy>Owner</cp:lastModifiedBy>
  <cp:revision>61</cp:revision>
  <dcterms:created xsi:type="dcterms:W3CDTF">2007-08-16T15:36:53Z</dcterms:created>
  <dcterms:modified xsi:type="dcterms:W3CDTF">2016-03-31T19:51:24Z</dcterms:modified>
</cp:coreProperties>
</file>