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538" r:id="rId2"/>
    <p:sldId id="510" r:id="rId3"/>
    <p:sldId id="511" r:id="rId4"/>
    <p:sldId id="539" r:id="rId5"/>
    <p:sldId id="512" r:id="rId6"/>
    <p:sldId id="513" r:id="rId7"/>
    <p:sldId id="529" r:id="rId8"/>
    <p:sldId id="515" r:id="rId9"/>
    <p:sldId id="516" r:id="rId10"/>
    <p:sldId id="517" r:id="rId11"/>
    <p:sldId id="530" r:id="rId12"/>
    <p:sldId id="531" r:id="rId13"/>
    <p:sldId id="518" r:id="rId14"/>
    <p:sldId id="519" r:id="rId15"/>
    <p:sldId id="520" r:id="rId16"/>
    <p:sldId id="532" r:id="rId17"/>
    <p:sldId id="533" r:id="rId18"/>
    <p:sldId id="521" r:id="rId19"/>
    <p:sldId id="534" r:id="rId20"/>
    <p:sldId id="537" r:id="rId21"/>
    <p:sldId id="535" r:id="rId22"/>
    <p:sldId id="522" r:id="rId23"/>
    <p:sldId id="523" r:id="rId24"/>
    <p:sldId id="524" r:id="rId25"/>
    <p:sldId id="525" r:id="rId26"/>
    <p:sldId id="536" r:id="rId27"/>
    <p:sldId id="526" r:id="rId28"/>
    <p:sldId id="527" r:id="rId29"/>
    <p:sldId id="528"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01" autoAdjust="0"/>
  </p:normalViewPr>
  <p:slideViewPr>
    <p:cSldViewPr>
      <p:cViewPr varScale="1">
        <p:scale>
          <a:sx n="69" d="100"/>
          <a:sy n="69" d="100"/>
        </p:scale>
        <p:origin x="-1824"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458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458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8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8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458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5B2FB927-68A7-409B-B60E-64731D1EC13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information is</a:t>
            </a:r>
            <a:r>
              <a:rPr lang="en-US" baseline="0" dirty="0" smtClean="0"/>
              <a:t> provided in subsequent slides for starred factors.</a:t>
            </a:r>
            <a:endParaRPr lang="en-US" dirty="0"/>
          </a:p>
        </p:txBody>
      </p:sp>
      <p:sp>
        <p:nvSpPr>
          <p:cNvPr id="4" name="Slide Number Placeholder 3"/>
          <p:cNvSpPr>
            <a:spLocks noGrp="1"/>
          </p:cNvSpPr>
          <p:nvPr>
            <p:ph type="sldNum" sz="quarter" idx="10"/>
          </p:nvPr>
        </p:nvSpPr>
        <p:spPr/>
        <p:txBody>
          <a:bodyPr/>
          <a:lstStyle/>
          <a:p>
            <a:fld id="{5B2FB927-68A7-409B-B60E-64731D1EC131}"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Many group therapists find that having 7 to 8 members in a group is ideal.</a:t>
            </a:r>
            <a:endParaRPr lang="en-US" dirty="0"/>
          </a:p>
        </p:txBody>
      </p:sp>
      <p:sp>
        <p:nvSpPr>
          <p:cNvPr id="4" name="Slide Number Placeholder 3"/>
          <p:cNvSpPr>
            <a:spLocks noGrp="1"/>
          </p:cNvSpPr>
          <p:nvPr>
            <p:ph type="sldNum" sz="quarter" idx="10"/>
          </p:nvPr>
        </p:nvSpPr>
        <p:spPr/>
        <p:txBody>
          <a:bodyPr/>
          <a:lstStyle/>
          <a:p>
            <a:fld id="{5B2FB927-68A7-409B-B60E-64731D1EC131}"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Some clients may mistakenly believe that group therapy is second-rate (in comparison to individual therapy), that they will be forced to immediately disclose intimate personal details to strangers, or that interacting with other people with psychological problems will somehow worsen their own symptoms.</a:t>
            </a:r>
            <a:endParaRPr lang="en-US" dirty="0"/>
          </a:p>
        </p:txBody>
      </p:sp>
      <p:sp>
        <p:nvSpPr>
          <p:cNvPr id="4" name="Slide Number Placeholder 3"/>
          <p:cNvSpPr>
            <a:spLocks noGrp="1"/>
          </p:cNvSpPr>
          <p:nvPr>
            <p:ph type="sldNum" sz="quarter" idx="10"/>
          </p:nvPr>
        </p:nvSpPr>
        <p:spPr/>
        <p:txBody>
          <a:bodyPr/>
          <a:lstStyle/>
          <a:p>
            <a:fld id="{5B2FB927-68A7-409B-B60E-64731D1EC131}"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Cotherapists</a:t>
            </a:r>
            <a:r>
              <a:rPr lang="en-US" dirty="0" smtClean="0"/>
              <a:t> can facilitate recapitulation of the family group. </a:t>
            </a:r>
            <a:r>
              <a:rPr lang="en-US" sz="1200" kern="1200" dirty="0" smtClean="0">
                <a:solidFill>
                  <a:schemeClr val="tx1"/>
                </a:solidFill>
                <a:latin typeface="Arial" charset="0"/>
                <a:ea typeface="+mn-ea"/>
                <a:cs typeface="+mn-cs"/>
              </a:rPr>
              <a:t>With one male and one female </a:t>
            </a:r>
            <a:r>
              <a:rPr lang="en-US" sz="1200" kern="1200" dirty="0" err="1" smtClean="0">
                <a:solidFill>
                  <a:schemeClr val="tx1"/>
                </a:solidFill>
                <a:latin typeface="Arial" charset="0"/>
                <a:ea typeface="+mn-ea"/>
                <a:cs typeface="+mn-cs"/>
              </a:rPr>
              <a:t>cotherapist</a:t>
            </a:r>
            <a:r>
              <a:rPr lang="en-US" sz="1200" kern="1200" dirty="0" smtClean="0">
                <a:solidFill>
                  <a:schemeClr val="tx1"/>
                </a:solidFill>
                <a:latin typeface="Arial" charset="0"/>
                <a:ea typeface="+mn-ea"/>
                <a:cs typeface="+mn-cs"/>
              </a:rPr>
              <a:t>, for example, a group can evoke the same dynamics as a traditional family, and the way that clients from such families respond to each </a:t>
            </a:r>
            <a:r>
              <a:rPr lang="en-US" sz="1200" kern="1200" dirty="0" err="1" smtClean="0">
                <a:solidFill>
                  <a:schemeClr val="tx1"/>
                </a:solidFill>
                <a:latin typeface="Arial" charset="0"/>
                <a:ea typeface="+mn-ea"/>
                <a:cs typeface="+mn-cs"/>
              </a:rPr>
              <a:t>cotherapist</a:t>
            </a:r>
            <a:r>
              <a:rPr lang="en-US" sz="1200" kern="1200" dirty="0" smtClean="0">
                <a:solidFill>
                  <a:schemeClr val="tx1"/>
                </a:solidFill>
                <a:latin typeface="Arial" charset="0"/>
                <a:ea typeface="+mn-ea"/>
                <a:cs typeface="+mn-cs"/>
              </a:rPr>
              <a:t>—trusting one while fearing the other, for example—can shed light on their interpersonal tendencies with other important people in their lives.</a:t>
            </a:r>
            <a:endParaRPr lang="en-US" dirty="0"/>
          </a:p>
        </p:txBody>
      </p:sp>
      <p:sp>
        <p:nvSpPr>
          <p:cNvPr id="4" name="Slide Number Placeholder 3"/>
          <p:cNvSpPr>
            <a:spLocks noGrp="1"/>
          </p:cNvSpPr>
          <p:nvPr>
            <p:ph type="sldNum" sz="quarter" idx="10"/>
          </p:nvPr>
        </p:nvSpPr>
        <p:spPr/>
        <p:txBody>
          <a:bodyPr/>
          <a:lstStyle/>
          <a:p>
            <a:fld id="{5B2FB927-68A7-409B-B60E-64731D1EC131}"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Circular causality is different from linear causality. </a:t>
            </a:r>
            <a:r>
              <a:rPr lang="en-US" sz="1200" b="1" kern="1200" dirty="0" smtClean="0">
                <a:solidFill>
                  <a:schemeClr val="tx1"/>
                </a:solidFill>
                <a:latin typeface="Arial" charset="0"/>
                <a:ea typeface="+mn-ea"/>
                <a:cs typeface="+mn-cs"/>
              </a:rPr>
              <a:t>Linear causality,</a:t>
            </a:r>
            <a:r>
              <a:rPr lang="en-US" sz="1200" kern="1200" dirty="0" smtClean="0">
                <a:solidFill>
                  <a:schemeClr val="tx1"/>
                </a:solidFill>
                <a:latin typeface="Arial" charset="0"/>
                <a:ea typeface="+mn-ea"/>
                <a:cs typeface="+mn-cs"/>
              </a:rPr>
              <a:t> which tends to be endorsed by individual therapists, suggests that events from the past cause or determine events in the present in a unidirectional or “one-way street” manner. That is, the way a parent treats a child influences the child’s subsequent behavior.</a:t>
            </a:r>
            <a:endParaRPr lang="en-US" dirty="0"/>
          </a:p>
        </p:txBody>
      </p:sp>
      <p:sp>
        <p:nvSpPr>
          <p:cNvPr id="4" name="Slide Number Placeholder 3"/>
          <p:cNvSpPr>
            <a:spLocks noGrp="1"/>
          </p:cNvSpPr>
          <p:nvPr>
            <p:ph type="sldNum" sz="quarter" idx="10"/>
          </p:nvPr>
        </p:nvSpPr>
        <p:spPr/>
        <p:txBody>
          <a:bodyPr/>
          <a:lstStyle/>
          <a:p>
            <a:fld id="{5B2FB927-68A7-409B-B60E-64731D1EC131}"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a:t>
            </a:r>
            <a:r>
              <a:rPr lang="en-US" i="1" dirty="0" smtClean="0"/>
              <a:t>Figure 16.2 </a:t>
            </a:r>
            <a:r>
              <a:rPr lang="en-US" i="1" dirty="0" err="1" smtClean="0"/>
              <a:t>Genogram</a:t>
            </a:r>
            <a:r>
              <a:rPr lang="en-US" i="1" dirty="0" smtClean="0"/>
              <a:t> of the Simpsons.</a:t>
            </a:r>
            <a:endParaRPr lang="en-US" dirty="0"/>
          </a:p>
        </p:txBody>
      </p:sp>
      <p:sp>
        <p:nvSpPr>
          <p:cNvPr id="4" name="Slide Number Placeholder 3"/>
          <p:cNvSpPr>
            <a:spLocks noGrp="1"/>
          </p:cNvSpPr>
          <p:nvPr>
            <p:ph type="sldNum" sz="quarter" idx="10"/>
          </p:nvPr>
        </p:nvSpPr>
        <p:spPr/>
        <p:txBody>
          <a:bodyPr/>
          <a:lstStyle/>
          <a:p>
            <a:fld id="{5B2FB927-68A7-409B-B60E-64731D1EC131}"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i="1" kern="1200" dirty="0" smtClean="0">
                <a:solidFill>
                  <a:schemeClr val="tx1"/>
                </a:solidFill>
                <a:latin typeface="Arial" charset="0"/>
                <a:ea typeface="+mn-ea"/>
                <a:cs typeface="+mn-cs"/>
              </a:rPr>
              <a:t>Leaving home</a:t>
            </a:r>
            <a:r>
              <a:rPr lang="en-US" sz="1200" kern="1200" dirty="0" smtClean="0">
                <a:solidFill>
                  <a:schemeClr val="tx1"/>
                </a:solidFill>
                <a:latin typeface="Arial" charset="0"/>
                <a:ea typeface="+mn-ea"/>
                <a:cs typeface="+mn-cs"/>
              </a:rPr>
              <a:t>. Single young adults become independent and self-sufficient.</a:t>
            </a:r>
          </a:p>
          <a:p>
            <a:r>
              <a:rPr lang="en-US" sz="1200" i="1" kern="1200" dirty="0" smtClean="0">
                <a:solidFill>
                  <a:schemeClr val="tx1"/>
                </a:solidFill>
                <a:latin typeface="Arial" charset="0"/>
                <a:ea typeface="+mn-ea"/>
                <a:cs typeface="+mn-cs"/>
              </a:rPr>
              <a:t>Joining of families through marriage or union</a:t>
            </a:r>
            <a:r>
              <a:rPr lang="en-US" sz="1200" kern="1200" dirty="0" smtClean="0">
                <a:solidFill>
                  <a:schemeClr val="tx1"/>
                </a:solidFill>
                <a:latin typeface="Arial" charset="0"/>
                <a:ea typeface="+mn-ea"/>
                <a:cs typeface="+mn-cs"/>
              </a:rPr>
              <a:t>. A new couple forms a new family system, and the spouse is incorporated into existing family systems.</a:t>
            </a:r>
          </a:p>
          <a:p>
            <a:r>
              <a:rPr lang="en-US" sz="1200" i="1" kern="1200" dirty="0" smtClean="0">
                <a:solidFill>
                  <a:schemeClr val="tx1"/>
                </a:solidFill>
                <a:latin typeface="Arial" charset="0"/>
                <a:ea typeface="+mn-ea"/>
                <a:cs typeface="+mn-cs"/>
              </a:rPr>
              <a:t>Families with young children</a:t>
            </a:r>
            <a:r>
              <a:rPr lang="en-US" sz="1200" kern="1200" dirty="0" smtClean="0">
                <a:solidFill>
                  <a:schemeClr val="tx1"/>
                </a:solidFill>
                <a:latin typeface="Arial" charset="0"/>
                <a:ea typeface="+mn-ea"/>
                <a:cs typeface="+mn-cs"/>
              </a:rPr>
              <a:t>. Taking care of children; adjusting the marriage; and managing child-related, financial, and other responsibilities are among the primary tasks.</a:t>
            </a:r>
          </a:p>
          <a:p>
            <a:r>
              <a:rPr lang="en-US" sz="1200" i="1" kern="1200" dirty="0" smtClean="0">
                <a:solidFill>
                  <a:schemeClr val="tx1"/>
                </a:solidFill>
                <a:latin typeface="Arial" charset="0"/>
                <a:ea typeface="+mn-ea"/>
                <a:cs typeface="+mn-cs"/>
              </a:rPr>
              <a:t>Families with adolescents</a:t>
            </a:r>
            <a:r>
              <a:rPr lang="en-US" sz="1200" kern="1200" dirty="0" smtClean="0">
                <a:solidFill>
                  <a:schemeClr val="tx1"/>
                </a:solidFill>
                <a:latin typeface="Arial" charset="0"/>
                <a:ea typeface="+mn-ea"/>
                <a:cs typeface="+mn-cs"/>
              </a:rPr>
              <a:t>. Parents provide children with increasing amounts of independence and may adopt caretaking roles for their own parents as well.</a:t>
            </a:r>
          </a:p>
          <a:p>
            <a:r>
              <a:rPr lang="en-US" sz="1200" i="1" kern="1200" dirty="0" smtClean="0">
                <a:solidFill>
                  <a:schemeClr val="tx1"/>
                </a:solidFill>
                <a:latin typeface="Arial" charset="0"/>
                <a:ea typeface="+mn-ea"/>
                <a:cs typeface="+mn-cs"/>
              </a:rPr>
              <a:t>Launching children and moving on in midlife</a:t>
            </a:r>
            <a:r>
              <a:rPr lang="en-US" sz="1200" kern="1200" dirty="0" smtClean="0">
                <a:solidFill>
                  <a:schemeClr val="tx1"/>
                </a:solidFill>
                <a:latin typeface="Arial" charset="0"/>
                <a:ea typeface="+mn-ea"/>
                <a:cs typeface="+mn-cs"/>
              </a:rPr>
              <a:t>. Adjusting to the “empty nest,” managing relationships with children’s partners, and taking on the grandparent role are central.</a:t>
            </a:r>
          </a:p>
          <a:p>
            <a:r>
              <a:rPr lang="en-US" sz="1200" i="1" kern="1200" dirty="0" smtClean="0">
                <a:solidFill>
                  <a:schemeClr val="tx1"/>
                </a:solidFill>
                <a:latin typeface="Arial" charset="0"/>
                <a:ea typeface="+mn-ea"/>
                <a:cs typeface="+mn-cs"/>
              </a:rPr>
              <a:t>Families in late middle age</a:t>
            </a:r>
            <a:r>
              <a:rPr lang="en-US" sz="1200" kern="1200" dirty="0" smtClean="0">
                <a:solidFill>
                  <a:schemeClr val="tx1"/>
                </a:solidFill>
                <a:latin typeface="Arial" charset="0"/>
                <a:ea typeface="+mn-ea"/>
                <a:cs typeface="+mn-cs"/>
              </a:rPr>
              <a:t>. Focus shifts to managing declining health, adopting to new roles in family and community.</a:t>
            </a:r>
          </a:p>
          <a:p>
            <a:r>
              <a:rPr lang="en-US" sz="1200" i="1" kern="1200" dirty="0" smtClean="0">
                <a:solidFill>
                  <a:schemeClr val="tx1"/>
                </a:solidFill>
                <a:latin typeface="Arial" charset="0"/>
                <a:ea typeface="+mn-ea"/>
                <a:cs typeface="+mn-cs"/>
              </a:rPr>
              <a:t>Families nearing the end of life</a:t>
            </a:r>
            <a:r>
              <a:rPr lang="en-US" sz="1200" kern="1200" dirty="0" smtClean="0">
                <a:solidFill>
                  <a:schemeClr val="tx1"/>
                </a:solidFill>
                <a:latin typeface="Arial" charset="0"/>
                <a:ea typeface="+mn-ea"/>
                <a:cs typeface="+mn-cs"/>
              </a:rPr>
              <a:t>.  Accept the realities and inevitability of death (one’s own and that of family members); frequently, reverse the caretaker roles between older and younger generations.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 list of variations to the traditional family on which the family life cycle is based is extensive:  Divorced families, step-families, single-parent families, families with gay/lesbian members, families of diverse or blended ethnicities or religions, families with parents in nontraditional gender roles, </a:t>
            </a:r>
            <a:r>
              <a:rPr lang="en-US" sz="1200" kern="1200" dirty="0" err="1" smtClean="0">
                <a:solidFill>
                  <a:schemeClr val="tx1"/>
                </a:solidFill>
                <a:latin typeface="Arial" charset="0"/>
                <a:ea typeface="+mn-ea"/>
                <a:cs typeface="+mn-cs"/>
              </a:rPr>
              <a:t>nonmarried</a:t>
            </a:r>
            <a:r>
              <a:rPr lang="en-US" sz="1200" kern="1200" dirty="0" smtClean="0">
                <a:solidFill>
                  <a:schemeClr val="tx1"/>
                </a:solidFill>
                <a:latin typeface="Arial" charset="0"/>
                <a:ea typeface="+mn-ea"/>
                <a:cs typeface="+mn-cs"/>
              </a:rPr>
              <a:t> cohabitating couples, couples without children, families that have experienced an unexpected or premature loss, and families with many years between offspring are only some of the ways in which a family might not match the prototype.</a:t>
            </a:r>
            <a:endParaRPr lang="en-US" dirty="0"/>
          </a:p>
        </p:txBody>
      </p:sp>
      <p:sp>
        <p:nvSpPr>
          <p:cNvPr id="4" name="Slide Number Placeholder 3"/>
          <p:cNvSpPr>
            <a:spLocks noGrp="1"/>
          </p:cNvSpPr>
          <p:nvPr>
            <p:ph type="sldNum" sz="quarter" idx="10"/>
          </p:nvPr>
        </p:nvSpPr>
        <p:spPr/>
        <p:txBody>
          <a:bodyPr/>
          <a:lstStyle/>
          <a:p>
            <a:fld id="{5B2FB927-68A7-409B-B60E-64731D1EC131}"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Structural family therapists emphasize </a:t>
            </a:r>
            <a:r>
              <a:rPr lang="en-US" sz="1200" b="1" kern="1200" dirty="0" smtClean="0">
                <a:solidFill>
                  <a:schemeClr val="tx1"/>
                </a:solidFill>
                <a:latin typeface="Arial" charset="0"/>
                <a:ea typeface="+mn-ea"/>
                <a:cs typeface="+mn-cs"/>
              </a:rPr>
              <a:t>subsystems</a:t>
            </a:r>
            <a:r>
              <a:rPr lang="en-US" sz="1200" kern="1200" dirty="0" smtClean="0">
                <a:solidFill>
                  <a:schemeClr val="tx1"/>
                </a:solidFill>
                <a:latin typeface="Arial" charset="0"/>
                <a:ea typeface="+mn-ea"/>
                <a:cs typeface="+mn-cs"/>
              </a:rPr>
              <a:t> within families (parental subsystems, sibling subsystems, etc.) and </a:t>
            </a:r>
            <a:r>
              <a:rPr lang="en-US" sz="1200" b="1" kern="1200" dirty="0" smtClean="0">
                <a:solidFill>
                  <a:schemeClr val="tx1"/>
                </a:solidFill>
                <a:latin typeface="Arial" charset="0"/>
                <a:ea typeface="+mn-ea"/>
                <a:cs typeface="+mn-cs"/>
              </a:rPr>
              <a:t>boundaries</a:t>
            </a:r>
            <a:r>
              <a:rPr lang="en-US" sz="1200" kern="1200" dirty="0" smtClean="0">
                <a:solidFill>
                  <a:schemeClr val="tx1"/>
                </a:solidFill>
                <a:latin typeface="Arial" charset="0"/>
                <a:ea typeface="+mn-ea"/>
                <a:cs typeface="+mn-cs"/>
              </a:rPr>
              <a:t> between those subsystems. These boundaries should be permeable enough to allow emotional closeness between family members but rigid enough to allow for independence as well. If boundaries are too permeable, family members can become </a:t>
            </a:r>
            <a:r>
              <a:rPr lang="en-US" sz="1200" b="1" kern="1200" dirty="0" smtClean="0">
                <a:solidFill>
                  <a:schemeClr val="tx1"/>
                </a:solidFill>
                <a:latin typeface="Arial" charset="0"/>
                <a:ea typeface="+mn-ea"/>
                <a:cs typeface="+mn-cs"/>
              </a:rPr>
              <a:t>enmeshed;</a:t>
            </a:r>
            <a:r>
              <a:rPr lang="en-US" sz="1200" kern="1200" dirty="0" smtClean="0">
                <a:solidFill>
                  <a:schemeClr val="tx1"/>
                </a:solidFill>
                <a:latin typeface="Arial" charset="0"/>
                <a:ea typeface="+mn-ea"/>
                <a:cs typeface="+mn-cs"/>
              </a:rPr>
              <a:t> if they are too rigid, family members can become </a:t>
            </a:r>
            <a:r>
              <a:rPr lang="en-US" sz="1200" b="1" kern="1200" dirty="0" smtClean="0">
                <a:solidFill>
                  <a:schemeClr val="tx1"/>
                </a:solidFill>
                <a:latin typeface="Arial" charset="0"/>
                <a:ea typeface="+mn-ea"/>
                <a:cs typeface="+mn-cs"/>
              </a:rPr>
              <a:t>disengaged.</a:t>
            </a:r>
            <a:r>
              <a:rPr lang="en-US" sz="1200" kern="1200" dirty="0" smtClean="0">
                <a:solidFill>
                  <a:schemeClr val="tx1"/>
                </a:solidFill>
                <a:latin typeface="Arial" charset="0"/>
                <a:ea typeface="+mn-ea"/>
                <a:cs typeface="+mn-cs"/>
              </a:rPr>
              <a:t> </a:t>
            </a:r>
            <a:endParaRPr lang="en-US" dirty="0"/>
          </a:p>
        </p:txBody>
      </p:sp>
      <p:sp>
        <p:nvSpPr>
          <p:cNvPr id="4" name="Slide Number Placeholder 3"/>
          <p:cNvSpPr>
            <a:spLocks noGrp="1"/>
          </p:cNvSpPr>
          <p:nvPr>
            <p:ph type="sldNum" sz="quarter" idx="10"/>
          </p:nvPr>
        </p:nvSpPr>
        <p:spPr/>
        <p:txBody>
          <a:bodyPr/>
          <a:lstStyle/>
          <a:p>
            <a:fld id="{5B2FB927-68A7-409B-B60E-64731D1EC131}"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In general, it is best to set the ground rules for confidentiality during the initial informed consent process; that way, all family members understand up front that the family therapist will handle private conversations in a particular way.</a:t>
            </a:r>
            <a:endParaRPr lang="en-US" dirty="0"/>
          </a:p>
        </p:txBody>
      </p:sp>
      <p:sp>
        <p:nvSpPr>
          <p:cNvPr id="4" name="Slide Number Placeholder 3"/>
          <p:cNvSpPr>
            <a:spLocks noGrp="1"/>
          </p:cNvSpPr>
          <p:nvPr>
            <p:ph type="sldNum" sz="quarter" idx="10"/>
          </p:nvPr>
        </p:nvSpPr>
        <p:spPr/>
        <p:txBody>
          <a:bodyPr/>
          <a:lstStyle/>
          <a:p>
            <a:fld id="{5B2FB927-68A7-409B-B60E-64731D1EC131}"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en-US" altLang="ja-JP" smtClean="0"/>
              <a:t>Click to edit Master title style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endParaRPr lang="en-US"/>
          </a:p>
        </p:txBody>
      </p:sp>
      <p:sp>
        <p:nvSpPr>
          <p:cNvPr id="11" name="図形 10"/>
          <p:cNvSpPr>
            <a:spLocks noGrp="1"/>
          </p:cNvSpPr>
          <p:nvPr>
            <p:ph type="ftr" sz="quarter" idx="11"/>
          </p:nvPr>
        </p:nvSpPr>
        <p:spPr>
          <a:xfrm>
            <a:off x="6048000" y="6492875"/>
            <a:ext cx="2394000" cy="365125"/>
          </a:xfrm>
        </p:spPr>
        <p:txBody>
          <a:bodyPr/>
          <a:lstStyle/>
          <a:p>
            <a:endParaRPr lang="en-US"/>
          </a:p>
        </p:txBody>
      </p:sp>
      <p:sp>
        <p:nvSpPr>
          <p:cNvPr id="18" name="図形 17"/>
          <p:cNvSpPr>
            <a:spLocks noGrp="1"/>
          </p:cNvSpPr>
          <p:nvPr>
            <p:ph type="sldNum" sz="quarter" idx="12"/>
          </p:nvPr>
        </p:nvSpPr>
        <p:spPr>
          <a:xfrm>
            <a:off x="8499632" y="6492875"/>
            <a:ext cx="644400" cy="365125"/>
          </a:xfrm>
        </p:spPr>
        <p:txBody>
          <a:bodyPr/>
          <a:lstStyle/>
          <a:p>
            <a:fld id="{2C9A0C6B-3768-4737-9621-930B98B06FF6}" type="slidenum">
              <a:rPr lang="en-US" smtClean="0"/>
              <a:pPr/>
              <a:t>‹#›</a:t>
            </a:fld>
            <a:endParaRPr lang="en-US"/>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C321DB0D-43AF-4228-B3C3-20CF7AEAF4BA}"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7D3C5796-453E-4200-8E97-EA76534FD002}"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CCE0B-D77E-4925-87A3-E8A232C1C7A4}"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C51CF083-51E1-4CB2-B643-B9AF12F82195}"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2874"/>
            <a:ext cx="2395534" cy="365125"/>
          </a:xfrm>
        </p:spPr>
        <p:txBody>
          <a:bodyPr/>
          <a:lstStyle/>
          <a:p>
            <a:endParaRPr lang="en-US"/>
          </a:p>
        </p:txBody>
      </p:sp>
      <p:sp>
        <p:nvSpPr>
          <p:cNvPr id="6" name="図形 5"/>
          <p:cNvSpPr>
            <a:spLocks noGrp="1"/>
          </p:cNvSpPr>
          <p:nvPr>
            <p:ph type="sldNum" sz="quarter" idx="12"/>
          </p:nvPr>
        </p:nvSpPr>
        <p:spPr>
          <a:xfrm>
            <a:off x="8499600" y="6492875"/>
            <a:ext cx="644400" cy="365125"/>
          </a:xfrm>
        </p:spPr>
        <p:txBody>
          <a:bodyPr/>
          <a:lstStyle/>
          <a:p>
            <a:fld id="{7BDF3D21-E6A1-4A3F-A2BC-7DD88AB3A5D6}"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endParaRPr lang="en-US"/>
          </a:p>
        </p:txBody>
      </p:sp>
      <p:sp>
        <p:nvSpPr>
          <p:cNvPr id="6" name="図形 5"/>
          <p:cNvSpPr>
            <a:spLocks noGrp="1"/>
          </p:cNvSpPr>
          <p:nvPr>
            <p:ph type="ftr" sz="quarter" idx="11"/>
          </p:nvPr>
        </p:nvSpPr>
        <p:spPr>
          <a:xfrm>
            <a:off x="6048000" y="6494400"/>
            <a:ext cx="2395534"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0EEA1FAD-6432-4F09-AF7F-09915D9E8E78}"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endParaRPr lang="en-US"/>
          </a:p>
        </p:txBody>
      </p:sp>
      <p:sp>
        <p:nvSpPr>
          <p:cNvPr id="8" name="図形 7"/>
          <p:cNvSpPr>
            <a:spLocks noGrp="1"/>
          </p:cNvSpPr>
          <p:nvPr>
            <p:ph type="ftr" sz="quarter" idx="11"/>
          </p:nvPr>
        </p:nvSpPr>
        <p:spPr>
          <a:xfrm>
            <a:off x="6048000" y="6494400"/>
            <a:ext cx="2394000" cy="365125"/>
          </a:xfrm>
        </p:spPr>
        <p:txBody>
          <a:bodyPr/>
          <a:lstStyle/>
          <a:p>
            <a:endParaRPr lang="en-US"/>
          </a:p>
        </p:txBody>
      </p:sp>
      <p:sp>
        <p:nvSpPr>
          <p:cNvPr id="9" name="図形 8"/>
          <p:cNvSpPr>
            <a:spLocks noGrp="1"/>
          </p:cNvSpPr>
          <p:nvPr>
            <p:ph type="sldNum" sz="quarter" idx="12"/>
          </p:nvPr>
        </p:nvSpPr>
        <p:spPr>
          <a:xfrm>
            <a:off x="8499600" y="6494400"/>
            <a:ext cx="644400" cy="365125"/>
          </a:xfrm>
        </p:spPr>
        <p:txBody>
          <a:bodyPr/>
          <a:lstStyle/>
          <a:p>
            <a:fld id="{321CB038-F2F2-48D8-AC1C-960B07071FF1}" type="slidenum">
              <a:rPr lang="en-US" smtClean="0"/>
              <a:pPr/>
              <a:t>‹#›</a:t>
            </a:fld>
            <a:endParaRPr lang="en-US"/>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dt" sz="half" idx="10"/>
          </p:nvPr>
        </p:nvSpPr>
        <p:spPr/>
        <p:txBody>
          <a:bodyPr/>
          <a:lstStyle/>
          <a:p>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4DF25F1D-D7E2-4B52-A6F3-D938EE7AA3C6}"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2F441F50-654E-4A1C-8A00-4BB991D52925}"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a:xfrm>
            <a:off x="4471200" y="6494400"/>
            <a:ext cx="1530000" cy="365125"/>
          </a:xfrm>
        </p:spPr>
        <p:txBody>
          <a:bodyPr/>
          <a:lstStyle/>
          <a:p>
            <a:endParaRPr lang="en-US"/>
          </a:p>
        </p:txBody>
      </p:sp>
      <p:sp>
        <p:nvSpPr>
          <p:cNvPr id="6" name="図形 5"/>
          <p:cNvSpPr>
            <a:spLocks noGrp="1"/>
          </p:cNvSpPr>
          <p:nvPr>
            <p:ph type="ftr" sz="quarter" idx="11"/>
          </p:nvPr>
        </p:nvSpPr>
        <p:spPr>
          <a:xfrm>
            <a:off x="6048000" y="6494400"/>
            <a:ext cx="2394000"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77671A7D-88AC-4B70-B0F1-B0CE0E24C109}"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endParaRPr lang="en-US"/>
          </a:p>
        </p:txBody>
      </p:sp>
      <p:sp>
        <p:nvSpPr>
          <p:cNvPr id="10" name="図形 9"/>
          <p:cNvSpPr>
            <a:spLocks noGrp="1"/>
          </p:cNvSpPr>
          <p:nvPr>
            <p:ph type="ftr" sz="quarter" idx="11"/>
          </p:nvPr>
        </p:nvSpPr>
        <p:spPr>
          <a:xfrm>
            <a:off x="6048000" y="6494400"/>
            <a:ext cx="2394000" cy="365125"/>
          </a:xfrm>
        </p:spPr>
        <p:txBody>
          <a:bodyPr/>
          <a:lstStyle/>
          <a:p>
            <a:endParaRPr lang="en-US"/>
          </a:p>
        </p:txBody>
      </p:sp>
      <p:sp>
        <p:nvSpPr>
          <p:cNvPr id="11" name="図形 10"/>
          <p:cNvSpPr>
            <a:spLocks noGrp="1"/>
          </p:cNvSpPr>
          <p:nvPr>
            <p:ph type="sldNum" sz="quarter" idx="12"/>
          </p:nvPr>
        </p:nvSpPr>
        <p:spPr>
          <a:xfrm>
            <a:off x="8499600" y="6494400"/>
            <a:ext cx="644400" cy="365125"/>
          </a:xfrm>
        </p:spPr>
        <p:txBody>
          <a:bodyPr/>
          <a:lstStyle/>
          <a:p>
            <a:fld id="{9EB4BBEF-B0EF-4290-831A-63897EAF08F6}" type="slidenum">
              <a:rPr lang="en-US" smtClean="0"/>
              <a:pPr/>
              <a:t>‹#›</a:t>
            </a:fld>
            <a:endParaRPr lang="en-US"/>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n-US" altLang="ja-JP" smtClean="0"/>
              <a:t>Click to edit Master title style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endParaRPr lang="en-US"/>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en-US"/>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405CCE0B-D77E-4925-87A3-E8A232C1C7A4}" type="slidenum">
              <a:rPr lang="en-US" smtClean="0"/>
              <a:pPr/>
              <a:t>‹#›</a:t>
            </a:fld>
            <a:endParaRPr lang="en-US"/>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p:fade/>
  </p:transition>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solidFill>
                  <a:schemeClr val="bg2"/>
                </a:solidFill>
                <a:effectLst/>
              </a:rPr>
              <a:t>Chapter 16</a:t>
            </a:r>
            <a:endParaRPr lang="en-US" sz="6000" dirty="0">
              <a:solidFill>
                <a:schemeClr val="bg2"/>
              </a:solidFill>
              <a:effectLst/>
            </a:endParaRPr>
          </a:p>
        </p:txBody>
      </p:sp>
      <p:sp>
        <p:nvSpPr>
          <p:cNvPr id="3" name="Subtitle 2"/>
          <p:cNvSpPr>
            <a:spLocks noGrp="1"/>
          </p:cNvSpPr>
          <p:nvPr>
            <p:ph type="subTitle" idx="1"/>
          </p:nvPr>
        </p:nvSpPr>
        <p:spPr/>
        <p:txBody>
          <a:bodyPr>
            <a:normAutofit/>
          </a:bodyPr>
          <a:lstStyle/>
          <a:p>
            <a:r>
              <a:rPr lang="en-US" sz="4000" dirty="0" smtClean="0">
                <a:solidFill>
                  <a:schemeClr val="bg2"/>
                </a:solidFill>
              </a:rPr>
              <a:t>Group and Family Therapy</a:t>
            </a:r>
            <a:endParaRPr lang="en-US" sz="40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Practical Issues in Group Therapy (cont.)</a:t>
            </a:r>
          </a:p>
        </p:txBody>
      </p:sp>
      <p:sp>
        <p:nvSpPr>
          <p:cNvPr id="392195" name="Rectangle 3"/>
          <p:cNvSpPr>
            <a:spLocks noGrp="1" noChangeArrowheads="1"/>
          </p:cNvSpPr>
          <p:nvPr>
            <p:ph idx="1"/>
          </p:nvPr>
        </p:nvSpPr>
        <p:spPr>
          <a:xfrm>
            <a:off x="457200" y="2133600"/>
            <a:ext cx="8258204" cy="4152921"/>
          </a:xfrm>
        </p:spPr>
        <p:txBody>
          <a:bodyPr>
            <a:normAutofit/>
          </a:bodyPr>
          <a:lstStyle/>
          <a:p>
            <a:r>
              <a:rPr lang="en-US" sz="3600" dirty="0">
                <a:solidFill>
                  <a:schemeClr val="bg2"/>
                </a:solidFill>
              </a:rPr>
              <a:t>Developmental Stages of Therapy Groups</a:t>
            </a:r>
          </a:p>
          <a:p>
            <a:pPr lvl="1"/>
            <a:r>
              <a:rPr lang="en-US" sz="3200" dirty="0">
                <a:solidFill>
                  <a:schemeClr val="bg2"/>
                </a:solidFill>
              </a:rPr>
              <a:t>Initially, cautious and concerned about acceptance</a:t>
            </a:r>
          </a:p>
          <a:p>
            <a:pPr lvl="1"/>
            <a:r>
              <a:rPr lang="en-US" sz="3200" dirty="0">
                <a:solidFill>
                  <a:schemeClr val="bg2"/>
                </a:solidFill>
              </a:rPr>
              <a:t>Next, some jockeying for position in the social “pecking order”</a:t>
            </a:r>
          </a:p>
          <a:p>
            <a:pPr lvl="1"/>
            <a:r>
              <a:rPr lang="en-US" sz="3200" dirty="0">
                <a:solidFill>
                  <a:schemeClr val="bg2"/>
                </a:solidFill>
              </a:rPr>
              <a:t>Finally, cohesiveness emerges</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Practical Issues in Group Therapy (cont.)</a:t>
            </a:r>
          </a:p>
        </p:txBody>
      </p:sp>
      <p:sp>
        <p:nvSpPr>
          <p:cNvPr id="405507" name="Rectangle 3"/>
          <p:cNvSpPr>
            <a:spLocks noGrp="1" noChangeArrowheads="1"/>
          </p:cNvSpPr>
          <p:nvPr>
            <p:ph idx="1"/>
          </p:nvPr>
        </p:nvSpPr>
        <p:spPr>
          <a:xfrm>
            <a:off x="457200" y="2133600"/>
            <a:ext cx="8248708" cy="4429151"/>
          </a:xfrm>
        </p:spPr>
        <p:txBody>
          <a:bodyPr>
            <a:normAutofit/>
          </a:bodyPr>
          <a:lstStyle/>
          <a:p>
            <a:r>
              <a:rPr lang="en-US" dirty="0" err="1">
                <a:solidFill>
                  <a:schemeClr val="bg2"/>
                </a:solidFill>
              </a:rPr>
              <a:t>Cotherapists</a:t>
            </a:r>
            <a:endParaRPr lang="en-US" dirty="0">
              <a:solidFill>
                <a:schemeClr val="bg2"/>
              </a:solidFill>
            </a:endParaRPr>
          </a:p>
          <a:p>
            <a:pPr lvl="1"/>
            <a:r>
              <a:rPr lang="en-US" dirty="0">
                <a:solidFill>
                  <a:schemeClr val="bg2"/>
                </a:solidFill>
              </a:rPr>
              <a:t>Often, group therapy is conducted by a team of two therapists (rather than one)</a:t>
            </a:r>
          </a:p>
          <a:p>
            <a:pPr lvl="1"/>
            <a:r>
              <a:rPr lang="en-US" dirty="0">
                <a:solidFill>
                  <a:schemeClr val="bg2"/>
                </a:solidFill>
              </a:rPr>
              <a:t>Second set of eyes and ears can attend to client behaviors</a:t>
            </a:r>
          </a:p>
          <a:p>
            <a:pPr lvl="1"/>
            <a:r>
              <a:rPr lang="en-US" dirty="0">
                <a:solidFill>
                  <a:schemeClr val="bg2"/>
                </a:solidFill>
              </a:rPr>
              <a:t>Also, therapists can model healthy interaction</a:t>
            </a:r>
          </a:p>
          <a:p>
            <a:pPr lvl="1"/>
            <a:r>
              <a:rPr lang="en-US" dirty="0" err="1">
                <a:solidFill>
                  <a:schemeClr val="bg2"/>
                </a:solidFill>
              </a:rPr>
              <a:t>Cotherapy</a:t>
            </a:r>
            <a:r>
              <a:rPr lang="en-US" dirty="0">
                <a:solidFill>
                  <a:schemeClr val="bg2"/>
                </a:solidFill>
              </a:rPr>
              <a:t> can be problematic when therapists are competitive, distrustful, or have incompatible therapy orientations</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Practical Issues in Group Therapy (cont.)</a:t>
            </a:r>
          </a:p>
        </p:txBody>
      </p:sp>
      <p:sp>
        <p:nvSpPr>
          <p:cNvPr id="406531" name="Rectangle 3"/>
          <p:cNvSpPr>
            <a:spLocks noGrp="1" noChangeArrowheads="1"/>
          </p:cNvSpPr>
          <p:nvPr>
            <p:ph idx="1"/>
          </p:nvPr>
        </p:nvSpPr>
        <p:spPr>
          <a:xfrm>
            <a:off x="457200" y="2209800"/>
            <a:ext cx="8248708" cy="4429151"/>
          </a:xfrm>
        </p:spPr>
        <p:txBody>
          <a:bodyPr>
            <a:noAutofit/>
          </a:bodyPr>
          <a:lstStyle/>
          <a:p>
            <a:pPr>
              <a:lnSpc>
                <a:spcPct val="90000"/>
              </a:lnSpc>
            </a:pPr>
            <a:r>
              <a:rPr lang="en-US" sz="3600" dirty="0">
                <a:solidFill>
                  <a:schemeClr val="bg2"/>
                </a:solidFill>
              </a:rPr>
              <a:t>Socializing between clients</a:t>
            </a:r>
          </a:p>
          <a:p>
            <a:pPr lvl="1">
              <a:lnSpc>
                <a:spcPct val="90000"/>
              </a:lnSpc>
            </a:pPr>
            <a:r>
              <a:rPr lang="en-US" sz="3200" dirty="0">
                <a:solidFill>
                  <a:schemeClr val="bg2"/>
                </a:solidFill>
              </a:rPr>
              <a:t>Extra-group socializing between clients (romantic or platonic) is a significant </a:t>
            </a:r>
            <a:r>
              <a:rPr lang="en-US" sz="3200" dirty="0" smtClean="0">
                <a:solidFill>
                  <a:schemeClr val="bg2"/>
                </a:solidFill>
              </a:rPr>
              <a:t>problem</a:t>
            </a:r>
            <a:endParaRPr lang="en-US" sz="3200" dirty="0">
              <a:solidFill>
                <a:schemeClr val="bg2"/>
              </a:solidFill>
            </a:endParaRPr>
          </a:p>
          <a:p>
            <a:pPr lvl="1">
              <a:lnSpc>
                <a:spcPct val="90000"/>
              </a:lnSpc>
            </a:pPr>
            <a:r>
              <a:rPr lang="en-US" sz="3200" dirty="0">
                <a:solidFill>
                  <a:schemeClr val="bg2"/>
                </a:solidFill>
              </a:rPr>
              <a:t>Even </a:t>
            </a:r>
            <a:r>
              <a:rPr lang="en-US" sz="3200" dirty="0" smtClean="0">
                <a:solidFill>
                  <a:schemeClr val="bg2"/>
                </a:solidFill>
              </a:rPr>
              <a:t>when </a:t>
            </a:r>
            <a:r>
              <a:rPr lang="en-US" sz="3200" dirty="0">
                <a:solidFill>
                  <a:schemeClr val="bg2"/>
                </a:solidFill>
              </a:rPr>
              <a:t>prohibited at the outset, it happens at times</a:t>
            </a:r>
          </a:p>
          <a:p>
            <a:pPr lvl="1">
              <a:lnSpc>
                <a:spcPct val="90000"/>
              </a:lnSpc>
            </a:pPr>
            <a:r>
              <a:rPr lang="en-US" sz="3200" dirty="0">
                <a:solidFill>
                  <a:schemeClr val="bg2"/>
                </a:solidFill>
              </a:rPr>
              <a:t>Loyalty to friendship may exceed loyalty to group</a:t>
            </a:r>
          </a:p>
          <a:p>
            <a:pPr lvl="1">
              <a:lnSpc>
                <a:spcPct val="90000"/>
              </a:lnSpc>
            </a:pPr>
            <a:r>
              <a:rPr lang="en-US" sz="3200" dirty="0">
                <a:solidFill>
                  <a:schemeClr val="bg2"/>
                </a:solidFill>
              </a:rPr>
              <a:t>Other group members can feel excluded</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Ethical Issues in Group Therapy</a:t>
            </a:r>
          </a:p>
        </p:txBody>
      </p:sp>
      <p:sp>
        <p:nvSpPr>
          <p:cNvPr id="393219" name="Rectangle 3"/>
          <p:cNvSpPr>
            <a:spLocks noGrp="1" noChangeArrowheads="1"/>
          </p:cNvSpPr>
          <p:nvPr>
            <p:ph idx="1"/>
          </p:nvPr>
        </p:nvSpPr>
        <p:spPr>
          <a:xfrm>
            <a:off x="533400" y="2133600"/>
            <a:ext cx="8248708" cy="4429151"/>
          </a:xfrm>
        </p:spPr>
        <p:txBody>
          <a:bodyPr>
            <a:normAutofit/>
          </a:bodyPr>
          <a:lstStyle/>
          <a:p>
            <a:pPr>
              <a:lnSpc>
                <a:spcPct val="90000"/>
              </a:lnSpc>
            </a:pPr>
            <a:r>
              <a:rPr lang="en-US" sz="3600" dirty="0">
                <a:solidFill>
                  <a:schemeClr val="bg2"/>
                </a:solidFill>
              </a:rPr>
              <a:t>Confidentiality</a:t>
            </a:r>
          </a:p>
          <a:p>
            <a:pPr lvl="1">
              <a:lnSpc>
                <a:spcPct val="90000"/>
              </a:lnSpc>
            </a:pPr>
            <a:r>
              <a:rPr lang="en-US" sz="3200" dirty="0">
                <a:solidFill>
                  <a:schemeClr val="bg2"/>
                </a:solidFill>
              </a:rPr>
              <a:t>Clients should maintain confidentiality of fellow members, but difficult to enforce</a:t>
            </a:r>
          </a:p>
          <a:p>
            <a:pPr lvl="1">
              <a:lnSpc>
                <a:spcPct val="90000"/>
              </a:lnSpc>
            </a:pPr>
            <a:r>
              <a:rPr lang="en-US" sz="3200" dirty="0">
                <a:solidFill>
                  <a:schemeClr val="bg2"/>
                </a:solidFill>
              </a:rPr>
              <a:t>Consequences of broken confidentiality can effect professional or personal life, as well as group climate of trust</a:t>
            </a:r>
          </a:p>
          <a:p>
            <a:pPr lvl="1">
              <a:lnSpc>
                <a:spcPct val="90000"/>
              </a:lnSpc>
            </a:pPr>
            <a:r>
              <a:rPr lang="en-US" sz="3200" dirty="0">
                <a:solidFill>
                  <a:schemeClr val="bg2"/>
                </a:solidFill>
              </a:rPr>
              <a:t>Important to get group members to appreciate importance of this and commit to maintaining confidentiality at outset</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noAutofit/>
          </a:bodyPr>
          <a:lstStyle/>
          <a:p>
            <a:r>
              <a:rPr lang="en-US" sz="5400" dirty="0" smtClean="0">
                <a:solidFill>
                  <a:schemeClr val="tx2">
                    <a:lumMod val="40000"/>
                    <a:lumOff val="60000"/>
                  </a:schemeClr>
                </a:solidFill>
                <a:effectLst/>
              </a:rPr>
              <a:t>How Well Does Group Therapy Work?</a:t>
            </a:r>
            <a:endParaRPr lang="en-US" sz="5400" dirty="0">
              <a:solidFill>
                <a:schemeClr val="tx2">
                  <a:lumMod val="40000"/>
                  <a:lumOff val="60000"/>
                </a:schemeClr>
              </a:solidFill>
              <a:effectLst/>
            </a:endParaRPr>
          </a:p>
        </p:txBody>
      </p:sp>
      <p:sp>
        <p:nvSpPr>
          <p:cNvPr id="394243" name="Rectangle 3"/>
          <p:cNvSpPr>
            <a:spLocks noGrp="1" noChangeArrowheads="1"/>
          </p:cNvSpPr>
          <p:nvPr>
            <p:ph idx="1"/>
          </p:nvPr>
        </p:nvSpPr>
        <p:spPr>
          <a:xfrm>
            <a:off x="533400" y="2209800"/>
            <a:ext cx="8248708" cy="4429151"/>
          </a:xfrm>
        </p:spPr>
        <p:txBody>
          <a:bodyPr>
            <a:normAutofit lnSpcReduction="10000"/>
          </a:bodyPr>
          <a:lstStyle/>
          <a:p>
            <a:pPr>
              <a:lnSpc>
                <a:spcPct val="90000"/>
              </a:lnSpc>
            </a:pPr>
            <a:r>
              <a:rPr lang="en-US" dirty="0">
                <a:solidFill>
                  <a:schemeClr val="bg2"/>
                </a:solidFill>
              </a:rPr>
              <a:t>Not studied as extensively as individual therapy</a:t>
            </a:r>
          </a:p>
          <a:p>
            <a:pPr>
              <a:lnSpc>
                <a:spcPct val="90000"/>
              </a:lnSpc>
            </a:pPr>
            <a:r>
              <a:rPr lang="en-US" dirty="0">
                <a:solidFill>
                  <a:schemeClr val="bg2"/>
                </a:solidFill>
              </a:rPr>
              <a:t>Existing studies strongly suggest that group therapy is beneficial</a:t>
            </a:r>
          </a:p>
          <a:p>
            <a:pPr lvl="1">
              <a:lnSpc>
                <a:spcPct val="90000"/>
              </a:lnSpc>
            </a:pPr>
            <a:r>
              <a:rPr lang="en-US" dirty="0">
                <a:solidFill>
                  <a:schemeClr val="bg2"/>
                </a:solidFill>
              </a:rPr>
              <a:t>About equal to individual therapy in most studies; slightly inferior in a few studies </a:t>
            </a:r>
            <a:endParaRPr lang="en-US" dirty="0" smtClean="0">
              <a:solidFill>
                <a:schemeClr val="bg2"/>
              </a:solidFill>
            </a:endParaRPr>
          </a:p>
          <a:p>
            <a:pPr lvl="1">
              <a:lnSpc>
                <a:spcPct val="90000"/>
              </a:lnSpc>
            </a:pPr>
            <a:r>
              <a:rPr lang="en-US" dirty="0" smtClean="0">
                <a:solidFill>
                  <a:schemeClr val="bg2"/>
                </a:solidFill>
              </a:rPr>
              <a:t>Cohesiveness in group is a major contributor to successful outcome</a:t>
            </a:r>
            <a:endParaRPr lang="en-US" dirty="0">
              <a:solidFill>
                <a:schemeClr val="bg2"/>
              </a:solidFill>
            </a:endParaRPr>
          </a:p>
          <a:p>
            <a:pPr>
              <a:lnSpc>
                <a:spcPct val="90000"/>
              </a:lnSpc>
            </a:pPr>
            <a:r>
              <a:rPr lang="en-US" dirty="0">
                <a:solidFill>
                  <a:schemeClr val="bg2"/>
                </a:solidFill>
              </a:rPr>
              <a:t>Can be less expensive than individual therapy also</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Family Therapy: The System as the Problem</a:t>
            </a:r>
          </a:p>
        </p:txBody>
      </p:sp>
      <p:sp>
        <p:nvSpPr>
          <p:cNvPr id="395267" name="Rectangle 3"/>
          <p:cNvSpPr>
            <a:spLocks noGrp="1" noChangeArrowheads="1"/>
          </p:cNvSpPr>
          <p:nvPr>
            <p:ph idx="1"/>
          </p:nvPr>
        </p:nvSpPr>
        <p:spPr>
          <a:xfrm>
            <a:off x="457200" y="2209800"/>
            <a:ext cx="8248708" cy="4429151"/>
          </a:xfrm>
        </p:spPr>
        <p:txBody>
          <a:bodyPr>
            <a:normAutofit/>
          </a:bodyPr>
          <a:lstStyle/>
          <a:p>
            <a:r>
              <a:rPr lang="en-US" sz="3600" dirty="0">
                <a:solidFill>
                  <a:schemeClr val="bg2"/>
                </a:solidFill>
              </a:rPr>
              <a:t>When the family therapy movement initially arose in the mid-1900s, it was considered revolutionary </a:t>
            </a:r>
          </a:p>
          <a:p>
            <a:pPr lvl="1"/>
            <a:r>
              <a:rPr lang="en-US" sz="3200" dirty="0">
                <a:solidFill>
                  <a:schemeClr val="bg2"/>
                </a:solidFill>
              </a:rPr>
              <a:t>Psychological symptoms </a:t>
            </a:r>
            <a:r>
              <a:rPr lang="en-US" sz="3200" dirty="0" smtClean="0">
                <a:solidFill>
                  <a:schemeClr val="bg2"/>
                </a:solidFill>
              </a:rPr>
              <a:t>as a </a:t>
            </a:r>
            <a:r>
              <a:rPr lang="en-US" sz="3200" dirty="0">
                <a:solidFill>
                  <a:schemeClr val="bg2"/>
                </a:solidFill>
              </a:rPr>
              <a:t>byproduct of dysfunctional families</a:t>
            </a:r>
          </a:p>
          <a:p>
            <a:pPr lvl="1"/>
            <a:r>
              <a:rPr lang="en-US" sz="3200" dirty="0">
                <a:solidFill>
                  <a:schemeClr val="bg2"/>
                </a:solidFill>
              </a:rPr>
              <a:t>One individual may exhibit </a:t>
            </a:r>
            <a:r>
              <a:rPr lang="en-US" sz="3200" dirty="0" smtClean="0">
                <a:solidFill>
                  <a:schemeClr val="bg2"/>
                </a:solidFill>
              </a:rPr>
              <a:t>symptoms</a:t>
            </a:r>
            <a:r>
              <a:rPr lang="en-US" sz="3200" dirty="0">
                <a:solidFill>
                  <a:schemeClr val="bg2"/>
                </a:solidFill>
              </a:rPr>
              <a:t>, but the problem </a:t>
            </a:r>
            <a:r>
              <a:rPr lang="en-US" sz="3200" dirty="0" smtClean="0">
                <a:solidFill>
                  <a:schemeClr val="bg2"/>
                </a:solidFill>
              </a:rPr>
              <a:t>belongs </a:t>
            </a:r>
            <a:r>
              <a:rPr lang="en-US" sz="3200" dirty="0">
                <a:solidFill>
                  <a:schemeClr val="bg2"/>
                </a:solidFill>
              </a:rPr>
              <a:t>to the entire system  </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Family Therapy: The System as the Problem (cont.)</a:t>
            </a:r>
          </a:p>
        </p:txBody>
      </p:sp>
      <p:sp>
        <p:nvSpPr>
          <p:cNvPr id="407555" name="Rectangle 3"/>
          <p:cNvSpPr>
            <a:spLocks noGrp="1" noChangeArrowheads="1"/>
          </p:cNvSpPr>
          <p:nvPr>
            <p:ph idx="1"/>
          </p:nvPr>
        </p:nvSpPr>
        <p:spPr>
          <a:xfrm>
            <a:off x="457200" y="2133600"/>
            <a:ext cx="8248708" cy="4429151"/>
          </a:xfrm>
        </p:spPr>
        <p:txBody>
          <a:bodyPr>
            <a:normAutofit/>
          </a:bodyPr>
          <a:lstStyle/>
          <a:p>
            <a:pPr>
              <a:lnSpc>
                <a:spcPct val="90000"/>
              </a:lnSpc>
            </a:pPr>
            <a:r>
              <a:rPr lang="en-US" sz="3600" dirty="0">
                <a:solidFill>
                  <a:schemeClr val="bg2"/>
                </a:solidFill>
              </a:rPr>
              <a:t>Circular causality—events influence each other reciprocally</a:t>
            </a:r>
          </a:p>
          <a:p>
            <a:pPr lvl="1">
              <a:lnSpc>
                <a:spcPct val="90000"/>
              </a:lnSpc>
            </a:pPr>
            <a:r>
              <a:rPr lang="en-US" sz="3200" dirty="0">
                <a:solidFill>
                  <a:schemeClr val="bg2"/>
                </a:solidFill>
              </a:rPr>
              <a:t>As opposed to linear causality, which is endorsed by individual therapists</a:t>
            </a:r>
          </a:p>
          <a:p>
            <a:pPr>
              <a:lnSpc>
                <a:spcPct val="90000"/>
              </a:lnSpc>
            </a:pPr>
            <a:r>
              <a:rPr lang="en-US" sz="3600" dirty="0">
                <a:solidFill>
                  <a:schemeClr val="bg2"/>
                </a:solidFill>
              </a:rPr>
              <a:t>Focus on communication patterns in families</a:t>
            </a:r>
          </a:p>
          <a:p>
            <a:pPr>
              <a:lnSpc>
                <a:spcPct val="90000"/>
              </a:lnSpc>
            </a:pPr>
            <a:r>
              <a:rPr lang="en-US" sz="3600" dirty="0">
                <a:solidFill>
                  <a:schemeClr val="bg2"/>
                </a:solidFill>
              </a:rPr>
              <a:t>Focus on functionalism of symptoms</a:t>
            </a:r>
          </a:p>
          <a:p>
            <a:pPr lvl="1">
              <a:lnSpc>
                <a:spcPct val="90000"/>
              </a:lnSpc>
            </a:pPr>
            <a:r>
              <a:rPr lang="en-US" sz="3200" dirty="0">
                <a:solidFill>
                  <a:schemeClr val="bg2"/>
                </a:solidFill>
              </a:rPr>
              <a:t>Within family, symptoms may be adaptive</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Family Therapy: The System as the Problem (cont.)</a:t>
            </a:r>
          </a:p>
        </p:txBody>
      </p:sp>
      <p:sp>
        <p:nvSpPr>
          <p:cNvPr id="408579" name="Rectangle 3"/>
          <p:cNvSpPr>
            <a:spLocks noGrp="1" noChangeArrowheads="1"/>
          </p:cNvSpPr>
          <p:nvPr>
            <p:ph idx="1"/>
          </p:nvPr>
        </p:nvSpPr>
        <p:spPr>
          <a:xfrm>
            <a:off x="533400" y="2209800"/>
            <a:ext cx="8248708" cy="4429151"/>
          </a:xfrm>
        </p:spPr>
        <p:txBody>
          <a:bodyPr>
            <a:noAutofit/>
          </a:bodyPr>
          <a:lstStyle/>
          <a:p>
            <a:r>
              <a:rPr lang="en-US" sz="3600" dirty="0">
                <a:solidFill>
                  <a:schemeClr val="bg2"/>
                </a:solidFill>
              </a:rPr>
              <a:t>Homeostasis</a:t>
            </a:r>
          </a:p>
          <a:p>
            <a:pPr lvl="1"/>
            <a:r>
              <a:rPr lang="en-US" sz="3200" dirty="0">
                <a:solidFill>
                  <a:schemeClr val="bg2"/>
                </a:solidFill>
              </a:rPr>
              <a:t>Families regulate themselves by returning themselves to an emotional set point</a:t>
            </a:r>
          </a:p>
          <a:p>
            <a:pPr lvl="2"/>
            <a:r>
              <a:rPr lang="en-US" sz="2800" dirty="0">
                <a:solidFill>
                  <a:schemeClr val="bg2"/>
                </a:solidFill>
              </a:rPr>
              <a:t>Like a thermostat</a:t>
            </a:r>
          </a:p>
          <a:p>
            <a:pPr lvl="1"/>
            <a:r>
              <a:rPr lang="en-US" sz="3200" dirty="0">
                <a:solidFill>
                  <a:schemeClr val="bg2"/>
                </a:solidFill>
              </a:rPr>
              <a:t>A family member may sense that the family is reaching an uncomfortable state, and take action (feedback) to return it to comfort zone</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normAutofit/>
          </a:bodyPr>
          <a:lstStyle/>
          <a:p>
            <a:r>
              <a:rPr lang="en-US" sz="6000" dirty="0">
                <a:solidFill>
                  <a:schemeClr val="tx2">
                    <a:lumMod val="40000"/>
                    <a:lumOff val="60000"/>
                  </a:schemeClr>
                </a:solidFill>
                <a:effectLst/>
              </a:rPr>
              <a:t>Assessment of Families</a:t>
            </a:r>
          </a:p>
        </p:txBody>
      </p:sp>
      <p:sp>
        <p:nvSpPr>
          <p:cNvPr id="396291" name="Rectangle 3"/>
          <p:cNvSpPr>
            <a:spLocks noGrp="1" noChangeArrowheads="1"/>
          </p:cNvSpPr>
          <p:nvPr>
            <p:ph idx="1"/>
          </p:nvPr>
        </p:nvSpPr>
        <p:spPr/>
        <p:txBody>
          <a:bodyPr>
            <a:noAutofit/>
          </a:bodyPr>
          <a:lstStyle/>
          <a:p>
            <a:r>
              <a:rPr lang="en-US" dirty="0">
                <a:solidFill>
                  <a:schemeClr val="bg2"/>
                </a:solidFill>
              </a:rPr>
              <a:t>Interviews and other methods as used in individual therapy are common</a:t>
            </a:r>
          </a:p>
          <a:p>
            <a:r>
              <a:rPr lang="en-US" dirty="0">
                <a:solidFill>
                  <a:schemeClr val="bg2"/>
                </a:solidFill>
              </a:rPr>
              <a:t>Ask who the family includes</a:t>
            </a:r>
          </a:p>
          <a:p>
            <a:r>
              <a:rPr lang="en-US" dirty="0" err="1">
                <a:solidFill>
                  <a:schemeClr val="bg2"/>
                </a:solidFill>
              </a:rPr>
              <a:t>Genograms</a:t>
            </a:r>
            <a:endParaRPr lang="en-US" dirty="0">
              <a:solidFill>
                <a:schemeClr val="bg2"/>
              </a:solidFill>
            </a:endParaRPr>
          </a:p>
          <a:p>
            <a:pPr lvl="1"/>
            <a:r>
              <a:rPr lang="en-US" dirty="0">
                <a:solidFill>
                  <a:schemeClr val="bg2"/>
                </a:solidFill>
              </a:rPr>
              <a:t>A pencil-and-paper method of creating a family tree that incorporates detailed information about the relationships between family members for at least three generations </a:t>
            </a:r>
          </a:p>
          <a:p>
            <a:pPr lvl="1"/>
            <a:r>
              <a:rPr lang="en-US" dirty="0">
                <a:solidFill>
                  <a:schemeClr val="bg2"/>
                </a:solidFill>
              </a:rPr>
              <a:t>Process and result can both be beneficial</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Assessment of Families (cont.)</a:t>
            </a:r>
          </a:p>
        </p:txBody>
      </p:sp>
      <p:sp>
        <p:nvSpPr>
          <p:cNvPr id="409603" name="Rectangle 3"/>
          <p:cNvSpPr>
            <a:spLocks noGrp="1" noChangeArrowheads="1"/>
          </p:cNvSpPr>
          <p:nvPr>
            <p:ph idx="1"/>
          </p:nvPr>
        </p:nvSpPr>
        <p:spPr/>
        <p:txBody>
          <a:bodyPr>
            <a:noAutofit/>
          </a:bodyPr>
          <a:lstStyle/>
          <a:p>
            <a:pPr>
              <a:lnSpc>
                <a:spcPct val="90000"/>
              </a:lnSpc>
            </a:pPr>
            <a:r>
              <a:rPr lang="en-US" sz="3600" dirty="0">
                <a:solidFill>
                  <a:schemeClr val="bg2"/>
                </a:solidFill>
              </a:rPr>
              <a:t>Family Life Cycle</a:t>
            </a:r>
          </a:p>
          <a:p>
            <a:pPr lvl="1">
              <a:lnSpc>
                <a:spcPct val="90000"/>
              </a:lnSpc>
            </a:pPr>
            <a:r>
              <a:rPr lang="en-US" sz="3200" dirty="0">
                <a:solidFill>
                  <a:schemeClr val="bg2"/>
                </a:solidFill>
              </a:rPr>
              <a:t>A developmental theory for families, including </a:t>
            </a:r>
            <a:r>
              <a:rPr lang="en-US" sz="3200" dirty="0" smtClean="0">
                <a:solidFill>
                  <a:schemeClr val="bg2"/>
                </a:solidFill>
              </a:rPr>
              <a:t>seven stages</a:t>
            </a:r>
            <a:endParaRPr lang="en-US" sz="3200" dirty="0">
              <a:solidFill>
                <a:schemeClr val="bg2"/>
              </a:solidFill>
            </a:endParaRPr>
          </a:p>
          <a:p>
            <a:pPr lvl="2">
              <a:lnSpc>
                <a:spcPct val="90000"/>
              </a:lnSpc>
            </a:pPr>
            <a:r>
              <a:rPr lang="en-US" sz="2800" dirty="0">
                <a:solidFill>
                  <a:schemeClr val="bg2"/>
                </a:solidFill>
              </a:rPr>
              <a:t>Leaving </a:t>
            </a:r>
            <a:r>
              <a:rPr lang="en-US" sz="2800" dirty="0" smtClean="0">
                <a:solidFill>
                  <a:schemeClr val="bg2"/>
                </a:solidFill>
              </a:rPr>
              <a:t>home</a:t>
            </a:r>
          </a:p>
          <a:p>
            <a:pPr lvl="2">
              <a:lnSpc>
                <a:spcPct val="90000"/>
              </a:lnSpc>
            </a:pPr>
            <a:r>
              <a:rPr lang="en-US" sz="2800" dirty="0" smtClean="0">
                <a:solidFill>
                  <a:schemeClr val="bg2"/>
                </a:solidFill>
              </a:rPr>
              <a:t>Joining of families through marriage or union</a:t>
            </a:r>
          </a:p>
          <a:p>
            <a:pPr lvl="2">
              <a:lnSpc>
                <a:spcPct val="90000"/>
              </a:lnSpc>
            </a:pPr>
            <a:r>
              <a:rPr lang="en-US" sz="2800" dirty="0" smtClean="0">
                <a:solidFill>
                  <a:schemeClr val="bg2"/>
                </a:solidFill>
              </a:rPr>
              <a:t>Families with young children</a:t>
            </a:r>
          </a:p>
          <a:p>
            <a:pPr lvl="2">
              <a:lnSpc>
                <a:spcPct val="90000"/>
              </a:lnSpc>
            </a:pPr>
            <a:r>
              <a:rPr lang="en-US" sz="2800" dirty="0" smtClean="0">
                <a:solidFill>
                  <a:schemeClr val="bg2"/>
                </a:solidFill>
              </a:rPr>
              <a:t>Families with adolescents</a:t>
            </a:r>
          </a:p>
          <a:p>
            <a:pPr lvl="2">
              <a:lnSpc>
                <a:spcPct val="90000"/>
              </a:lnSpc>
            </a:pPr>
            <a:r>
              <a:rPr lang="en-US" sz="2800" dirty="0" smtClean="0">
                <a:solidFill>
                  <a:schemeClr val="bg2"/>
                </a:solidFill>
              </a:rPr>
              <a:t>Launching children and moving on in midlife</a:t>
            </a:r>
          </a:p>
          <a:p>
            <a:pPr lvl="2">
              <a:lnSpc>
                <a:spcPct val="90000"/>
              </a:lnSpc>
            </a:pPr>
            <a:r>
              <a:rPr lang="en-US" sz="2800" dirty="0" smtClean="0">
                <a:solidFill>
                  <a:schemeClr val="bg2"/>
                </a:solidFill>
              </a:rPr>
              <a:t>Families in late middle age</a:t>
            </a:r>
          </a:p>
          <a:p>
            <a:pPr lvl="2">
              <a:lnSpc>
                <a:spcPct val="90000"/>
              </a:lnSpc>
            </a:pPr>
            <a:r>
              <a:rPr lang="en-US" sz="2800" dirty="0" smtClean="0">
                <a:solidFill>
                  <a:schemeClr val="bg2"/>
                </a:solidFill>
              </a:rPr>
              <a:t>Families nearing the end of life</a:t>
            </a:r>
            <a:endParaRPr lang="en-US" sz="2800" dirty="0">
              <a:solidFill>
                <a:schemeClr val="bg2"/>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normAutofit/>
          </a:bodyPr>
          <a:lstStyle/>
          <a:p>
            <a:r>
              <a:rPr lang="en-US" sz="5400" dirty="0" smtClean="0">
                <a:solidFill>
                  <a:schemeClr val="tx2">
                    <a:lumMod val="40000"/>
                    <a:lumOff val="60000"/>
                  </a:schemeClr>
                </a:solidFill>
                <a:effectLst/>
              </a:rPr>
              <a:t>Group </a:t>
            </a:r>
            <a:r>
              <a:rPr lang="en-US" sz="5400" dirty="0">
                <a:solidFill>
                  <a:schemeClr val="tx2">
                    <a:lumMod val="40000"/>
                    <a:lumOff val="60000"/>
                  </a:schemeClr>
                </a:solidFill>
                <a:effectLst/>
              </a:rPr>
              <a:t>and Family Therapy</a:t>
            </a:r>
          </a:p>
        </p:txBody>
      </p:sp>
      <p:sp>
        <p:nvSpPr>
          <p:cNvPr id="385027" name="Rectangle 3"/>
          <p:cNvSpPr>
            <a:spLocks noGrp="1" noChangeArrowheads="1"/>
          </p:cNvSpPr>
          <p:nvPr>
            <p:ph idx="1"/>
          </p:nvPr>
        </p:nvSpPr>
        <p:spPr/>
        <p:txBody>
          <a:bodyPr/>
          <a:lstStyle/>
          <a:p>
            <a:pPr>
              <a:lnSpc>
                <a:spcPct val="90000"/>
              </a:lnSpc>
            </a:pPr>
            <a:r>
              <a:rPr lang="en-US" dirty="0">
                <a:solidFill>
                  <a:schemeClr val="bg2"/>
                </a:solidFill>
              </a:rPr>
              <a:t>Group therapy and family therapy both feature multiple clients being treated together</a:t>
            </a:r>
          </a:p>
          <a:p>
            <a:pPr>
              <a:lnSpc>
                <a:spcPct val="90000"/>
              </a:lnSpc>
            </a:pPr>
            <a:r>
              <a:rPr lang="en-US" dirty="0">
                <a:solidFill>
                  <a:schemeClr val="bg2"/>
                </a:solidFill>
              </a:rPr>
              <a:t>However, they are quite distinct from each other, with separate histories and methods</a:t>
            </a:r>
          </a:p>
          <a:p>
            <a:pPr>
              <a:lnSpc>
                <a:spcPct val="90000"/>
              </a:lnSpc>
            </a:pPr>
            <a:r>
              <a:rPr lang="en-US" dirty="0">
                <a:solidFill>
                  <a:schemeClr val="bg2"/>
                </a:solidFill>
              </a:rPr>
              <a:t>We will consider them separately in this chapter</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noAutofit/>
          </a:bodyPr>
          <a:lstStyle/>
          <a:p>
            <a:r>
              <a:rPr lang="en-US" sz="6000" dirty="0">
                <a:solidFill>
                  <a:schemeClr val="tx2">
                    <a:lumMod val="40000"/>
                    <a:lumOff val="60000"/>
                  </a:schemeClr>
                </a:solidFill>
                <a:effectLst/>
              </a:rPr>
              <a:t>Assessment of Families </a:t>
            </a:r>
            <a:r>
              <a:rPr lang="en-US" sz="4000" dirty="0">
                <a:solidFill>
                  <a:schemeClr val="tx2">
                    <a:lumMod val="40000"/>
                    <a:lumOff val="60000"/>
                  </a:schemeClr>
                </a:solidFill>
                <a:effectLst/>
              </a:rPr>
              <a:t>(cont.)</a:t>
            </a:r>
            <a:endParaRPr lang="en-US" sz="6000" dirty="0">
              <a:solidFill>
                <a:schemeClr val="tx2">
                  <a:lumMod val="40000"/>
                  <a:lumOff val="60000"/>
                </a:schemeClr>
              </a:solidFill>
              <a:effectLst/>
            </a:endParaRPr>
          </a:p>
        </p:txBody>
      </p:sp>
      <p:sp>
        <p:nvSpPr>
          <p:cNvPr id="593923" name="Rectangle 3"/>
          <p:cNvSpPr>
            <a:spLocks noGrp="1" noChangeArrowheads="1"/>
          </p:cNvSpPr>
          <p:nvPr>
            <p:ph idx="1"/>
          </p:nvPr>
        </p:nvSpPr>
        <p:spPr>
          <a:xfrm>
            <a:off x="533400" y="2209800"/>
            <a:ext cx="8248708" cy="4429151"/>
          </a:xfrm>
        </p:spPr>
        <p:txBody>
          <a:bodyPr>
            <a:normAutofit/>
          </a:bodyPr>
          <a:lstStyle/>
          <a:p>
            <a:r>
              <a:rPr lang="en-US" sz="3600" dirty="0">
                <a:solidFill>
                  <a:schemeClr val="bg2"/>
                </a:solidFill>
              </a:rPr>
              <a:t>Conflict Tactics Scale (CTS)</a:t>
            </a:r>
          </a:p>
          <a:p>
            <a:pPr lvl="1"/>
            <a:r>
              <a:rPr lang="en-US" sz="3200" dirty="0">
                <a:solidFill>
                  <a:schemeClr val="bg2"/>
                </a:solidFill>
              </a:rPr>
              <a:t>Objective questionnaire used to assess violence and abuse in couples</a:t>
            </a:r>
          </a:p>
          <a:p>
            <a:pPr lvl="1"/>
            <a:r>
              <a:rPr lang="en-US" sz="3200" dirty="0">
                <a:solidFill>
                  <a:schemeClr val="bg2"/>
                </a:solidFill>
              </a:rPr>
              <a:t>Measures how individuals react when family conflicts arise</a:t>
            </a:r>
          </a:p>
          <a:p>
            <a:pPr lvl="2"/>
            <a:r>
              <a:rPr lang="en-US" sz="2800" dirty="0">
                <a:solidFill>
                  <a:schemeClr val="bg2"/>
                </a:solidFill>
              </a:rPr>
              <a:t>Speaking calmly, using insults, throwing objects, hitting others, etc.</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noAutofit/>
          </a:bodyPr>
          <a:lstStyle/>
          <a:p>
            <a:r>
              <a:rPr lang="en-US" sz="6000" dirty="0">
                <a:solidFill>
                  <a:schemeClr val="tx2">
                    <a:lumMod val="40000"/>
                    <a:lumOff val="60000"/>
                  </a:schemeClr>
                </a:solidFill>
                <a:effectLst/>
              </a:rPr>
              <a:t>Assessment of Families </a:t>
            </a:r>
            <a:r>
              <a:rPr lang="en-US" sz="4000" dirty="0">
                <a:solidFill>
                  <a:schemeClr val="tx2">
                    <a:lumMod val="40000"/>
                    <a:lumOff val="60000"/>
                  </a:schemeClr>
                </a:solidFill>
                <a:effectLst/>
              </a:rPr>
              <a:t>(cont.)</a:t>
            </a:r>
            <a:endParaRPr lang="en-US" sz="6000" dirty="0">
              <a:solidFill>
                <a:schemeClr val="tx2">
                  <a:lumMod val="40000"/>
                  <a:lumOff val="60000"/>
                </a:schemeClr>
              </a:solidFill>
              <a:effectLst/>
            </a:endParaRPr>
          </a:p>
        </p:txBody>
      </p:sp>
      <p:sp>
        <p:nvSpPr>
          <p:cNvPr id="410627" name="Rectangle 3"/>
          <p:cNvSpPr>
            <a:spLocks noGrp="1" noChangeArrowheads="1"/>
          </p:cNvSpPr>
          <p:nvPr>
            <p:ph idx="1"/>
          </p:nvPr>
        </p:nvSpPr>
        <p:spPr>
          <a:xfrm>
            <a:off x="533400" y="2057400"/>
            <a:ext cx="8248708" cy="4429151"/>
          </a:xfrm>
        </p:spPr>
        <p:txBody>
          <a:bodyPr>
            <a:normAutofit/>
          </a:bodyPr>
          <a:lstStyle/>
          <a:p>
            <a:r>
              <a:rPr lang="en-US" sz="3600" dirty="0">
                <a:solidFill>
                  <a:schemeClr val="bg2"/>
                </a:solidFill>
              </a:rPr>
              <a:t>Identified patient</a:t>
            </a:r>
          </a:p>
          <a:p>
            <a:pPr lvl="1"/>
            <a:r>
              <a:rPr lang="en-US" sz="3200" dirty="0">
                <a:solidFill>
                  <a:schemeClr val="bg2"/>
                </a:solidFill>
              </a:rPr>
              <a:t>It can be critical for the family therapist to persuade the family that the problem is systemic rather than individual </a:t>
            </a:r>
          </a:p>
          <a:p>
            <a:pPr lvl="1"/>
            <a:r>
              <a:rPr lang="en-US" sz="3200" dirty="0">
                <a:solidFill>
                  <a:schemeClr val="bg2"/>
                </a:solidFill>
              </a:rPr>
              <a:t>This can be difficult when the family has attributed the problem entirely to one member (identified patient)</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Family Therapy: Essential Classic Concepts</a:t>
            </a:r>
          </a:p>
        </p:txBody>
      </p:sp>
      <p:sp>
        <p:nvSpPr>
          <p:cNvPr id="397315" name="Rectangle 3"/>
          <p:cNvSpPr>
            <a:spLocks noGrp="1" noChangeArrowheads="1"/>
          </p:cNvSpPr>
          <p:nvPr>
            <p:ph idx="1"/>
          </p:nvPr>
        </p:nvSpPr>
        <p:spPr>
          <a:xfrm>
            <a:off x="457200" y="2209800"/>
            <a:ext cx="8248708" cy="4429151"/>
          </a:xfrm>
        </p:spPr>
        <p:txBody>
          <a:bodyPr>
            <a:normAutofit/>
          </a:bodyPr>
          <a:lstStyle/>
          <a:p>
            <a:pPr>
              <a:lnSpc>
                <a:spcPct val="90000"/>
              </a:lnSpc>
            </a:pPr>
            <a:r>
              <a:rPr lang="en-US" sz="3600" dirty="0">
                <a:solidFill>
                  <a:schemeClr val="bg2"/>
                </a:solidFill>
              </a:rPr>
              <a:t>Family Structure</a:t>
            </a:r>
          </a:p>
          <a:p>
            <a:pPr lvl="1">
              <a:lnSpc>
                <a:spcPct val="90000"/>
              </a:lnSpc>
            </a:pPr>
            <a:r>
              <a:rPr lang="en-US" sz="3200" dirty="0">
                <a:solidFill>
                  <a:schemeClr val="bg2"/>
                </a:solidFill>
              </a:rPr>
              <a:t>Unwritten rules by which a family operates</a:t>
            </a:r>
          </a:p>
          <a:p>
            <a:pPr lvl="1">
              <a:lnSpc>
                <a:spcPct val="90000"/>
              </a:lnSpc>
            </a:pPr>
            <a:r>
              <a:rPr lang="en-US" sz="3200" dirty="0">
                <a:solidFill>
                  <a:schemeClr val="bg2"/>
                </a:solidFill>
              </a:rPr>
              <a:t>When flawed, problems in relationships and individuals may result</a:t>
            </a:r>
          </a:p>
          <a:p>
            <a:pPr lvl="1">
              <a:lnSpc>
                <a:spcPct val="90000"/>
              </a:lnSpc>
            </a:pPr>
            <a:r>
              <a:rPr lang="en-US" sz="3200" dirty="0">
                <a:solidFill>
                  <a:schemeClr val="bg2"/>
                </a:solidFill>
              </a:rPr>
              <a:t>Family structure can be improved by focusing on subsystems within families and the boundaries between them</a:t>
            </a:r>
          </a:p>
          <a:p>
            <a:pPr lvl="2">
              <a:lnSpc>
                <a:spcPct val="90000"/>
              </a:lnSpc>
            </a:pPr>
            <a:r>
              <a:rPr lang="en-US" sz="2800" dirty="0">
                <a:solidFill>
                  <a:schemeClr val="bg2"/>
                </a:solidFill>
              </a:rPr>
              <a:t>Should be neither enmeshed nor disengaged</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Family Therapy: Essential Classic Concepts (cont.)</a:t>
            </a:r>
          </a:p>
        </p:txBody>
      </p:sp>
      <p:sp>
        <p:nvSpPr>
          <p:cNvPr id="398339" name="Rectangle 3"/>
          <p:cNvSpPr>
            <a:spLocks noGrp="1" noChangeArrowheads="1"/>
          </p:cNvSpPr>
          <p:nvPr>
            <p:ph idx="1"/>
          </p:nvPr>
        </p:nvSpPr>
        <p:spPr>
          <a:xfrm>
            <a:off x="457200" y="2133600"/>
            <a:ext cx="8248708" cy="4429151"/>
          </a:xfrm>
        </p:spPr>
        <p:txBody>
          <a:bodyPr/>
          <a:lstStyle/>
          <a:p>
            <a:r>
              <a:rPr lang="en-US" dirty="0">
                <a:solidFill>
                  <a:schemeClr val="bg2"/>
                </a:solidFill>
              </a:rPr>
              <a:t>Differentiation of Self</a:t>
            </a:r>
          </a:p>
          <a:p>
            <a:pPr lvl="1"/>
            <a:r>
              <a:rPr lang="en-US" dirty="0">
                <a:solidFill>
                  <a:schemeClr val="bg2"/>
                </a:solidFill>
              </a:rPr>
              <a:t>An appropriate degree of self-determination, or becoming your own person, is essential</a:t>
            </a:r>
          </a:p>
          <a:p>
            <a:pPr lvl="1"/>
            <a:r>
              <a:rPr lang="en-US" dirty="0">
                <a:solidFill>
                  <a:schemeClr val="bg2"/>
                </a:solidFill>
              </a:rPr>
              <a:t>Families that don’t allow this to happen can create problems for their members</a:t>
            </a:r>
          </a:p>
          <a:p>
            <a:pPr lvl="1"/>
            <a:r>
              <a:rPr lang="en-US" dirty="0">
                <a:solidFill>
                  <a:schemeClr val="bg2"/>
                </a:solidFill>
              </a:rPr>
              <a:t>Families remain emotionally fused, or an undifferentiated ego mass</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Family Therapy: Essential Classic Concepts (cont.)</a:t>
            </a:r>
          </a:p>
        </p:txBody>
      </p:sp>
      <p:sp>
        <p:nvSpPr>
          <p:cNvPr id="399363" name="Rectangle 3"/>
          <p:cNvSpPr>
            <a:spLocks noGrp="1" noChangeArrowheads="1"/>
          </p:cNvSpPr>
          <p:nvPr>
            <p:ph idx="1"/>
          </p:nvPr>
        </p:nvSpPr>
        <p:spPr>
          <a:xfrm>
            <a:off x="457200" y="2133600"/>
            <a:ext cx="8248708" cy="4429151"/>
          </a:xfrm>
        </p:spPr>
        <p:txBody>
          <a:bodyPr>
            <a:normAutofit/>
          </a:bodyPr>
          <a:lstStyle/>
          <a:p>
            <a:r>
              <a:rPr lang="en-US" dirty="0">
                <a:solidFill>
                  <a:schemeClr val="bg2"/>
                </a:solidFill>
              </a:rPr>
              <a:t>Triangles</a:t>
            </a:r>
          </a:p>
          <a:p>
            <a:pPr lvl="1"/>
            <a:r>
              <a:rPr lang="en-US" dirty="0">
                <a:solidFill>
                  <a:schemeClr val="bg2"/>
                </a:solidFill>
              </a:rPr>
              <a:t>When two people are in conflict, either one may try to bring in a third person to take their side</a:t>
            </a:r>
          </a:p>
          <a:p>
            <a:pPr lvl="1"/>
            <a:r>
              <a:rPr lang="en-US" dirty="0">
                <a:solidFill>
                  <a:schemeClr val="bg2"/>
                </a:solidFill>
              </a:rPr>
              <a:t>In families, this can be problematic, especially when the triangulated person is a child</a:t>
            </a:r>
          </a:p>
          <a:p>
            <a:pPr lvl="1"/>
            <a:r>
              <a:rPr lang="en-US" dirty="0">
                <a:solidFill>
                  <a:schemeClr val="bg2"/>
                </a:solidFill>
              </a:rPr>
              <a:t>Therapeutic goal is to encourage </a:t>
            </a:r>
            <a:r>
              <a:rPr lang="en-US" dirty="0" err="1">
                <a:solidFill>
                  <a:schemeClr val="bg2"/>
                </a:solidFill>
              </a:rPr>
              <a:t>detriangulation</a:t>
            </a:r>
            <a:r>
              <a:rPr lang="en-US" dirty="0">
                <a:solidFill>
                  <a:schemeClr val="bg2"/>
                </a:solidFill>
              </a:rPr>
              <a:t> and direct communication between two people at odds with each other </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Family Therapy: Contemporary Approaches </a:t>
            </a:r>
          </a:p>
        </p:txBody>
      </p:sp>
      <p:sp>
        <p:nvSpPr>
          <p:cNvPr id="400387" name="Rectangle 3"/>
          <p:cNvSpPr>
            <a:spLocks noGrp="1" noChangeArrowheads="1"/>
          </p:cNvSpPr>
          <p:nvPr>
            <p:ph idx="1"/>
          </p:nvPr>
        </p:nvSpPr>
        <p:spPr>
          <a:xfrm>
            <a:off x="457200" y="2057400"/>
            <a:ext cx="8248708" cy="4429151"/>
          </a:xfrm>
        </p:spPr>
        <p:txBody>
          <a:bodyPr>
            <a:noAutofit/>
          </a:bodyPr>
          <a:lstStyle/>
          <a:p>
            <a:pPr>
              <a:lnSpc>
                <a:spcPct val="90000"/>
              </a:lnSpc>
            </a:pPr>
            <a:r>
              <a:rPr lang="en-US" dirty="0">
                <a:solidFill>
                  <a:schemeClr val="bg2"/>
                </a:solidFill>
              </a:rPr>
              <a:t>Solution-Focused Therapy</a:t>
            </a:r>
          </a:p>
          <a:p>
            <a:pPr lvl="1">
              <a:lnSpc>
                <a:spcPct val="90000"/>
              </a:lnSpc>
            </a:pPr>
            <a:r>
              <a:rPr lang="en-US" dirty="0">
                <a:solidFill>
                  <a:schemeClr val="bg2"/>
                </a:solidFill>
              </a:rPr>
              <a:t>Evolved from strategic family therapy</a:t>
            </a:r>
          </a:p>
          <a:p>
            <a:pPr lvl="1">
              <a:lnSpc>
                <a:spcPct val="90000"/>
              </a:lnSpc>
            </a:pPr>
            <a:r>
              <a:rPr lang="en-US" dirty="0">
                <a:solidFill>
                  <a:schemeClr val="bg2"/>
                </a:solidFill>
              </a:rPr>
              <a:t>Emphasis on solving problems</a:t>
            </a:r>
          </a:p>
          <a:p>
            <a:pPr lvl="1">
              <a:lnSpc>
                <a:spcPct val="90000"/>
              </a:lnSpc>
            </a:pPr>
            <a:r>
              <a:rPr lang="en-US" dirty="0">
                <a:solidFill>
                  <a:schemeClr val="bg2"/>
                </a:solidFill>
              </a:rPr>
              <a:t>Emphasis on the use of solution-talk rather than problem-talk</a:t>
            </a:r>
          </a:p>
          <a:p>
            <a:pPr lvl="2">
              <a:lnSpc>
                <a:spcPct val="90000"/>
              </a:lnSpc>
            </a:pPr>
            <a:r>
              <a:rPr lang="en-US" dirty="0">
                <a:solidFill>
                  <a:schemeClr val="bg2"/>
                </a:solidFill>
              </a:rPr>
              <a:t>Make clients think about positive outcomes rather than unpleasant present situations</a:t>
            </a:r>
          </a:p>
          <a:p>
            <a:pPr lvl="1">
              <a:lnSpc>
                <a:spcPct val="90000"/>
              </a:lnSpc>
            </a:pPr>
            <a:r>
              <a:rPr lang="en-US" dirty="0">
                <a:solidFill>
                  <a:schemeClr val="bg2"/>
                </a:solidFill>
              </a:rPr>
              <a:t>Emphasis on exceptions to current problems (times when better) and how they created these exceptions (to encourage them to create more exceptions)</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a:xfrm>
            <a:off x="457200" y="304800"/>
            <a:ext cx="8229600" cy="1143000"/>
          </a:xfrm>
        </p:spPr>
        <p:txBody>
          <a:bodyPr>
            <a:noAutofit/>
          </a:bodyPr>
          <a:lstStyle/>
          <a:p>
            <a:r>
              <a:rPr lang="en-US" sz="4800" dirty="0">
                <a:solidFill>
                  <a:schemeClr val="tx2">
                    <a:lumMod val="40000"/>
                    <a:lumOff val="60000"/>
                  </a:schemeClr>
                </a:solidFill>
                <a:effectLst/>
              </a:rPr>
              <a:t>Family Therapy: Contemporary Approaches (cont.)</a:t>
            </a:r>
          </a:p>
        </p:txBody>
      </p:sp>
      <p:sp>
        <p:nvSpPr>
          <p:cNvPr id="411651" name="Rectangle 3"/>
          <p:cNvSpPr>
            <a:spLocks noGrp="1" noChangeArrowheads="1"/>
          </p:cNvSpPr>
          <p:nvPr>
            <p:ph idx="1"/>
          </p:nvPr>
        </p:nvSpPr>
        <p:spPr/>
        <p:txBody>
          <a:bodyPr>
            <a:noAutofit/>
          </a:bodyPr>
          <a:lstStyle/>
          <a:p>
            <a:pPr>
              <a:lnSpc>
                <a:spcPct val="90000"/>
              </a:lnSpc>
            </a:pPr>
            <a:r>
              <a:rPr lang="en-US" dirty="0">
                <a:solidFill>
                  <a:schemeClr val="bg2"/>
                </a:solidFill>
              </a:rPr>
              <a:t>Narrative Therapy</a:t>
            </a:r>
          </a:p>
          <a:p>
            <a:pPr lvl="1">
              <a:lnSpc>
                <a:spcPct val="90000"/>
              </a:lnSpc>
            </a:pPr>
            <a:r>
              <a:rPr lang="en-US" dirty="0">
                <a:solidFill>
                  <a:schemeClr val="bg2"/>
                </a:solidFill>
              </a:rPr>
              <a:t>Highlights clients’ tendencies to create meanings about themselves and the events in their lives in particular ways </a:t>
            </a:r>
          </a:p>
          <a:p>
            <a:pPr lvl="1">
              <a:lnSpc>
                <a:spcPct val="90000"/>
              </a:lnSpc>
            </a:pPr>
            <a:r>
              <a:rPr lang="en-US" dirty="0">
                <a:solidFill>
                  <a:schemeClr val="bg2"/>
                </a:solidFill>
              </a:rPr>
              <a:t>Stories we construct about our own lives are powerful influences on the way we experience new events</a:t>
            </a:r>
          </a:p>
          <a:p>
            <a:pPr lvl="2">
              <a:lnSpc>
                <a:spcPct val="90000"/>
              </a:lnSpc>
            </a:pPr>
            <a:r>
              <a:rPr lang="en-US" dirty="0">
                <a:solidFill>
                  <a:schemeClr val="bg2"/>
                </a:solidFill>
              </a:rPr>
              <a:t>We “edit” our experiences to fit the story line</a:t>
            </a:r>
          </a:p>
          <a:p>
            <a:pPr lvl="1">
              <a:lnSpc>
                <a:spcPct val="90000"/>
              </a:lnSpc>
            </a:pPr>
            <a:r>
              <a:rPr lang="en-US" dirty="0">
                <a:solidFill>
                  <a:schemeClr val="bg2"/>
                </a:solidFill>
              </a:rPr>
              <a:t>Revise stories and recast selves in more positive, heroic way; new events can be interpreted more positively </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304800" y="228600"/>
            <a:ext cx="8610600" cy="1524000"/>
          </a:xfrm>
        </p:spPr>
        <p:txBody>
          <a:bodyPr>
            <a:noAutofit/>
          </a:bodyPr>
          <a:lstStyle/>
          <a:p>
            <a:r>
              <a:rPr lang="en-US" sz="5400" dirty="0">
                <a:solidFill>
                  <a:schemeClr val="tx2">
                    <a:lumMod val="40000"/>
                    <a:lumOff val="60000"/>
                  </a:schemeClr>
                </a:solidFill>
                <a:effectLst/>
              </a:rPr>
              <a:t>Ethical Issues in Family Therapy</a:t>
            </a:r>
          </a:p>
        </p:txBody>
      </p:sp>
      <p:sp>
        <p:nvSpPr>
          <p:cNvPr id="401411" name="Rectangle 3"/>
          <p:cNvSpPr>
            <a:spLocks noGrp="1" noChangeArrowheads="1"/>
          </p:cNvSpPr>
          <p:nvPr>
            <p:ph idx="1"/>
          </p:nvPr>
        </p:nvSpPr>
        <p:spPr>
          <a:xfrm>
            <a:off x="457200" y="2057400"/>
            <a:ext cx="8248708" cy="4429151"/>
          </a:xfrm>
        </p:spPr>
        <p:txBody>
          <a:bodyPr>
            <a:noAutofit/>
          </a:bodyPr>
          <a:lstStyle/>
          <a:p>
            <a:r>
              <a:rPr lang="en-US" dirty="0">
                <a:solidFill>
                  <a:schemeClr val="bg2"/>
                </a:solidFill>
              </a:rPr>
              <a:t>Cultural competence</a:t>
            </a:r>
          </a:p>
          <a:p>
            <a:pPr lvl="1"/>
            <a:r>
              <a:rPr lang="en-US" dirty="0">
                <a:solidFill>
                  <a:schemeClr val="bg2"/>
                </a:solidFill>
              </a:rPr>
              <a:t>Family therapists should appreciate the cultural background of the families</a:t>
            </a:r>
          </a:p>
          <a:p>
            <a:pPr lvl="2"/>
            <a:r>
              <a:rPr lang="en-US" dirty="0">
                <a:solidFill>
                  <a:schemeClr val="bg2"/>
                </a:solidFill>
              </a:rPr>
              <a:t>Ethnicity </a:t>
            </a:r>
          </a:p>
          <a:p>
            <a:pPr lvl="2"/>
            <a:r>
              <a:rPr lang="en-US" dirty="0">
                <a:solidFill>
                  <a:schemeClr val="bg2"/>
                </a:solidFill>
              </a:rPr>
              <a:t>Religion</a:t>
            </a:r>
          </a:p>
          <a:p>
            <a:pPr lvl="2"/>
            <a:r>
              <a:rPr lang="en-US" dirty="0">
                <a:solidFill>
                  <a:schemeClr val="bg2"/>
                </a:solidFill>
              </a:rPr>
              <a:t>Other variables</a:t>
            </a:r>
          </a:p>
          <a:p>
            <a:pPr lvl="1"/>
            <a:r>
              <a:rPr lang="en-US" dirty="0">
                <a:solidFill>
                  <a:schemeClr val="bg2"/>
                </a:solidFill>
              </a:rPr>
              <a:t>Often, one family includes a blend of cultural influences</a:t>
            </a:r>
          </a:p>
          <a:p>
            <a:pPr lvl="2"/>
            <a:r>
              <a:rPr lang="en-US" dirty="0">
                <a:solidFill>
                  <a:schemeClr val="bg2"/>
                </a:solidFill>
              </a:rPr>
              <a:t>Members from different cultures </a:t>
            </a:r>
          </a:p>
          <a:p>
            <a:pPr lvl="2"/>
            <a:r>
              <a:rPr lang="en-US" dirty="0">
                <a:solidFill>
                  <a:schemeClr val="bg2"/>
                </a:solidFill>
              </a:rPr>
              <a:t>Varying levels of acculturation</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228600" y="228600"/>
            <a:ext cx="8686800" cy="1600200"/>
          </a:xfrm>
        </p:spPr>
        <p:txBody>
          <a:bodyPr>
            <a:noAutofit/>
          </a:bodyPr>
          <a:lstStyle/>
          <a:p>
            <a:r>
              <a:rPr lang="en-US" sz="5400" dirty="0">
                <a:solidFill>
                  <a:schemeClr val="tx2">
                    <a:lumMod val="40000"/>
                    <a:lumOff val="60000"/>
                  </a:schemeClr>
                </a:solidFill>
                <a:effectLst/>
              </a:rPr>
              <a:t>Ethical Issues in Family Therapy </a:t>
            </a:r>
            <a:r>
              <a:rPr lang="en-US" sz="3600" dirty="0">
                <a:solidFill>
                  <a:schemeClr val="tx2">
                    <a:lumMod val="40000"/>
                    <a:lumOff val="60000"/>
                  </a:schemeClr>
                </a:solidFill>
                <a:effectLst/>
              </a:rPr>
              <a:t>(cont.)</a:t>
            </a:r>
          </a:p>
        </p:txBody>
      </p:sp>
      <p:sp>
        <p:nvSpPr>
          <p:cNvPr id="402435" name="Rectangle 3"/>
          <p:cNvSpPr>
            <a:spLocks noGrp="1" noChangeArrowheads="1"/>
          </p:cNvSpPr>
          <p:nvPr>
            <p:ph idx="1"/>
          </p:nvPr>
        </p:nvSpPr>
        <p:spPr>
          <a:xfrm>
            <a:off x="533400" y="1981200"/>
            <a:ext cx="8248708" cy="4429151"/>
          </a:xfrm>
        </p:spPr>
        <p:txBody>
          <a:bodyPr>
            <a:noAutofit/>
          </a:bodyPr>
          <a:lstStyle/>
          <a:p>
            <a:r>
              <a:rPr lang="en-US" dirty="0">
                <a:solidFill>
                  <a:schemeClr val="bg2"/>
                </a:solidFill>
              </a:rPr>
              <a:t>Confidentiality</a:t>
            </a:r>
          </a:p>
          <a:p>
            <a:pPr lvl="1"/>
            <a:r>
              <a:rPr lang="en-US" dirty="0">
                <a:solidFill>
                  <a:schemeClr val="bg2"/>
                </a:solidFill>
              </a:rPr>
              <a:t>Can be difficult when one family member tells therapist something in private</a:t>
            </a:r>
          </a:p>
          <a:p>
            <a:r>
              <a:rPr lang="en-US" dirty="0">
                <a:solidFill>
                  <a:schemeClr val="bg2"/>
                </a:solidFill>
              </a:rPr>
              <a:t>Diagnostic Accuracy		</a:t>
            </a:r>
          </a:p>
          <a:p>
            <a:pPr lvl="1"/>
            <a:r>
              <a:rPr lang="en-US" dirty="0">
                <a:solidFill>
                  <a:schemeClr val="bg2"/>
                </a:solidFill>
              </a:rPr>
              <a:t>DSM disorders apply to individuals, not families</a:t>
            </a:r>
          </a:p>
          <a:p>
            <a:pPr lvl="1"/>
            <a:r>
              <a:rPr lang="en-US" dirty="0">
                <a:solidFill>
                  <a:schemeClr val="bg2"/>
                </a:solidFill>
              </a:rPr>
              <a:t>If diagnosis is required, therapist who thinks system is flawed has a dilemma </a:t>
            </a:r>
          </a:p>
          <a:p>
            <a:pPr lvl="2"/>
            <a:r>
              <a:rPr lang="en-US" dirty="0">
                <a:solidFill>
                  <a:schemeClr val="bg2"/>
                </a:solidFill>
              </a:rPr>
              <a:t>Labeling identified patient with disorder can perpetuate the family’s tendency to blame one member</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noAutofit/>
          </a:bodyPr>
          <a:lstStyle/>
          <a:p>
            <a:r>
              <a:rPr lang="en-US" sz="5400" dirty="0" smtClean="0">
                <a:solidFill>
                  <a:schemeClr val="tx2">
                    <a:lumMod val="40000"/>
                    <a:lumOff val="60000"/>
                  </a:schemeClr>
                </a:solidFill>
                <a:effectLst/>
              </a:rPr>
              <a:t>How Well Does Family Therapy Work?</a:t>
            </a:r>
            <a:endParaRPr lang="en-US" sz="5400" dirty="0">
              <a:solidFill>
                <a:schemeClr val="tx2">
                  <a:lumMod val="40000"/>
                  <a:lumOff val="60000"/>
                </a:schemeClr>
              </a:solidFill>
              <a:effectLst/>
            </a:endParaRPr>
          </a:p>
        </p:txBody>
      </p:sp>
      <p:sp>
        <p:nvSpPr>
          <p:cNvPr id="403459" name="Rectangle 3"/>
          <p:cNvSpPr>
            <a:spLocks noGrp="1" noChangeArrowheads="1"/>
          </p:cNvSpPr>
          <p:nvPr>
            <p:ph idx="1"/>
          </p:nvPr>
        </p:nvSpPr>
        <p:spPr>
          <a:xfrm>
            <a:off x="533400" y="2428849"/>
            <a:ext cx="8248708" cy="4429151"/>
          </a:xfrm>
        </p:spPr>
        <p:txBody>
          <a:bodyPr>
            <a:normAutofit lnSpcReduction="10000"/>
          </a:bodyPr>
          <a:lstStyle/>
          <a:p>
            <a:pPr>
              <a:lnSpc>
                <a:spcPct val="90000"/>
              </a:lnSpc>
            </a:pPr>
            <a:r>
              <a:rPr lang="en-US" dirty="0">
                <a:solidFill>
                  <a:schemeClr val="bg2"/>
                </a:solidFill>
              </a:rPr>
              <a:t>Methodological difficulties in measuring outcome of family therapy include the issue of which family members’ opinions should be solicited</a:t>
            </a:r>
          </a:p>
          <a:p>
            <a:pPr>
              <a:lnSpc>
                <a:spcPct val="90000"/>
              </a:lnSpc>
            </a:pPr>
            <a:r>
              <a:rPr lang="en-US" dirty="0">
                <a:solidFill>
                  <a:schemeClr val="bg2"/>
                </a:solidFill>
              </a:rPr>
              <a:t>Not as much outcome research as individual therapy, but existing research is very positive</a:t>
            </a:r>
          </a:p>
          <a:p>
            <a:pPr lvl="1">
              <a:lnSpc>
                <a:spcPct val="90000"/>
              </a:lnSpc>
            </a:pPr>
            <a:r>
              <a:rPr lang="en-US" dirty="0">
                <a:solidFill>
                  <a:schemeClr val="bg2"/>
                </a:solidFill>
              </a:rPr>
              <a:t>Family therapy appears to work about as well as other modes of therapy </a:t>
            </a:r>
            <a:endParaRPr lang="en-US" dirty="0" smtClean="0">
              <a:solidFill>
                <a:schemeClr val="bg2"/>
              </a:solidFill>
            </a:endParaRPr>
          </a:p>
          <a:p>
            <a:pPr lvl="1">
              <a:lnSpc>
                <a:spcPct val="90000"/>
              </a:lnSpc>
            </a:pPr>
            <a:r>
              <a:rPr lang="en-US" dirty="0" smtClean="0">
                <a:solidFill>
                  <a:schemeClr val="bg2"/>
                </a:solidFill>
              </a:rPr>
              <a:t>Empirical studies demonstrate that a strong therapeutic relationship is key</a:t>
            </a:r>
            <a:endParaRPr lang="en-US" dirty="0">
              <a:solidFill>
                <a:schemeClr val="bg2"/>
              </a:solidFil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Group Therapy: An Interpersonal Emphasis</a:t>
            </a:r>
          </a:p>
        </p:txBody>
      </p:sp>
      <p:sp>
        <p:nvSpPr>
          <p:cNvPr id="386051" name="Rectangle 3"/>
          <p:cNvSpPr>
            <a:spLocks noGrp="1" noChangeArrowheads="1"/>
          </p:cNvSpPr>
          <p:nvPr>
            <p:ph idx="1"/>
          </p:nvPr>
        </p:nvSpPr>
        <p:spPr>
          <a:xfrm>
            <a:off x="381000" y="2209800"/>
            <a:ext cx="8229600" cy="4429151"/>
          </a:xfrm>
        </p:spPr>
        <p:txBody>
          <a:bodyPr>
            <a:noAutofit/>
          </a:bodyPr>
          <a:lstStyle/>
          <a:p>
            <a:pPr>
              <a:lnSpc>
                <a:spcPct val="90000"/>
              </a:lnSpc>
            </a:pPr>
            <a:r>
              <a:rPr lang="en-US" dirty="0">
                <a:solidFill>
                  <a:schemeClr val="bg2"/>
                </a:solidFill>
              </a:rPr>
              <a:t>Most forms of group therapy strongly emphasize interpersonal interaction</a:t>
            </a:r>
          </a:p>
          <a:p>
            <a:pPr lvl="1">
              <a:lnSpc>
                <a:spcPct val="90000"/>
              </a:lnSpc>
            </a:pPr>
            <a:r>
              <a:rPr lang="en-US" dirty="0" smtClean="0">
                <a:solidFill>
                  <a:schemeClr val="bg2"/>
                </a:solidFill>
              </a:rPr>
              <a:t>Take </a:t>
            </a:r>
            <a:r>
              <a:rPr lang="en-US" dirty="0">
                <a:solidFill>
                  <a:schemeClr val="bg2"/>
                </a:solidFill>
              </a:rPr>
              <a:t>advantage of the fact that the group therapy experience itself is based on interacting with other people </a:t>
            </a:r>
          </a:p>
          <a:p>
            <a:pPr lvl="1">
              <a:lnSpc>
                <a:spcPct val="90000"/>
              </a:lnSpc>
            </a:pPr>
            <a:r>
              <a:rPr lang="en-US" dirty="0">
                <a:solidFill>
                  <a:schemeClr val="bg2"/>
                </a:solidFill>
              </a:rPr>
              <a:t>Irvin </a:t>
            </a:r>
            <a:r>
              <a:rPr lang="en-US" dirty="0" err="1">
                <a:solidFill>
                  <a:schemeClr val="bg2"/>
                </a:solidFill>
              </a:rPr>
              <a:t>Yalom</a:t>
            </a:r>
            <a:r>
              <a:rPr lang="en-US" dirty="0">
                <a:solidFill>
                  <a:schemeClr val="bg2"/>
                </a:solidFill>
              </a:rPr>
              <a:t> is a leader in this interpersonal approach to group therapy</a:t>
            </a:r>
          </a:p>
          <a:p>
            <a:pPr lvl="2">
              <a:lnSpc>
                <a:spcPct val="90000"/>
              </a:lnSpc>
            </a:pPr>
            <a:r>
              <a:rPr lang="en-US" dirty="0">
                <a:solidFill>
                  <a:schemeClr val="bg2"/>
                </a:solidFill>
              </a:rPr>
              <a:t>Clients’ problems stem from flawed interpersonal relationship skills</a:t>
            </a:r>
          </a:p>
          <a:p>
            <a:pPr lvl="2">
              <a:lnSpc>
                <a:spcPct val="90000"/>
              </a:lnSpc>
            </a:pPr>
            <a:r>
              <a:rPr lang="en-US" dirty="0">
                <a:solidFill>
                  <a:schemeClr val="bg2"/>
                </a:solidFill>
              </a:rPr>
              <a:t>If they can practice and improve on this with fellow group members, they can generalize lessons learned</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chemeClr val="tx2">
                    <a:lumMod val="40000"/>
                    <a:lumOff val="60000"/>
                  </a:schemeClr>
                </a:solidFill>
                <a:effectLst/>
              </a:rPr>
              <a:t>Therapeutic Factors in Group Therapy</a:t>
            </a:r>
            <a:endParaRPr lang="en-US" sz="4800" dirty="0">
              <a:solidFill>
                <a:schemeClr val="tx2">
                  <a:lumMod val="40000"/>
                  <a:lumOff val="60000"/>
                </a:schemeClr>
              </a:solidFill>
              <a:effectLst/>
            </a:endParaRPr>
          </a:p>
        </p:txBody>
      </p:sp>
      <p:sp>
        <p:nvSpPr>
          <p:cNvPr id="3" name="Content Placeholder 2"/>
          <p:cNvSpPr>
            <a:spLocks noGrp="1"/>
          </p:cNvSpPr>
          <p:nvPr>
            <p:ph idx="1"/>
          </p:nvPr>
        </p:nvSpPr>
        <p:spPr/>
        <p:txBody>
          <a:bodyPr>
            <a:noAutofit/>
          </a:bodyPr>
          <a:lstStyle/>
          <a:p>
            <a:r>
              <a:rPr lang="en-US" sz="2400" dirty="0" smtClean="0">
                <a:solidFill>
                  <a:schemeClr val="bg2"/>
                </a:solidFill>
              </a:rPr>
              <a:t>Instillation of hope</a:t>
            </a:r>
          </a:p>
          <a:p>
            <a:r>
              <a:rPr lang="en-US" sz="2400" dirty="0" smtClean="0">
                <a:solidFill>
                  <a:schemeClr val="bg2"/>
                </a:solidFill>
              </a:rPr>
              <a:t>Universality*</a:t>
            </a:r>
          </a:p>
          <a:p>
            <a:r>
              <a:rPr lang="en-US" sz="2400" dirty="0" smtClean="0">
                <a:solidFill>
                  <a:schemeClr val="bg2"/>
                </a:solidFill>
              </a:rPr>
              <a:t>Imparting information</a:t>
            </a:r>
          </a:p>
          <a:p>
            <a:r>
              <a:rPr lang="en-US" sz="2400" dirty="0" smtClean="0">
                <a:solidFill>
                  <a:schemeClr val="bg2"/>
                </a:solidFill>
              </a:rPr>
              <a:t>Altruism</a:t>
            </a:r>
          </a:p>
          <a:p>
            <a:r>
              <a:rPr lang="en-US" sz="2400" dirty="0" smtClean="0">
                <a:solidFill>
                  <a:schemeClr val="bg2"/>
                </a:solidFill>
              </a:rPr>
              <a:t>Corrective recapitulation of the primary family group</a:t>
            </a:r>
          </a:p>
          <a:p>
            <a:r>
              <a:rPr lang="en-US" sz="2400" dirty="0" smtClean="0">
                <a:solidFill>
                  <a:schemeClr val="bg2"/>
                </a:solidFill>
              </a:rPr>
              <a:t>Development of socializing techniques</a:t>
            </a:r>
          </a:p>
          <a:p>
            <a:r>
              <a:rPr lang="en-US" sz="2400" dirty="0" smtClean="0">
                <a:solidFill>
                  <a:schemeClr val="bg2"/>
                </a:solidFill>
              </a:rPr>
              <a:t>Imitative behavior</a:t>
            </a:r>
          </a:p>
          <a:p>
            <a:r>
              <a:rPr lang="en-US" sz="2400" dirty="0" smtClean="0">
                <a:solidFill>
                  <a:schemeClr val="bg2"/>
                </a:solidFill>
              </a:rPr>
              <a:t>Interpersonal learning*</a:t>
            </a:r>
          </a:p>
          <a:p>
            <a:r>
              <a:rPr lang="en-US" sz="2400" dirty="0" smtClean="0">
                <a:solidFill>
                  <a:schemeClr val="bg2"/>
                </a:solidFill>
              </a:rPr>
              <a:t>Group cohesiveness*</a:t>
            </a:r>
          </a:p>
          <a:p>
            <a:r>
              <a:rPr lang="en-US" sz="2400" dirty="0" smtClean="0">
                <a:solidFill>
                  <a:schemeClr val="bg2"/>
                </a:solidFill>
              </a:rPr>
              <a:t>Catharsis</a:t>
            </a:r>
          </a:p>
          <a:p>
            <a:r>
              <a:rPr lang="en-US" sz="2400" dirty="0" smtClean="0">
                <a:solidFill>
                  <a:schemeClr val="bg2"/>
                </a:solidFill>
              </a:rPr>
              <a:t>Existential factors</a:t>
            </a:r>
            <a:endParaRPr lang="en-US" sz="2400" dirty="0">
              <a:solidFill>
                <a:schemeClr val="bg2"/>
              </a:solidFil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457200" y="381000"/>
            <a:ext cx="8229600" cy="1143000"/>
          </a:xfrm>
        </p:spPr>
        <p:txBody>
          <a:bodyPr>
            <a:noAutofit/>
          </a:bodyPr>
          <a:lstStyle/>
          <a:p>
            <a:r>
              <a:rPr lang="en-US" sz="4800" dirty="0">
                <a:solidFill>
                  <a:schemeClr val="tx2">
                    <a:lumMod val="40000"/>
                    <a:lumOff val="60000"/>
                  </a:schemeClr>
                </a:solidFill>
                <a:effectLst/>
              </a:rPr>
              <a:t>Therapeutic Factors in Group </a:t>
            </a:r>
            <a:r>
              <a:rPr lang="en-US" sz="4800" dirty="0" smtClean="0">
                <a:solidFill>
                  <a:schemeClr val="tx2">
                    <a:lumMod val="40000"/>
                    <a:lumOff val="60000"/>
                  </a:schemeClr>
                </a:solidFill>
                <a:effectLst/>
              </a:rPr>
              <a:t>Therapy (cont.)</a:t>
            </a:r>
            <a:endParaRPr lang="en-US" sz="4800" dirty="0">
              <a:solidFill>
                <a:schemeClr val="tx2">
                  <a:lumMod val="40000"/>
                  <a:lumOff val="60000"/>
                </a:schemeClr>
              </a:solidFill>
              <a:effectLst/>
            </a:endParaRPr>
          </a:p>
        </p:txBody>
      </p:sp>
      <p:sp>
        <p:nvSpPr>
          <p:cNvPr id="387075" name="Rectangle 3"/>
          <p:cNvSpPr>
            <a:spLocks noGrp="1" noChangeArrowheads="1"/>
          </p:cNvSpPr>
          <p:nvPr>
            <p:ph idx="1"/>
          </p:nvPr>
        </p:nvSpPr>
        <p:spPr/>
        <p:txBody>
          <a:bodyPr>
            <a:noAutofit/>
          </a:bodyPr>
          <a:lstStyle/>
          <a:p>
            <a:pPr>
              <a:lnSpc>
                <a:spcPct val="90000"/>
              </a:lnSpc>
            </a:pPr>
            <a:r>
              <a:rPr lang="en-US" dirty="0">
                <a:solidFill>
                  <a:schemeClr val="bg2"/>
                </a:solidFill>
              </a:rPr>
              <a:t>Universality</a:t>
            </a:r>
          </a:p>
          <a:p>
            <a:pPr lvl="1">
              <a:lnSpc>
                <a:spcPct val="90000"/>
              </a:lnSpc>
            </a:pPr>
            <a:r>
              <a:rPr lang="en-US" dirty="0">
                <a:solidFill>
                  <a:schemeClr val="bg2"/>
                </a:solidFill>
              </a:rPr>
              <a:t>Clients realize that others share the same struggles </a:t>
            </a:r>
            <a:r>
              <a:rPr lang="en-US" dirty="0" smtClean="0">
                <a:solidFill>
                  <a:schemeClr val="bg2"/>
                </a:solidFill>
              </a:rPr>
              <a:t>(i.e., “We’re </a:t>
            </a:r>
            <a:r>
              <a:rPr lang="en-US" dirty="0">
                <a:solidFill>
                  <a:schemeClr val="bg2"/>
                </a:solidFill>
              </a:rPr>
              <a:t>all in the same boat”)</a:t>
            </a:r>
          </a:p>
          <a:p>
            <a:pPr lvl="2">
              <a:lnSpc>
                <a:spcPct val="90000"/>
              </a:lnSpc>
            </a:pPr>
            <a:r>
              <a:rPr lang="en-US" dirty="0">
                <a:solidFill>
                  <a:schemeClr val="bg2"/>
                </a:solidFill>
              </a:rPr>
              <a:t>Especially powerful in homogeneous groups</a:t>
            </a:r>
          </a:p>
          <a:p>
            <a:pPr>
              <a:lnSpc>
                <a:spcPct val="90000"/>
              </a:lnSpc>
            </a:pPr>
            <a:r>
              <a:rPr lang="en-US" dirty="0">
                <a:solidFill>
                  <a:schemeClr val="bg2"/>
                </a:solidFill>
              </a:rPr>
              <a:t>Group Cohesiveness</a:t>
            </a:r>
          </a:p>
          <a:p>
            <a:pPr lvl="1">
              <a:lnSpc>
                <a:spcPct val="90000"/>
              </a:lnSpc>
            </a:pPr>
            <a:r>
              <a:rPr lang="en-US" dirty="0">
                <a:solidFill>
                  <a:schemeClr val="bg2"/>
                </a:solidFill>
              </a:rPr>
              <a:t>Feelings of interconnectedness among group members</a:t>
            </a:r>
          </a:p>
          <a:p>
            <a:pPr lvl="1">
              <a:lnSpc>
                <a:spcPct val="90000"/>
              </a:lnSpc>
            </a:pPr>
            <a:r>
              <a:rPr lang="en-US" dirty="0">
                <a:solidFill>
                  <a:schemeClr val="bg2"/>
                </a:solidFill>
              </a:rPr>
              <a:t>Trust, acceptance, belongingness</a:t>
            </a:r>
          </a:p>
          <a:p>
            <a:pPr lvl="1">
              <a:lnSpc>
                <a:spcPct val="90000"/>
              </a:lnSpc>
            </a:pPr>
            <a:r>
              <a:rPr lang="en-US" dirty="0">
                <a:solidFill>
                  <a:schemeClr val="bg2"/>
                </a:solidFill>
              </a:rPr>
              <a:t>Analogous to therapeutic alliance in individual therapy </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Therapeutic Factors in Group Therapy (cont.)</a:t>
            </a:r>
          </a:p>
        </p:txBody>
      </p:sp>
      <p:sp>
        <p:nvSpPr>
          <p:cNvPr id="388099" name="Rectangle 3"/>
          <p:cNvSpPr>
            <a:spLocks noGrp="1" noChangeArrowheads="1"/>
          </p:cNvSpPr>
          <p:nvPr>
            <p:ph idx="1"/>
          </p:nvPr>
        </p:nvSpPr>
        <p:spPr>
          <a:xfrm>
            <a:off x="457200" y="2209800"/>
            <a:ext cx="8248708" cy="4429151"/>
          </a:xfrm>
        </p:spPr>
        <p:txBody>
          <a:bodyPr>
            <a:normAutofit/>
          </a:bodyPr>
          <a:lstStyle/>
          <a:p>
            <a:r>
              <a:rPr lang="en-US" sz="3600" dirty="0">
                <a:solidFill>
                  <a:schemeClr val="bg2"/>
                </a:solidFill>
              </a:rPr>
              <a:t>Interpersonal Learning</a:t>
            </a:r>
          </a:p>
          <a:p>
            <a:pPr lvl="1"/>
            <a:r>
              <a:rPr lang="en-US" sz="3200" dirty="0">
                <a:solidFill>
                  <a:schemeClr val="bg2"/>
                </a:solidFill>
              </a:rPr>
              <a:t>The same interpersonal tendencies that contributed to the client’s problems will appear in the group context</a:t>
            </a:r>
          </a:p>
          <a:p>
            <a:pPr lvl="1"/>
            <a:r>
              <a:rPr lang="en-US" sz="3200" dirty="0">
                <a:solidFill>
                  <a:schemeClr val="bg2"/>
                </a:solidFill>
              </a:rPr>
              <a:t>Group members form relationships with each other and work to improve them, and those improvements will help with outside relationships eventually</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Therapeutic Factors in Group Therapy (cont.)</a:t>
            </a:r>
          </a:p>
        </p:txBody>
      </p:sp>
      <p:sp>
        <p:nvSpPr>
          <p:cNvPr id="404483" name="Rectangle 3"/>
          <p:cNvSpPr>
            <a:spLocks noGrp="1" noChangeArrowheads="1"/>
          </p:cNvSpPr>
          <p:nvPr>
            <p:ph idx="1"/>
          </p:nvPr>
        </p:nvSpPr>
        <p:spPr>
          <a:xfrm>
            <a:off x="457200" y="2133600"/>
            <a:ext cx="8248708" cy="4429151"/>
          </a:xfrm>
        </p:spPr>
        <p:txBody>
          <a:bodyPr>
            <a:noAutofit/>
          </a:bodyPr>
          <a:lstStyle/>
          <a:p>
            <a:pPr>
              <a:lnSpc>
                <a:spcPct val="90000"/>
              </a:lnSpc>
            </a:pPr>
            <a:r>
              <a:rPr lang="en-US" dirty="0">
                <a:solidFill>
                  <a:schemeClr val="bg2"/>
                </a:solidFill>
              </a:rPr>
              <a:t>Interpersonal Learning (cont.)</a:t>
            </a:r>
          </a:p>
          <a:p>
            <a:pPr lvl="1">
              <a:lnSpc>
                <a:spcPct val="90000"/>
              </a:lnSpc>
            </a:pPr>
            <a:r>
              <a:rPr lang="en-US" dirty="0">
                <a:solidFill>
                  <a:schemeClr val="bg2"/>
                </a:solidFill>
              </a:rPr>
              <a:t>The group becomes a social microcosm for each client</a:t>
            </a:r>
          </a:p>
          <a:p>
            <a:pPr lvl="2">
              <a:lnSpc>
                <a:spcPct val="90000"/>
              </a:lnSpc>
            </a:pPr>
            <a:r>
              <a:rPr lang="en-US" dirty="0">
                <a:solidFill>
                  <a:schemeClr val="bg2"/>
                </a:solidFill>
              </a:rPr>
              <a:t>Clients enact their own relationship pathology (without knowing it) in the group itself</a:t>
            </a:r>
          </a:p>
          <a:p>
            <a:pPr lvl="1">
              <a:lnSpc>
                <a:spcPct val="90000"/>
              </a:lnSpc>
            </a:pPr>
            <a:r>
              <a:rPr lang="en-US" dirty="0">
                <a:solidFill>
                  <a:schemeClr val="bg2"/>
                </a:solidFill>
              </a:rPr>
              <a:t>Focus on the here-and-now</a:t>
            </a:r>
          </a:p>
          <a:p>
            <a:pPr lvl="2">
              <a:lnSpc>
                <a:spcPct val="90000"/>
              </a:lnSpc>
            </a:pPr>
            <a:r>
              <a:rPr lang="en-US" dirty="0">
                <a:solidFill>
                  <a:schemeClr val="bg2"/>
                </a:solidFill>
              </a:rPr>
              <a:t>Discourage discussion of lives outside of therapy</a:t>
            </a:r>
          </a:p>
          <a:p>
            <a:pPr lvl="2">
              <a:lnSpc>
                <a:spcPct val="90000"/>
              </a:lnSpc>
            </a:pPr>
            <a:r>
              <a:rPr lang="en-US" dirty="0">
                <a:solidFill>
                  <a:schemeClr val="bg2"/>
                </a:solidFill>
              </a:rPr>
              <a:t>Encourage discussion of relationships between group members in the current moment</a:t>
            </a:r>
          </a:p>
          <a:p>
            <a:pPr lvl="2">
              <a:lnSpc>
                <a:spcPct val="90000"/>
              </a:lnSpc>
            </a:pPr>
            <a:r>
              <a:rPr lang="en-US" dirty="0">
                <a:solidFill>
                  <a:schemeClr val="bg2"/>
                </a:solidFill>
              </a:rPr>
              <a:t>Clients talk directly with each other about </a:t>
            </a:r>
            <a:r>
              <a:rPr lang="en-US" dirty="0" smtClean="0">
                <a:solidFill>
                  <a:schemeClr val="bg2"/>
                </a:solidFill>
              </a:rPr>
              <a:t>the </a:t>
            </a:r>
            <a:r>
              <a:rPr lang="en-US" dirty="0">
                <a:solidFill>
                  <a:schemeClr val="bg2"/>
                </a:solidFill>
              </a:rPr>
              <a:t>way they behave toward each other</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533400" y="381000"/>
            <a:ext cx="8229600" cy="1143000"/>
          </a:xfrm>
        </p:spPr>
        <p:txBody>
          <a:bodyPr>
            <a:noAutofit/>
          </a:bodyPr>
          <a:lstStyle/>
          <a:p>
            <a:r>
              <a:rPr lang="en-US" sz="6000" dirty="0">
                <a:solidFill>
                  <a:schemeClr val="tx2">
                    <a:lumMod val="40000"/>
                    <a:lumOff val="60000"/>
                  </a:schemeClr>
                </a:solidFill>
                <a:effectLst/>
              </a:rPr>
              <a:t>Practical Issues in Group Therapy</a:t>
            </a:r>
          </a:p>
        </p:txBody>
      </p:sp>
      <p:sp>
        <p:nvSpPr>
          <p:cNvPr id="390147" name="Rectangle 3"/>
          <p:cNvSpPr>
            <a:spLocks noGrp="1" noChangeArrowheads="1"/>
          </p:cNvSpPr>
          <p:nvPr>
            <p:ph idx="1"/>
          </p:nvPr>
        </p:nvSpPr>
        <p:spPr>
          <a:xfrm>
            <a:off x="457200" y="2057400"/>
            <a:ext cx="8258204" cy="4229121"/>
          </a:xfrm>
        </p:spPr>
        <p:txBody>
          <a:bodyPr>
            <a:noAutofit/>
          </a:bodyPr>
          <a:lstStyle/>
          <a:p>
            <a:pPr>
              <a:lnSpc>
                <a:spcPct val="90000"/>
              </a:lnSpc>
            </a:pPr>
            <a:r>
              <a:rPr lang="en-US" dirty="0">
                <a:solidFill>
                  <a:schemeClr val="bg2"/>
                </a:solidFill>
              </a:rPr>
              <a:t>Group membership</a:t>
            </a:r>
          </a:p>
          <a:p>
            <a:pPr lvl="1">
              <a:lnSpc>
                <a:spcPct val="90000"/>
              </a:lnSpc>
            </a:pPr>
            <a:r>
              <a:rPr lang="en-US" dirty="0">
                <a:solidFill>
                  <a:schemeClr val="bg2"/>
                </a:solidFill>
              </a:rPr>
              <a:t>Typically 5-10 clients</a:t>
            </a:r>
          </a:p>
          <a:p>
            <a:pPr lvl="1">
              <a:lnSpc>
                <a:spcPct val="90000"/>
              </a:lnSpc>
            </a:pPr>
            <a:r>
              <a:rPr lang="en-US" dirty="0">
                <a:solidFill>
                  <a:schemeClr val="bg2"/>
                </a:solidFill>
              </a:rPr>
              <a:t>Open-enrollment groups—individuals leave or join at any time</a:t>
            </a:r>
          </a:p>
          <a:p>
            <a:pPr lvl="1">
              <a:lnSpc>
                <a:spcPct val="90000"/>
              </a:lnSpc>
            </a:pPr>
            <a:r>
              <a:rPr lang="en-US" dirty="0">
                <a:solidFill>
                  <a:schemeClr val="bg2"/>
                </a:solidFill>
              </a:rPr>
              <a:t>Closed-enrollment groups—members start and finish together</a:t>
            </a:r>
          </a:p>
          <a:p>
            <a:pPr lvl="1">
              <a:lnSpc>
                <a:spcPct val="90000"/>
              </a:lnSpc>
            </a:pPr>
            <a:r>
              <a:rPr lang="en-US" dirty="0">
                <a:solidFill>
                  <a:schemeClr val="bg2"/>
                </a:solidFill>
              </a:rPr>
              <a:t>Most individuals can be included, unless they can’t interact meaningfully with others and reflect upon that interaction</a:t>
            </a:r>
          </a:p>
          <a:p>
            <a:pPr lvl="2">
              <a:lnSpc>
                <a:spcPct val="90000"/>
              </a:lnSpc>
            </a:pPr>
            <a:r>
              <a:rPr lang="en-US" dirty="0">
                <a:solidFill>
                  <a:schemeClr val="bg2"/>
                </a:solidFill>
              </a:rPr>
              <a:t>Psychosis, acute crisis, frequent absences are problematic</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Practical Issues in Group Therapy (cont.)</a:t>
            </a:r>
          </a:p>
        </p:txBody>
      </p:sp>
      <p:sp>
        <p:nvSpPr>
          <p:cNvPr id="391171" name="Rectangle 3"/>
          <p:cNvSpPr>
            <a:spLocks noGrp="1" noChangeArrowheads="1"/>
          </p:cNvSpPr>
          <p:nvPr>
            <p:ph idx="1"/>
          </p:nvPr>
        </p:nvSpPr>
        <p:spPr>
          <a:xfrm>
            <a:off x="457200" y="2286000"/>
            <a:ext cx="8258204" cy="4000521"/>
          </a:xfrm>
        </p:spPr>
        <p:txBody>
          <a:bodyPr/>
          <a:lstStyle/>
          <a:p>
            <a:r>
              <a:rPr lang="en-US" dirty="0">
                <a:solidFill>
                  <a:schemeClr val="bg2"/>
                </a:solidFill>
              </a:rPr>
              <a:t>Preparing clients for group therapy</a:t>
            </a:r>
          </a:p>
          <a:p>
            <a:pPr lvl="1"/>
            <a:r>
              <a:rPr lang="en-US" dirty="0">
                <a:solidFill>
                  <a:schemeClr val="bg2"/>
                </a:solidFill>
              </a:rPr>
              <a:t>Correct misconceptions</a:t>
            </a:r>
          </a:p>
          <a:p>
            <a:pPr lvl="1"/>
            <a:r>
              <a:rPr lang="en-US" dirty="0">
                <a:solidFill>
                  <a:schemeClr val="bg2"/>
                </a:solidFill>
              </a:rPr>
              <a:t>Provide realistic and encouraging data about outcome</a:t>
            </a:r>
          </a:p>
          <a:p>
            <a:pPr lvl="1"/>
            <a:r>
              <a:rPr lang="en-US" dirty="0">
                <a:solidFill>
                  <a:schemeClr val="bg2"/>
                </a:solidFill>
              </a:rPr>
              <a:t>Encourage helpful ways of participating</a:t>
            </a:r>
          </a:p>
          <a:p>
            <a:pPr lvl="1"/>
            <a:endParaRPr lang="en-US" dirty="0">
              <a:solidFill>
                <a:schemeClr val="bg2"/>
              </a:solidFill>
            </a:endParaRPr>
          </a:p>
        </p:txBody>
      </p:sp>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w Cen MT"/>
        <a:ea typeface=""/>
        <a:cs typeface=""/>
      </a:majorFont>
      <a:minorFont>
        <a:latin typeface="Calibri"/>
        <a:ea typeface=""/>
        <a:cs typeface=""/>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17816</TotalTime>
  <Words>2016</Words>
  <Application>Microsoft Office PowerPoint</Application>
  <PresentationFormat>On-screen Show (4:3)</PresentationFormat>
  <Paragraphs>200</Paragraphs>
  <Slides>29</Slides>
  <Notes>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Brooklet</vt:lpstr>
      <vt:lpstr>Chapter 16</vt:lpstr>
      <vt:lpstr>Group and Family Therapy</vt:lpstr>
      <vt:lpstr>Group Therapy: An Interpersonal Emphasis</vt:lpstr>
      <vt:lpstr>Therapeutic Factors in Group Therapy</vt:lpstr>
      <vt:lpstr>Therapeutic Factors in Group Therapy (cont.)</vt:lpstr>
      <vt:lpstr>Therapeutic Factors in Group Therapy (cont.)</vt:lpstr>
      <vt:lpstr>Therapeutic Factors in Group Therapy (cont.)</vt:lpstr>
      <vt:lpstr>Practical Issues in Group Therapy</vt:lpstr>
      <vt:lpstr>Practical Issues in Group Therapy (cont.)</vt:lpstr>
      <vt:lpstr>Practical Issues in Group Therapy (cont.)</vt:lpstr>
      <vt:lpstr>Practical Issues in Group Therapy (cont.)</vt:lpstr>
      <vt:lpstr>Practical Issues in Group Therapy (cont.)</vt:lpstr>
      <vt:lpstr>Ethical Issues in Group Therapy</vt:lpstr>
      <vt:lpstr>How Well Does Group Therapy Work?</vt:lpstr>
      <vt:lpstr>Family Therapy: The System as the Problem</vt:lpstr>
      <vt:lpstr>Family Therapy: The System as the Problem (cont.)</vt:lpstr>
      <vt:lpstr>Family Therapy: The System as the Problem (cont.)</vt:lpstr>
      <vt:lpstr>Assessment of Families</vt:lpstr>
      <vt:lpstr>Assessment of Families (cont.)</vt:lpstr>
      <vt:lpstr>Assessment of Families (cont.)</vt:lpstr>
      <vt:lpstr>Assessment of Families (cont.)</vt:lpstr>
      <vt:lpstr>Family Therapy: Essential Classic Concepts</vt:lpstr>
      <vt:lpstr>Family Therapy: Essential Classic Concepts (cont.)</vt:lpstr>
      <vt:lpstr>Family Therapy: Essential Classic Concepts (cont.)</vt:lpstr>
      <vt:lpstr>Family Therapy: Contemporary Approaches </vt:lpstr>
      <vt:lpstr>Family Therapy: Contemporary Approaches (cont.)</vt:lpstr>
      <vt:lpstr>Ethical Issues in Family Therapy</vt:lpstr>
      <vt:lpstr>Ethical Issues in Family Therapy (cont.)</vt:lpstr>
      <vt:lpstr>How Well Does Family Therapy 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Psychology: Science, Practice, and Culture</dc:title>
  <dc:creator>Pomerantz</dc:creator>
  <cp:lastModifiedBy>Owner</cp:lastModifiedBy>
  <cp:revision>53</cp:revision>
  <dcterms:created xsi:type="dcterms:W3CDTF">2007-08-16T15:36:53Z</dcterms:created>
  <dcterms:modified xsi:type="dcterms:W3CDTF">2016-03-31T20:03:15Z</dcterms:modified>
</cp:coreProperties>
</file>