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495" r:id="rId2"/>
    <p:sldId id="473" r:id="rId3"/>
    <p:sldId id="474" r:id="rId4"/>
    <p:sldId id="475" r:id="rId5"/>
    <p:sldId id="476" r:id="rId6"/>
    <p:sldId id="496" r:id="rId7"/>
    <p:sldId id="477" r:id="rId8"/>
    <p:sldId id="491" r:id="rId9"/>
    <p:sldId id="478" r:id="rId10"/>
    <p:sldId id="479" r:id="rId11"/>
    <p:sldId id="497" r:id="rId12"/>
    <p:sldId id="481" r:id="rId13"/>
    <p:sldId id="482" r:id="rId14"/>
    <p:sldId id="498" r:id="rId15"/>
    <p:sldId id="483" r:id="rId16"/>
    <p:sldId id="492" r:id="rId17"/>
    <p:sldId id="499" r:id="rId18"/>
    <p:sldId id="484" r:id="rId19"/>
    <p:sldId id="485" r:id="rId20"/>
    <p:sldId id="486" r:id="rId21"/>
    <p:sldId id="487" r:id="rId22"/>
    <p:sldId id="494" r:id="rId23"/>
    <p:sldId id="493" r:id="rId24"/>
    <p:sldId id="488" r:id="rId25"/>
    <p:sldId id="489" r:id="rId26"/>
    <p:sldId id="49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10" autoAdjust="0"/>
  </p:normalViewPr>
  <p:slideViewPr>
    <p:cSldViewPr>
      <p:cViewPr varScale="1">
        <p:scale>
          <a:sx n="71" d="100"/>
          <a:sy n="71" d="100"/>
        </p:scale>
        <p:origin x="-177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58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58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8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58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195B038-7AD4-4CF4-B2A4-98C68EE3290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Pavlov and his coworkers would present food to dogs and measure the amount of saliva the dogs produced—a natural, automatic response.</a:t>
            </a:r>
            <a:r>
              <a:rPr lang="en-US" sz="1200" kern="1200" baseline="0" dirty="0" smtClean="0">
                <a:solidFill>
                  <a:schemeClr val="tx1"/>
                </a:solidFill>
                <a:latin typeface="Arial" charset="0"/>
                <a:ea typeface="+mn-ea"/>
                <a:cs typeface="+mn-cs"/>
              </a:rPr>
              <a:t> H</a:t>
            </a:r>
            <a:r>
              <a:rPr lang="en-US" sz="1200" kern="1200" dirty="0" smtClean="0">
                <a:solidFill>
                  <a:schemeClr val="tx1"/>
                </a:solidFill>
                <a:latin typeface="Arial" charset="0"/>
                <a:ea typeface="+mn-ea"/>
                <a:cs typeface="+mn-cs"/>
              </a:rPr>
              <a:t>e noticed that the dogs were salivating before the food was presented. He came to realize that he had inadvertently come across a remarkable phenomenon, which was ultimately labeled classical conditioning.</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Thorndike’s law of effect: all organisms pay attention to the consequences (or effects) of their actions; actions followed by pleasurable</a:t>
            </a:r>
            <a:r>
              <a:rPr lang="en-US" sz="1200" kern="1200" baseline="0" dirty="0" smtClean="0">
                <a:solidFill>
                  <a:schemeClr val="tx1"/>
                </a:solidFill>
                <a:latin typeface="Arial" charset="0"/>
                <a:ea typeface="+mn-ea"/>
                <a:cs typeface="+mn-cs"/>
              </a:rPr>
              <a:t> consequences are more likely to reoccur; actions followed by unpleasant consequences are less likely to reoccur</a:t>
            </a:r>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mn-cs"/>
              </a:rPr>
              <a:t>Imitation</a:t>
            </a:r>
            <a:r>
              <a:rPr lang="en-US" sz="1200" b="0" kern="120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client simply mimics the modeled behavior</a:t>
            </a: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Vicarious learning</a:t>
            </a:r>
            <a:r>
              <a:rPr lang="en-US" sz="1200" b="0" kern="1200" dirty="0" smtClean="0">
                <a:solidFill>
                  <a:schemeClr val="tx1"/>
                </a:solidFill>
                <a:latin typeface="Arial" charset="0"/>
                <a:ea typeface="+mn-ea"/>
                <a:cs typeface="+mn-cs"/>
              </a:rPr>
              <a:t>:</a:t>
            </a:r>
            <a:r>
              <a:rPr lang="en-US" sz="1200" b="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client observes not only the modeled behavior but also the model receiving consequences for that modeled behavior</a:t>
            </a:r>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Table 14.1 Application of the Steps of the Scientific Method by Behavioral Therapists</a:t>
            </a:r>
            <a:endParaRPr lang="en-US" dirty="0" smtClean="0"/>
          </a:p>
        </p:txBody>
      </p:sp>
      <p:sp>
        <p:nvSpPr>
          <p:cNvPr id="4" name="Slide Number Placeholder 3"/>
          <p:cNvSpPr>
            <a:spLocks noGrp="1"/>
          </p:cNvSpPr>
          <p:nvPr>
            <p:ph type="sldNum" sz="quarter" idx="10"/>
          </p:nvPr>
        </p:nvSpPr>
        <p:spPr/>
        <p:txBody>
          <a:bodyPr/>
          <a:lstStyle/>
          <a:p>
            <a:fld id="{2195B038-7AD4-4CF4-B2A4-98C68EE3290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Behavioral therapists establish </a:t>
            </a:r>
            <a:r>
              <a:rPr lang="en-US" b="1" dirty="0" smtClean="0"/>
              <a:t>baselines</a:t>
            </a:r>
            <a:r>
              <a:rPr lang="en-US" b="0" dirty="0" smtClean="0"/>
              <a:t>, the pretreatment frequencies or durations of behaviors.  As therapy progresses, they hope to changes these frequencies or durations.</a:t>
            </a:r>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Imagine that the dog has just walked into Pavlov’s lab for the first time, so everything that it experiences or does is completely “unconditioned.” The dog will salivate when food is presented. Food is the </a:t>
            </a:r>
            <a:r>
              <a:rPr lang="en-US" sz="1200" b="1" kern="1200" dirty="0" smtClean="0">
                <a:solidFill>
                  <a:schemeClr val="tx1"/>
                </a:solidFill>
                <a:latin typeface="Arial" charset="0"/>
                <a:ea typeface="+mn-ea"/>
                <a:cs typeface="+mn-cs"/>
              </a:rPr>
              <a:t>unconditioned stimulus (UCS),</a:t>
            </a:r>
            <a:r>
              <a:rPr lang="en-US" sz="1200" kern="1200" dirty="0" smtClean="0">
                <a:solidFill>
                  <a:schemeClr val="tx1"/>
                </a:solidFill>
                <a:latin typeface="Arial" charset="0"/>
                <a:ea typeface="+mn-ea"/>
                <a:cs typeface="+mn-cs"/>
              </a:rPr>
              <a:t> which evokes salivation, the </a:t>
            </a:r>
            <a:r>
              <a:rPr lang="en-US" sz="1200" b="1" kern="1200" dirty="0" smtClean="0">
                <a:solidFill>
                  <a:schemeClr val="tx1"/>
                </a:solidFill>
                <a:latin typeface="Arial" charset="0"/>
                <a:ea typeface="+mn-ea"/>
                <a:cs typeface="+mn-cs"/>
              </a:rPr>
              <a:t>unconditioned response (UCR).</a:t>
            </a:r>
            <a:r>
              <a:rPr lang="en-US" sz="1200" kern="1200" dirty="0" smtClean="0">
                <a:solidFill>
                  <a:schemeClr val="tx1"/>
                </a:solidFill>
                <a:latin typeface="Arial" charset="0"/>
                <a:ea typeface="+mn-ea"/>
                <a:cs typeface="+mn-cs"/>
              </a:rPr>
              <a:t> After spending some time in Pavlov’s lab, the dog notices that when a certain bell rings, food comes a few seconds later. The dog begins to salivate in response to the bell. The sound of the bell, which had originally evoked no response at all in the dog, has become a </a:t>
            </a:r>
            <a:r>
              <a:rPr lang="en-US" sz="1200" b="1" kern="1200" dirty="0" smtClean="0">
                <a:solidFill>
                  <a:schemeClr val="tx1"/>
                </a:solidFill>
                <a:latin typeface="Arial" charset="0"/>
                <a:ea typeface="+mn-ea"/>
                <a:cs typeface="+mn-cs"/>
              </a:rPr>
              <a:t>conditioned stimulus (CS),</a:t>
            </a:r>
            <a:r>
              <a:rPr lang="en-US" sz="1200" kern="1200" dirty="0" smtClean="0">
                <a:solidFill>
                  <a:schemeClr val="tx1"/>
                </a:solidFill>
                <a:latin typeface="Arial" charset="0"/>
                <a:ea typeface="+mn-ea"/>
                <a:cs typeface="+mn-cs"/>
              </a:rPr>
              <a:t> and salivating, when in response to the bell (not the food), is the </a:t>
            </a:r>
            <a:r>
              <a:rPr lang="en-US" sz="1200" b="1" kern="1200" dirty="0" smtClean="0">
                <a:solidFill>
                  <a:schemeClr val="tx1"/>
                </a:solidFill>
                <a:latin typeface="Arial" charset="0"/>
                <a:ea typeface="+mn-ea"/>
                <a:cs typeface="+mn-cs"/>
              </a:rPr>
              <a:t>conditioned response (CR).</a:t>
            </a: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Generalization</a:t>
            </a:r>
            <a:r>
              <a:rPr lang="en-US" sz="1200" kern="1200" dirty="0" smtClean="0">
                <a:solidFill>
                  <a:schemeClr val="tx1"/>
                </a:solidFill>
                <a:latin typeface="Arial" charset="0"/>
                <a:ea typeface="+mn-ea"/>
                <a:cs typeface="+mn-cs"/>
              </a:rPr>
              <a:t> occurs when the conditioned response is evoked by stimuli that are similar to, but not an exact match for, the conditioned stimulus. </a:t>
            </a:r>
            <a:r>
              <a:rPr lang="en-US" sz="1200" b="1" kern="1200" dirty="0" smtClean="0">
                <a:solidFill>
                  <a:schemeClr val="tx1"/>
                </a:solidFill>
                <a:latin typeface="Arial" charset="0"/>
                <a:ea typeface="+mn-ea"/>
                <a:cs typeface="+mn-cs"/>
              </a:rPr>
              <a:t>Discrimination</a:t>
            </a:r>
            <a:r>
              <a:rPr lang="en-US" sz="1200" kern="1200" dirty="0" smtClean="0">
                <a:solidFill>
                  <a:schemeClr val="tx1"/>
                </a:solidFill>
                <a:latin typeface="Arial" charset="0"/>
                <a:ea typeface="+mn-ea"/>
                <a:cs typeface="+mn-cs"/>
              </a:rPr>
              <a:t> occurs when the conditioned response is not evoked by such a stimulus.</a:t>
            </a:r>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Imaginal</a:t>
            </a:r>
            <a:r>
              <a:rPr lang="en-US" b="1" dirty="0" smtClean="0"/>
              <a:t> exposure </a:t>
            </a:r>
            <a:r>
              <a:rPr lang="en-US" dirty="0" smtClean="0"/>
              <a:t>– visualizing the feared stimuli</a:t>
            </a:r>
          </a:p>
          <a:p>
            <a:r>
              <a:rPr lang="en-US" b="1" baseline="0" dirty="0" smtClean="0"/>
              <a:t>In vivo exposure </a:t>
            </a:r>
            <a:r>
              <a:rPr lang="en-US" baseline="0" dirty="0" smtClean="0"/>
              <a:t>– exposure to the actual anxiety-provoking stimuli</a:t>
            </a:r>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Exposure-plus-response-prevention involves graded exposure to obsessive thoughts or situations that elicit such thoughts while simultaneously preventing the client’s typical response.</a:t>
            </a:r>
            <a:r>
              <a:rPr lang="en-US" sz="1200" kern="1200" baseline="0" dirty="0" smtClean="0">
                <a:solidFill>
                  <a:schemeClr val="tx1"/>
                </a:solidFill>
                <a:latin typeface="Arial" charset="0"/>
                <a:ea typeface="+mn-ea"/>
                <a:cs typeface="+mn-cs"/>
              </a:rPr>
              <a:t>  An anxiety hierarchy is often constructed.</a:t>
            </a:r>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mn-cs"/>
              </a:rPr>
              <a:t>Reinforcement</a:t>
            </a:r>
            <a:r>
              <a:rPr lang="en-US" sz="1200" kern="1200" dirty="0" smtClean="0">
                <a:solidFill>
                  <a:schemeClr val="tx1"/>
                </a:solidFill>
                <a:latin typeface="Arial" charset="0"/>
                <a:ea typeface="+mn-ea"/>
                <a:cs typeface="+mn-cs"/>
              </a:rPr>
              <a:t> is defined as any consequence that makes a behavior more likely to recur in the future.</a:t>
            </a: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Punishment</a:t>
            </a:r>
            <a:r>
              <a:rPr lang="en-US" sz="1200" kern="1200" dirty="0" smtClean="0">
                <a:solidFill>
                  <a:schemeClr val="tx1"/>
                </a:solidFill>
                <a:latin typeface="Arial" charset="0"/>
                <a:ea typeface="+mn-ea"/>
                <a:cs typeface="+mn-cs"/>
              </a:rPr>
              <a:t> is defined as any consequence that makes a behavior less likely to recur in the future.</a:t>
            </a:r>
          </a:p>
          <a:p>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Positive reinforcement</a:t>
            </a:r>
            <a:r>
              <a:rPr lang="en-US" sz="1200" kern="1200" dirty="0" smtClean="0">
                <a:solidFill>
                  <a:schemeClr val="tx1"/>
                </a:solidFill>
                <a:latin typeface="Arial" charset="0"/>
                <a:ea typeface="+mn-ea"/>
                <a:cs typeface="+mn-cs"/>
              </a:rPr>
              <a:t> means “getting something good”</a:t>
            </a: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Negative reinforcement</a:t>
            </a:r>
            <a:r>
              <a:rPr lang="en-US" sz="1200" kern="1200" dirty="0" smtClean="0">
                <a:solidFill>
                  <a:schemeClr val="tx1"/>
                </a:solidFill>
                <a:latin typeface="Arial" charset="0"/>
                <a:ea typeface="+mn-ea"/>
                <a:cs typeface="+mn-cs"/>
              </a:rPr>
              <a:t> means</a:t>
            </a:r>
            <a:r>
              <a:rPr lang="en-US" sz="1200" kern="1200" baseline="0" dirty="0" smtClean="0">
                <a:solidFill>
                  <a:schemeClr val="tx1"/>
                </a:solidFill>
                <a:latin typeface="Arial" charset="0"/>
                <a:ea typeface="+mn-ea"/>
                <a:cs typeface="+mn-cs"/>
              </a:rPr>
              <a:t> “losing something bad”</a:t>
            </a:r>
            <a:endParaRPr lang="en-US" sz="1200" kern="1200" dirty="0" smtClean="0">
              <a:solidFill>
                <a:schemeClr val="tx1"/>
              </a:solidFill>
              <a:latin typeface="Arial" charset="0"/>
              <a:ea typeface="+mn-ea"/>
              <a:cs typeface="+mn-cs"/>
            </a:endParaRP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Positive punishment</a:t>
            </a:r>
            <a:r>
              <a:rPr lang="en-US" sz="1200" kern="1200" dirty="0" smtClean="0">
                <a:solidFill>
                  <a:schemeClr val="tx1"/>
                </a:solidFill>
                <a:latin typeface="Arial" charset="0"/>
                <a:ea typeface="+mn-ea"/>
                <a:cs typeface="+mn-cs"/>
              </a:rPr>
              <a:t> means “getting something bad”</a:t>
            </a:r>
          </a:p>
          <a:p>
            <a:endParaRPr lang="en-US" sz="12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Negative punishment</a:t>
            </a:r>
            <a:r>
              <a:rPr lang="en-US" sz="1200" kern="1200" dirty="0" smtClean="0">
                <a:solidFill>
                  <a:schemeClr val="tx1"/>
                </a:solidFill>
                <a:latin typeface="Arial" charset="0"/>
                <a:ea typeface="+mn-ea"/>
                <a:cs typeface="+mn-cs"/>
              </a:rPr>
              <a:t> means “losing something good”</a:t>
            </a:r>
            <a:endParaRPr lang="en-US" dirty="0"/>
          </a:p>
        </p:txBody>
      </p:sp>
      <p:sp>
        <p:nvSpPr>
          <p:cNvPr id="4" name="Slide Number Placeholder 3"/>
          <p:cNvSpPr>
            <a:spLocks noGrp="1"/>
          </p:cNvSpPr>
          <p:nvPr>
            <p:ph type="sldNum" sz="quarter" idx="10"/>
          </p:nvPr>
        </p:nvSpPr>
        <p:spPr/>
        <p:txBody>
          <a:bodyPr/>
          <a:lstStyle/>
          <a:p>
            <a:fld id="{2195B038-7AD4-4CF4-B2A4-98C68EE3290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812023D0-CB5C-4D0E-9D14-9D8027A8728D}"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E36915F3-8B0A-4275-A128-7BFF4E6C8495}"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0473ACC1-6FD0-4BED-A2B5-EFF36EFAD5D4}"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34F1A-D601-4FCB-A1BC-2070654FD395}"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5350137F-D770-42DC-8978-1186241138D3}"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E60F2956-E19C-477C-AA8A-E704BBC4A2C1}"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7AA6D277-17D8-4E79-83C2-98625303F0F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52A32D3F-88BE-4E7D-8583-A55DDC15E7B1}"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700C322E-9581-4303-8BA5-3ABCAB8BA967}"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F5141683-BC06-4508-B36D-6A85B90480C2}"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B37C73FE-5D1F-4251-A75C-814879498594}"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0E016477-448D-486A-96B5-2D3F0AAD6228}"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7C634F1A-D601-4FCB-A1BC-2070654FD395}"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fade/>
  </p:transition>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2"/>
                </a:solidFill>
                <a:effectLst/>
              </a:rPr>
              <a:t>Chapter 14</a:t>
            </a:r>
            <a:endParaRPr lang="en-US" sz="6000" dirty="0">
              <a:solidFill>
                <a:schemeClr val="bg2"/>
              </a:solidFill>
              <a:effectLst/>
            </a:endParaRPr>
          </a:p>
        </p:txBody>
      </p:sp>
      <p:sp>
        <p:nvSpPr>
          <p:cNvPr id="3" name="Subtitle 2"/>
          <p:cNvSpPr>
            <a:spLocks noGrp="1"/>
          </p:cNvSpPr>
          <p:nvPr>
            <p:ph type="subTitle" idx="1"/>
          </p:nvPr>
        </p:nvSpPr>
        <p:spPr/>
        <p:txBody>
          <a:bodyPr>
            <a:normAutofit/>
          </a:bodyPr>
          <a:lstStyle/>
          <a:p>
            <a:r>
              <a:rPr lang="en-US" sz="4000" dirty="0" smtClean="0">
                <a:solidFill>
                  <a:schemeClr val="bg2"/>
                </a:solidFill>
              </a:rPr>
              <a:t>Behavioral Psychotherapy</a:t>
            </a:r>
            <a:endParaRPr lang="en-US" sz="40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381000" y="228600"/>
            <a:ext cx="8305800" cy="1557318"/>
          </a:xfrm>
        </p:spPr>
        <p:txBody>
          <a:bodyPr>
            <a:noAutofit/>
          </a:bodyPr>
          <a:lstStyle/>
          <a:p>
            <a:r>
              <a:rPr lang="en-US" sz="5400" dirty="0">
                <a:solidFill>
                  <a:schemeClr val="tx2">
                    <a:lumMod val="40000"/>
                    <a:lumOff val="60000"/>
                  </a:schemeClr>
                </a:solidFill>
                <a:effectLst/>
              </a:rPr>
              <a:t>Two Types of Conditioning </a:t>
            </a:r>
            <a:r>
              <a:rPr lang="en-US" sz="4000" dirty="0">
                <a:solidFill>
                  <a:schemeClr val="tx2">
                    <a:lumMod val="40000"/>
                    <a:lumOff val="60000"/>
                  </a:schemeClr>
                </a:solidFill>
                <a:effectLst/>
              </a:rPr>
              <a:t>(cont.)</a:t>
            </a:r>
            <a:endParaRPr lang="en-US" sz="5400" dirty="0">
              <a:solidFill>
                <a:schemeClr val="tx2">
                  <a:lumMod val="40000"/>
                  <a:lumOff val="60000"/>
                </a:schemeClr>
              </a:solidFill>
              <a:effectLst/>
            </a:endParaRPr>
          </a:p>
        </p:txBody>
      </p:sp>
      <p:sp>
        <p:nvSpPr>
          <p:cNvPr id="353283" name="Rectangle 3"/>
          <p:cNvSpPr>
            <a:spLocks noGrp="1" noChangeArrowheads="1"/>
          </p:cNvSpPr>
          <p:nvPr>
            <p:ph idx="1"/>
          </p:nvPr>
        </p:nvSpPr>
        <p:spPr/>
        <p:txBody>
          <a:bodyPr>
            <a:normAutofit/>
          </a:bodyPr>
          <a:lstStyle/>
          <a:p>
            <a:r>
              <a:rPr lang="en-US" dirty="0">
                <a:solidFill>
                  <a:schemeClr val="bg2"/>
                </a:solidFill>
              </a:rPr>
              <a:t>Operant conditioning</a:t>
            </a:r>
          </a:p>
          <a:p>
            <a:pPr lvl="1"/>
            <a:r>
              <a:rPr lang="en-US" dirty="0">
                <a:solidFill>
                  <a:schemeClr val="bg2"/>
                </a:solidFill>
              </a:rPr>
              <a:t>The organism “operates” on the environment, notices the consequences of the behavior, and incorporates those consequences into decisions regarding future behavior </a:t>
            </a:r>
          </a:p>
          <a:p>
            <a:pPr lvl="1"/>
            <a:r>
              <a:rPr lang="en-US" dirty="0">
                <a:solidFill>
                  <a:schemeClr val="bg2"/>
                </a:solidFill>
              </a:rPr>
              <a:t>More active style of learning than classical conditioning</a:t>
            </a:r>
          </a:p>
          <a:p>
            <a:pPr lvl="1"/>
            <a:r>
              <a:rPr lang="en-US" dirty="0">
                <a:solidFill>
                  <a:schemeClr val="bg2"/>
                </a:solidFill>
              </a:rPr>
              <a:t>Contingencies, or internal “if…then…” statements, are the product of operant conditioning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tx2">
                    <a:lumMod val="40000"/>
                    <a:lumOff val="60000"/>
                  </a:schemeClr>
                </a:solidFill>
                <a:effectLst/>
              </a:rPr>
              <a:t>Techniques Based on Classical Conditioning</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a:xfrm>
            <a:off x="533400" y="2133600"/>
            <a:ext cx="8182004" cy="4152921"/>
          </a:xfrm>
        </p:spPr>
        <p:txBody>
          <a:bodyPr/>
          <a:lstStyle/>
          <a:p>
            <a:r>
              <a:rPr lang="en-US" dirty="0" smtClean="0">
                <a:solidFill>
                  <a:schemeClr val="bg2"/>
                </a:solidFill>
              </a:rPr>
              <a:t>Exposure therapy</a:t>
            </a:r>
          </a:p>
          <a:p>
            <a:endParaRPr lang="en-US" dirty="0" smtClean="0">
              <a:solidFill>
                <a:schemeClr val="bg2"/>
              </a:solidFill>
            </a:endParaRPr>
          </a:p>
          <a:p>
            <a:r>
              <a:rPr lang="en-US" dirty="0" smtClean="0">
                <a:solidFill>
                  <a:schemeClr val="bg2"/>
                </a:solidFill>
              </a:rPr>
              <a:t>Systematic desensitization</a:t>
            </a:r>
          </a:p>
          <a:p>
            <a:endParaRPr lang="en-US" dirty="0" smtClean="0">
              <a:solidFill>
                <a:schemeClr val="bg2"/>
              </a:solidFill>
            </a:endParaRPr>
          </a:p>
          <a:p>
            <a:r>
              <a:rPr lang="en-US" dirty="0" smtClean="0">
                <a:solidFill>
                  <a:schemeClr val="bg2"/>
                </a:solidFill>
              </a:rPr>
              <a:t>Assertiveness training</a:t>
            </a:r>
            <a:endParaRPr lang="en-US" dirty="0">
              <a:solidFill>
                <a:schemeClr val="bg2"/>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Techniques Based on Classical </a:t>
            </a:r>
            <a:r>
              <a:rPr lang="en-US" sz="5400" dirty="0" smtClean="0">
                <a:solidFill>
                  <a:schemeClr val="tx2">
                    <a:lumMod val="40000"/>
                    <a:lumOff val="60000"/>
                  </a:schemeClr>
                </a:solidFill>
                <a:effectLst/>
              </a:rPr>
              <a:t>Conditioning (cont.)</a:t>
            </a:r>
            <a:endParaRPr lang="en-US" sz="5400" dirty="0">
              <a:solidFill>
                <a:schemeClr val="tx2">
                  <a:lumMod val="40000"/>
                  <a:lumOff val="60000"/>
                </a:schemeClr>
              </a:solidFill>
              <a:effectLst/>
            </a:endParaRPr>
          </a:p>
        </p:txBody>
      </p:sp>
      <p:sp>
        <p:nvSpPr>
          <p:cNvPr id="355331" name="Rectangle 3"/>
          <p:cNvSpPr>
            <a:spLocks noGrp="1" noChangeArrowheads="1"/>
          </p:cNvSpPr>
          <p:nvPr>
            <p:ph idx="1"/>
          </p:nvPr>
        </p:nvSpPr>
        <p:spPr>
          <a:xfrm>
            <a:off x="457200" y="2209800"/>
            <a:ext cx="8258204" cy="4076721"/>
          </a:xfrm>
        </p:spPr>
        <p:txBody>
          <a:bodyPr/>
          <a:lstStyle/>
          <a:p>
            <a:pPr>
              <a:lnSpc>
                <a:spcPct val="90000"/>
              </a:lnSpc>
            </a:pPr>
            <a:r>
              <a:rPr lang="en-US" dirty="0">
                <a:solidFill>
                  <a:schemeClr val="bg2"/>
                </a:solidFill>
              </a:rPr>
              <a:t>Exposure therapy</a:t>
            </a:r>
          </a:p>
          <a:p>
            <a:pPr lvl="1">
              <a:lnSpc>
                <a:spcPct val="90000"/>
              </a:lnSpc>
            </a:pPr>
            <a:r>
              <a:rPr lang="en-US" dirty="0" smtClean="0">
                <a:solidFill>
                  <a:schemeClr val="bg2"/>
                </a:solidFill>
              </a:rPr>
              <a:t>Version </a:t>
            </a:r>
            <a:r>
              <a:rPr lang="en-US" dirty="0">
                <a:solidFill>
                  <a:schemeClr val="bg2"/>
                </a:solidFill>
              </a:rPr>
              <a:t>of “facing your fears” </a:t>
            </a:r>
            <a:endParaRPr lang="en-US" dirty="0" smtClean="0">
              <a:solidFill>
                <a:schemeClr val="bg2"/>
              </a:solidFill>
            </a:endParaRPr>
          </a:p>
          <a:p>
            <a:pPr lvl="1">
              <a:lnSpc>
                <a:spcPct val="90000"/>
              </a:lnSpc>
            </a:pPr>
            <a:r>
              <a:rPr lang="en-US" dirty="0" smtClean="0">
                <a:solidFill>
                  <a:schemeClr val="bg2"/>
                </a:solidFill>
              </a:rPr>
              <a:t>Often </a:t>
            </a:r>
            <a:r>
              <a:rPr lang="en-US" dirty="0">
                <a:solidFill>
                  <a:schemeClr val="bg2"/>
                </a:solidFill>
              </a:rPr>
              <a:t>used to treat anxiety disorders</a:t>
            </a:r>
          </a:p>
          <a:p>
            <a:pPr lvl="1">
              <a:lnSpc>
                <a:spcPct val="90000"/>
              </a:lnSpc>
            </a:pPr>
            <a:r>
              <a:rPr lang="en-US" dirty="0" smtClean="0">
                <a:solidFill>
                  <a:schemeClr val="bg2"/>
                </a:solidFill>
              </a:rPr>
              <a:t>Client </a:t>
            </a:r>
            <a:r>
              <a:rPr lang="en-US" dirty="0">
                <a:solidFill>
                  <a:schemeClr val="bg2"/>
                </a:solidFill>
              </a:rPr>
              <a:t>is repeatedly “exposed” to the feared object and the expected aversive outcome does not take </a:t>
            </a:r>
            <a:r>
              <a:rPr lang="en-US" dirty="0" smtClean="0">
                <a:solidFill>
                  <a:schemeClr val="bg2"/>
                </a:solidFill>
              </a:rPr>
              <a:t>place </a:t>
            </a:r>
            <a:r>
              <a:rPr lang="en-US" dirty="0" smtClean="0">
                <a:solidFill>
                  <a:schemeClr val="bg2"/>
                </a:solidFill>
                <a:sym typeface="Wingdings" pitchFamily="2" charset="2"/>
              </a:rPr>
              <a:t> </a:t>
            </a:r>
            <a:r>
              <a:rPr lang="en-US" dirty="0" smtClean="0">
                <a:solidFill>
                  <a:schemeClr val="bg2"/>
                </a:solidFill>
              </a:rPr>
              <a:t>client </a:t>
            </a:r>
            <a:r>
              <a:rPr lang="en-US" dirty="0">
                <a:solidFill>
                  <a:schemeClr val="bg2"/>
                </a:solidFill>
              </a:rPr>
              <a:t>no longer experiences the fear response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Techniques Based on Classical Conditioning (cont.)</a:t>
            </a:r>
          </a:p>
        </p:txBody>
      </p:sp>
      <p:sp>
        <p:nvSpPr>
          <p:cNvPr id="356355" name="Rectangle 3"/>
          <p:cNvSpPr>
            <a:spLocks noGrp="1" noChangeArrowheads="1"/>
          </p:cNvSpPr>
          <p:nvPr>
            <p:ph idx="1"/>
          </p:nvPr>
        </p:nvSpPr>
        <p:spPr>
          <a:xfrm>
            <a:off x="457200" y="2286000"/>
            <a:ext cx="8258204" cy="4000521"/>
          </a:xfrm>
        </p:spPr>
        <p:txBody>
          <a:bodyPr>
            <a:normAutofit/>
          </a:bodyPr>
          <a:lstStyle/>
          <a:p>
            <a:r>
              <a:rPr lang="en-US" sz="3600" dirty="0">
                <a:solidFill>
                  <a:schemeClr val="bg2"/>
                </a:solidFill>
              </a:rPr>
              <a:t>Exposure therapy (cont.)</a:t>
            </a:r>
          </a:p>
          <a:p>
            <a:pPr lvl="1"/>
            <a:r>
              <a:rPr lang="en-US" sz="3200" dirty="0">
                <a:solidFill>
                  <a:schemeClr val="bg2"/>
                </a:solidFill>
              </a:rPr>
              <a:t>Exposure is typically gradual (“graded” exposure), following an anxiety hierarchy</a:t>
            </a:r>
          </a:p>
          <a:p>
            <a:pPr lvl="1"/>
            <a:r>
              <a:rPr lang="en-US" sz="3200" dirty="0">
                <a:solidFill>
                  <a:schemeClr val="bg2"/>
                </a:solidFill>
              </a:rPr>
              <a:t>Exposures can be </a:t>
            </a:r>
            <a:r>
              <a:rPr lang="en-US" sz="3200" dirty="0" err="1">
                <a:solidFill>
                  <a:schemeClr val="bg2"/>
                </a:solidFill>
              </a:rPr>
              <a:t>imaginal</a:t>
            </a:r>
            <a:r>
              <a:rPr lang="en-US" sz="3200" dirty="0">
                <a:solidFill>
                  <a:schemeClr val="bg2"/>
                </a:solidFill>
              </a:rPr>
              <a:t> or in vivo (real</a:t>
            </a:r>
            <a:r>
              <a:rPr lang="en-US" sz="3200" dirty="0" smtClean="0">
                <a:solidFill>
                  <a:schemeClr val="bg2"/>
                </a:solidFill>
              </a:rPr>
              <a:t>)</a:t>
            </a:r>
            <a:endParaRPr lang="en-US" sz="3200" dirty="0">
              <a:solidFill>
                <a:schemeClr val="bg2"/>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57200" y="381000"/>
            <a:ext cx="8229600" cy="1143000"/>
          </a:xfrm>
        </p:spPr>
        <p:txBody>
          <a:bodyPr>
            <a:noAutofit/>
          </a:bodyPr>
          <a:lstStyle/>
          <a:p>
            <a:r>
              <a:rPr lang="en-US" sz="4800" dirty="0">
                <a:solidFill>
                  <a:schemeClr val="tx2">
                    <a:lumMod val="40000"/>
                    <a:lumOff val="60000"/>
                  </a:schemeClr>
                </a:solidFill>
                <a:effectLst/>
              </a:rPr>
              <a:t>Techniques Based on Classical Conditioning (cont.)</a:t>
            </a:r>
          </a:p>
        </p:txBody>
      </p:sp>
      <p:sp>
        <p:nvSpPr>
          <p:cNvPr id="356355" name="Rectangle 3"/>
          <p:cNvSpPr>
            <a:spLocks noGrp="1" noChangeArrowheads="1"/>
          </p:cNvSpPr>
          <p:nvPr>
            <p:ph idx="1"/>
          </p:nvPr>
        </p:nvSpPr>
        <p:spPr/>
        <p:txBody>
          <a:bodyPr/>
          <a:lstStyle/>
          <a:p>
            <a:r>
              <a:rPr lang="en-US" dirty="0">
                <a:solidFill>
                  <a:schemeClr val="bg2"/>
                </a:solidFill>
              </a:rPr>
              <a:t>Exposure therapy (cont.)</a:t>
            </a:r>
          </a:p>
          <a:p>
            <a:pPr lvl="1"/>
            <a:r>
              <a:rPr lang="en-US" dirty="0" smtClean="0">
                <a:solidFill>
                  <a:schemeClr val="bg2"/>
                </a:solidFill>
              </a:rPr>
              <a:t>Exposure-plus-response-prevention </a:t>
            </a:r>
            <a:r>
              <a:rPr lang="en-US" dirty="0">
                <a:solidFill>
                  <a:schemeClr val="bg2"/>
                </a:solidFill>
              </a:rPr>
              <a:t>is a particular form of exposure with empirical evidence in the treatment of </a:t>
            </a:r>
            <a:r>
              <a:rPr lang="en-US" dirty="0" smtClean="0">
                <a:solidFill>
                  <a:schemeClr val="bg2"/>
                </a:solidFill>
              </a:rPr>
              <a:t>OCD</a:t>
            </a:r>
          </a:p>
          <a:p>
            <a:pPr lvl="2"/>
            <a:r>
              <a:rPr lang="en-US" dirty="0" smtClean="0">
                <a:solidFill>
                  <a:schemeClr val="bg2"/>
                </a:solidFill>
              </a:rPr>
              <a:t>Anxiety hierarchy</a:t>
            </a:r>
            <a:endParaRPr lang="en-US" dirty="0">
              <a:solidFill>
                <a:schemeClr val="bg2"/>
              </a:solidFill>
            </a:endParaRPr>
          </a:p>
        </p:txBody>
      </p:sp>
      <p:graphicFrame>
        <p:nvGraphicFramePr>
          <p:cNvPr id="4" name="Table 3"/>
          <p:cNvGraphicFramePr>
            <a:graphicFrameLocks noGrp="1"/>
          </p:cNvGraphicFramePr>
          <p:nvPr/>
        </p:nvGraphicFramePr>
        <p:xfrm>
          <a:off x="152400" y="4419600"/>
          <a:ext cx="8839200" cy="2183204"/>
        </p:xfrm>
        <a:graphic>
          <a:graphicData uri="http://schemas.openxmlformats.org/drawingml/2006/table">
            <a:tbl>
              <a:tblPr>
                <a:tableStyleId>{3C2FFA5D-87B4-456A-9821-1D502468CF0F}</a:tableStyleId>
              </a:tblPr>
              <a:tblGrid>
                <a:gridCol w="4035978"/>
                <a:gridCol w="4803222"/>
              </a:tblGrid>
              <a:tr h="478118">
                <a:tc>
                  <a:txBody>
                    <a:bodyPr/>
                    <a:lstStyle/>
                    <a:p>
                      <a:pPr marL="0" marR="0" indent="0" algn="ctr">
                        <a:lnSpc>
                          <a:spcPct val="150000"/>
                        </a:lnSpc>
                        <a:spcBef>
                          <a:spcPts val="0"/>
                        </a:spcBef>
                        <a:spcAft>
                          <a:spcPts val="0"/>
                        </a:spcAft>
                      </a:pPr>
                      <a:r>
                        <a:rPr lang="en-US" sz="1200" b="1" dirty="0"/>
                        <a:t>Stimulus</a:t>
                      </a:r>
                      <a:endParaRPr lang="en-US" sz="1200" b="1" dirty="0">
                        <a:latin typeface="Times New Roman"/>
                        <a:ea typeface="Times New Roman"/>
                      </a:endParaRPr>
                    </a:p>
                  </a:txBody>
                  <a:tcPr marL="59765" marR="59765" marT="0" marB="0"/>
                </a:tc>
                <a:tc>
                  <a:txBody>
                    <a:bodyPr/>
                    <a:lstStyle/>
                    <a:p>
                      <a:pPr marL="0" marR="0" indent="0" algn="ctr">
                        <a:lnSpc>
                          <a:spcPct val="150000"/>
                        </a:lnSpc>
                        <a:spcBef>
                          <a:spcPts val="0"/>
                        </a:spcBef>
                        <a:spcAft>
                          <a:spcPts val="0"/>
                        </a:spcAft>
                      </a:pPr>
                      <a:r>
                        <a:rPr lang="en-US" sz="1200" b="1" dirty="0"/>
                        <a:t>Subjective Distress (0 = No Fear; 100 = Maximum Fear)</a:t>
                      </a:r>
                      <a:endParaRPr lang="en-US" sz="1200" b="1" dirty="0">
                        <a:latin typeface="Times New Roman"/>
                        <a:ea typeface="Times New Roman"/>
                      </a:endParaRPr>
                    </a:p>
                  </a:txBody>
                  <a:tcPr marL="59765" marR="59765" marT="0" marB="0"/>
                </a:tc>
              </a:tr>
              <a:tr h="258483">
                <a:tc>
                  <a:txBody>
                    <a:bodyPr/>
                    <a:lstStyle/>
                    <a:p>
                      <a:pPr marL="0" marR="0">
                        <a:lnSpc>
                          <a:spcPct val="150000"/>
                        </a:lnSpc>
                        <a:spcBef>
                          <a:spcPts val="0"/>
                        </a:spcBef>
                        <a:spcAft>
                          <a:spcPts val="0"/>
                        </a:spcAft>
                      </a:pPr>
                      <a:r>
                        <a:rPr lang="en-US" sz="1200" dirty="0" smtClean="0"/>
                        <a:t>Hearing </a:t>
                      </a:r>
                      <a:r>
                        <a:rPr lang="en-US" sz="1200" dirty="0"/>
                        <a:t>a dog bark in another room</a:t>
                      </a:r>
                      <a:endParaRPr lang="en-US" sz="1200" dirty="0">
                        <a:latin typeface="Times New Roman"/>
                        <a:ea typeface="Times New Roman"/>
                      </a:endParaRPr>
                    </a:p>
                  </a:txBody>
                  <a:tcPr marL="59765" marR="59765" marT="0" marB="0"/>
                </a:tc>
                <a:tc>
                  <a:txBody>
                    <a:bodyPr/>
                    <a:lstStyle/>
                    <a:p>
                      <a:pPr marL="0" marR="0" algn="ctr">
                        <a:lnSpc>
                          <a:spcPct val="150000"/>
                        </a:lnSpc>
                        <a:spcBef>
                          <a:spcPts val="0"/>
                        </a:spcBef>
                        <a:spcAft>
                          <a:spcPts val="0"/>
                        </a:spcAft>
                      </a:pPr>
                      <a:r>
                        <a:rPr lang="en-US" sz="1200"/>
                        <a:t> 5</a:t>
                      </a:r>
                      <a:endParaRPr lang="en-US" sz="1200">
                        <a:latin typeface="Times New Roman"/>
                        <a:ea typeface="Times New Roman"/>
                      </a:endParaRPr>
                    </a:p>
                  </a:txBody>
                  <a:tcPr marL="59765" marR="59765" marT="0" marB="0"/>
                </a:tc>
              </a:tr>
              <a:tr h="304800">
                <a:tc>
                  <a:txBody>
                    <a:bodyPr/>
                    <a:lstStyle/>
                    <a:p>
                      <a:pPr marL="0" marR="0">
                        <a:lnSpc>
                          <a:spcPct val="150000"/>
                        </a:lnSpc>
                        <a:spcBef>
                          <a:spcPts val="0"/>
                        </a:spcBef>
                        <a:spcAft>
                          <a:spcPts val="0"/>
                        </a:spcAft>
                      </a:pPr>
                      <a:r>
                        <a:rPr lang="en-US" sz="1200" dirty="0" smtClean="0"/>
                        <a:t>Standing </a:t>
                      </a:r>
                      <a:r>
                        <a:rPr lang="en-US" sz="1200" dirty="0"/>
                        <a:t>within 20 feet of a dog on a leash</a:t>
                      </a:r>
                      <a:endParaRPr lang="en-US" sz="1200" dirty="0">
                        <a:latin typeface="Times New Roman"/>
                        <a:ea typeface="Times New Roman"/>
                      </a:endParaRPr>
                    </a:p>
                  </a:txBody>
                  <a:tcPr marL="59765" marR="59765" marT="0" marB="0"/>
                </a:tc>
                <a:tc>
                  <a:txBody>
                    <a:bodyPr/>
                    <a:lstStyle/>
                    <a:p>
                      <a:pPr marL="0" marR="0" algn="ctr">
                        <a:lnSpc>
                          <a:spcPct val="150000"/>
                        </a:lnSpc>
                        <a:spcBef>
                          <a:spcPts val="0"/>
                        </a:spcBef>
                        <a:spcAft>
                          <a:spcPts val="0"/>
                        </a:spcAft>
                      </a:pPr>
                      <a:r>
                        <a:rPr lang="en-US" sz="1200"/>
                        <a:t>25</a:t>
                      </a:r>
                      <a:endParaRPr lang="en-US" sz="1200">
                        <a:latin typeface="Times New Roman"/>
                        <a:ea typeface="Times New Roman"/>
                      </a:endParaRPr>
                    </a:p>
                  </a:txBody>
                  <a:tcPr marL="59765" marR="59765" marT="0" marB="0"/>
                </a:tc>
              </a:tr>
              <a:tr h="283882">
                <a:tc>
                  <a:txBody>
                    <a:bodyPr/>
                    <a:lstStyle/>
                    <a:p>
                      <a:pPr marL="0" marR="0">
                        <a:lnSpc>
                          <a:spcPct val="150000"/>
                        </a:lnSpc>
                        <a:spcBef>
                          <a:spcPts val="0"/>
                        </a:spcBef>
                        <a:spcAft>
                          <a:spcPts val="0"/>
                        </a:spcAft>
                      </a:pPr>
                      <a:r>
                        <a:rPr lang="en-US" sz="1200" dirty="0" smtClean="0"/>
                        <a:t>Standing </a:t>
                      </a:r>
                      <a:r>
                        <a:rPr lang="en-US" sz="1200" dirty="0"/>
                        <a:t>within 5 feet of a dog on a leash</a:t>
                      </a:r>
                      <a:endParaRPr lang="en-US" sz="1200" dirty="0">
                        <a:latin typeface="Times New Roman"/>
                        <a:ea typeface="Times New Roman"/>
                      </a:endParaRPr>
                    </a:p>
                  </a:txBody>
                  <a:tcPr marL="59765" marR="59765" marT="0" marB="0"/>
                </a:tc>
                <a:tc>
                  <a:txBody>
                    <a:bodyPr/>
                    <a:lstStyle/>
                    <a:p>
                      <a:pPr marL="0" marR="0" algn="ctr">
                        <a:lnSpc>
                          <a:spcPct val="150000"/>
                        </a:lnSpc>
                        <a:spcBef>
                          <a:spcPts val="0"/>
                        </a:spcBef>
                        <a:spcAft>
                          <a:spcPts val="0"/>
                        </a:spcAft>
                      </a:pPr>
                      <a:r>
                        <a:rPr lang="en-US" sz="1200" dirty="0"/>
                        <a:t>45</a:t>
                      </a:r>
                      <a:endParaRPr lang="en-US" sz="1200" dirty="0">
                        <a:latin typeface="Times New Roman"/>
                        <a:ea typeface="Times New Roman"/>
                      </a:endParaRPr>
                    </a:p>
                  </a:txBody>
                  <a:tcPr marL="59765" marR="59765" marT="0" marB="0"/>
                </a:tc>
              </a:tr>
              <a:tr h="239059">
                <a:tc>
                  <a:txBody>
                    <a:bodyPr/>
                    <a:lstStyle/>
                    <a:p>
                      <a:pPr marL="0" marR="0">
                        <a:lnSpc>
                          <a:spcPct val="150000"/>
                        </a:lnSpc>
                        <a:spcBef>
                          <a:spcPts val="0"/>
                        </a:spcBef>
                        <a:spcAft>
                          <a:spcPts val="0"/>
                        </a:spcAft>
                      </a:pPr>
                      <a:r>
                        <a:rPr lang="en-US" sz="1200" dirty="0" smtClean="0"/>
                        <a:t>Petting </a:t>
                      </a:r>
                      <a:r>
                        <a:rPr lang="en-US" sz="1200" dirty="0"/>
                        <a:t>a dog for 1 second</a:t>
                      </a:r>
                      <a:endParaRPr lang="en-US" sz="1200" dirty="0">
                        <a:latin typeface="Times New Roman"/>
                        <a:ea typeface="Times New Roman"/>
                      </a:endParaRPr>
                    </a:p>
                  </a:txBody>
                  <a:tcPr marL="59765" marR="59765" marT="0" marB="0"/>
                </a:tc>
                <a:tc>
                  <a:txBody>
                    <a:bodyPr/>
                    <a:lstStyle/>
                    <a:p>
                      <a:pPr marL="0" marR="0" algn="ctr">
                        <a:lnSpc>
                          <a:spcPct val="150000"/>
                        </a:lnSpc>
                        <a:spcBef>
                          <a:spcPts val="0"/>
                        </a:spcBef>
                        <a:spcAft>
                          <a:spcPts val="0"/>
                        </a:spcAft>
                      </a:pPr>
                      <a:r>
                        <a:rPr lang="en-US" sz="1200"/>
                        <a:t>65</a:t>
                      </a:r>
                      <a:endParaRPr lang="en-US" sz="1200">
                        <a:latin typeface="Times New Roman"/>
                        <a:ea typeface="Times New Roman"/>
                      </a:endParaRPr>
                    </a:p>
                  </a:txBody>
                  <a:tcPr marL="59765" marR="59765" marT="0" marB="0"/>
                </a:tc>
              </a:tr>
              <a:tr h="293444">
                <a:tc>
                  <a:txBody>
                    <a:bodyPr/>
                    <a:lstStyle/>
                    <a:p>
                      <a:pPr marL="0" marR="0">
                        <a:lnSpc>
                          <a:spcPct val="150000"/>
                        </a:lnSpc>
                        <a:spcBef>
                          <a:spcPts val="0"/>
                        </a:spcBef>
                        <a:spcAft>
                          <a:spcPts val="0"/>
                        </a:spcAft>
                      </a:pPr>
                      <a:r>
                        <a:rPr lang="en-US" sz="1200" dirty="0" smtClean="0"/>
                        <a:t>Petting </a:t>
                      </a:r>
                      <a:r>
                        <a:rPr lang="en-US" sz="1200" dirty="0"/>
                        <a:t>a dog continuously for 10 seconds</a:t>
                      </a:r>
                      <a:endParaRPr lang="en-US" sz="1200" dirty="0">
                        <a:latin typeface="Times New Roman"/>
                        <a:ea typeface="Times New Roman"/>
                      </a:endParaRPr>
                    </a:p>
                  </a:txBody>
                  <a:tcPr marL="59765" marR="59765" marT="0" marB="0"/>
                </a:tc>
                <a:tc>
                  <a:txBody>
                    <a:bodyPr/>
                    <a:lstStyle/>
                    <a:p>
                      <a:pPr marL="0" marR="0" algn="ctr">
                        <a:lnSpc>
                          <a:spcPct val="150000"/>
                        </a:lnSpc>
                        <a:spcBef>
                          <a:spcPts val="0"/>
                        </a:spcBef>
                        <a:spcAft>
                          <a:spcPts val="0"/>
                        </a:spcAft>
                      </a:pPr>
                      <a:r>
                        <a:rPr lang="en-US" sz="1200"/>
                        <a:t>75</a:t>
                      </a:r>
                      <a:endParaRPr lang="en-US" sz="1200">
                        <a:latin typeface="Times New Roman"/>
                        <a:ea typeface="Times New Roman"/>
                      </a:endParaRPr>
                    </a:p>
                  </a:txBody>
                  <a:tcPr marL="59765" marR="59765" marT="0" marB="0"/>
                </a:tc>
              </a:tr>
              <a:tr h="272526">
                <a:tc>
                  <a:txBody>
                    <a:bodyPr/>
                    <a:lstStyle/>
                    <a:p>
                      <a:pPr marL="0" marR="0">
                        <a:lnSpc>
                          <a:spcPct val="150000"/>
                        </a:lnSpc>
                        <a:spcBef>
                          <a:spcPts val="0"/>
                        </a:spcBef>
                        <a:spcAft>
                          <a:spcPts val="0"/>
                        </a:spcAft>
                      </a:pPr>
                      <a:r>
                        <a:rPr lang="en-US" sz="1200" dirty="0" smtClean="0"/>
                        <a:t>Petting </a:t>
                      </a:r>
                      <a:r>
                        <a:rPr lang="en-US" sz="1200" dirty="0"/>
                        <a:t>a dog continuously for 3 minutes</a:t>
                      </a:r>
                      <a:endParaRPr lang="en-US" sz="1200" dirty="0">
                        <a:latin typeface="Times New Roman"/>
                        <a:ea typeface="Times New Roman"/>
                      </a:endParaRPr>
                    </a:p>
                  </a:txBody>
                  <a:tcPr marL="59765" marR="59765" marT="0" marB="0"/>
                </a:tc>
                <a:tc>
                  <a:txBody>
                    <a:bodyPr/>
                    <a:lstStyle/>
                    <a:p>
                      <a:pPr marL="0" marR="0" algn="ctr">
                        <a:lnSpc>
                          <a:spcPct val="150000"/>
                        </a:lnSpc>
                        <a:spcBef>
                          <a:spcPts val="0"/>
                        </a:spcBef>
                        <a:spcAft>
                          <a:spcPts val="0"/>
                        </a:spcAft>
                      </a:pPr>
                      <a:r>
                        <a:rPr lang="en-US" sz="1200" dirty="0"/>
                        <a:t>95</a:t>
                      </a:r>
                      <a:endParaRPr lang="en-US" sz="1200" dirty="0">
                        <a:latin typeface="Times New Roman"/>
                        <a:ea typeface="Times New Roman"/>
                      </a:endParaRPr>
                    </a:p>
                  </a:txBody>
                  <a:tcPr marL="59765" marR="59765" marT="0" marB="0"/>
                </a:tc>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Techniques Based on Classical Conditioning (cont.)</a:t>
            </a:r>
          </a:p>
        </p:txBody>
      </p:sp>
      <p:sp>
        <p:nvSpPr>
          <p:cNvPr id="357379" name="Rectangle 3"/>
          <p:cNvSpPr>
            <a:spLocks noGrp="1" noChangeArrowheads="1"/>
          </p:cNvSpPr>
          <p:nvPr>
            <p:ph idx="1"/>
          </p:nvPr>
        </p:nvSpPr>
        <p:spPr>
          <a:xfrm>
            <a:off x="533400" y="2133600"/>
            <a:ext cx="8182004" cy="4152921"/>
          </a:xfrm>
        </p:spPr>
        <p:txBody>
          <a:bodyPr>
            <a:normAutofit lnSpcReduction="10000"/>
          </a:bodyPr>
          <a:lstStyle/>
          <a:p>
            <a:r>
              <a:rPr lang="en-US" sz="3600" dirty="0">
                <a:solidFill>
                  <a:schemeClr val="bg2"/>
                </a:solidFill>
              </a:rPr>
              <a:t>Systematic desensitization</a:t>
            </a:r>
          </a:p>
          <a:p>
            <a:pPr lvl="1"/>
            <a:r>
              <a:rPr lang="en-US" sz="3200" dirty="0">
                <a:solidFill>
                  <a:schemeClr val="bg2"/>
                </a:solidFill>
              </a:rPr>
              <a:t>Often used for phobias and other anxiety disorders</a:t>
            </a:r>
          </a:p>
          <a:p>
            <a:pPr lvl="1"/>
            <a:r>
              <a:rPr lang="en-US" sz="3200" dirty="0">
                <a:solidFill>
                  <a:schemeClr val="bg2"/>
                </a:solidFill>
              </a:rPr>
              <a:t>Similar to exposure therapy, but relaxation training is included</a:t>
            </a:r>
          </a:p>
          <a:p>
            <a:pPr lvl="2"/>
            <a:r>
              <a:rPr lang="en-US" sz="2800" dirty="0">
                <a:solidFill>
                  <a:schemeClr val="bg2"/>
                </a:solidFill>
              </a:rPr>
              <a:t>Relaxation is incompatible with anxiety</a:t>
            </a:r>
          </a:p>
          <a:p>
            <a:pPr lvl="2"/>
            <a:r>
              <a:rPr lang="en-US" sz="2800" dirty="0" err="1">
                <a:solidFill>
                  <a:schemeClr val="bg2"/>
                </a:solidFill>
              </a:rPr>
              <a:t>Counterconditioning</a:t>
            </a:r>
            <a:r>
              <a:rPr lang="en-US" sz="2800" dirty="0">
                <a:solidFill>
                  <a:schemeClr val="bg2"/>
                </a:solidFill>
              </a:rPr>
              <a:t> occurs when relaxation response replaces anxiety </a:t>
            </a:r>
            <a:r>
              <a:rPr lang="en-US" sz="2800" dirty="0" smtClean="0">
                <a:solidFill>
                  <a:schemeClr val="bg2"/>
                </a:solidFill>
              </a:rPr>
              <a:t>response</a:t>
            </a:r>
            <a:endParaRPr lang="en-US" sz="3200" dirty="0">
              <a:solidFill>
                <a:schemeClr val="bg2"/>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Techniques Based on Classical Conditioning (cont.)</a:t>
            </a:r>
          </a:p>
        </p:txBody>
      </p:sp>
      <p:sp>
        <p:nvSpPr>
          <p:cNvPr id="366595" name="Rectangle 3"/>
          <p:cNvSpPr>
            <a:spLocks noGrp="1" noChangeArrowheads="1"/>
          </p:cNvSpPr>
          <p:nvPr>
            <p:ph idx="1"/>
          </p:nvPr>
        </p:nvSpPr>
        <p:spPr>
          <a:xfrm>
            <a:off x="457200" y="2057400"/>
            <a:ext cx="8258204" cy="4229121"/>
          </a:xfrm>
        </p:spPr>
        <p:txBody>
          <a:bodyPr>
            <a:noAutofit/>
          </a:bodyPr>
          <a:lstStyle/>
          <a:p>
            <a:r>
              <a:rPr lang="en-US" dirty="0">
                <a:solidFill>
                  <a:schemeClr val="bg2"/>
                </a:solidFill>
              </a:rPr>
              <a:t>Assertiveness training</a:t>
            </a:r>
          </a:p>
          <a:p>
            <a:pPr lvl="1"/>
            <a:r>
              <a:rPr lang="en-US" dirty="0" smtClean="0">
                <a:solidFill>
                  <a:schemeClr val="bg2"/>
                </a:solidFill>
              </a:rPr>
              <a:t>A </a:t>
            </a:r>
            <a:r>
              <a:rPr lang="en-US" dirty="0">
                <a:solidFill>
                  <a:schemeClr val="bg2"/>
                </a:solidFill>
              </a:rPr>
              <a:t>specific application of classical conditioning that targets clients’ social anxieties </a:t>
            </a:r>
          </a:p>
          <a:p>
            <a:pPr lvl="2"/>
            <a:r>
              <a:rPr lang="en-US" dirty="0">
                <a:solidFill>
                  <a:schemeClr val="bg2"/>
                </a:solidFill>
              </a:rPr>
              <a:t>Benefits people whose timidity negatively influences their lives</a:t>
            </a:r>
          </a:p>
          <a:p>
            <a:pPr lvl="1"/>
            <a:r>
              <a:rPr lang="en-US" dirty="0">
                <a:solidFill>
                  <a:schemeClr val="bg2"/>
                </a:solidFill>
              </a:rPr>
              <a:t>Includes elements of exposure and systematic desensitization</a:t>
            </a:r>
          </a:p>
          <a:p>
            <a:pPr lvl="2"/>
            <a:r>
              <a:rPr lang="en-US" dirty="0">
                <a:solidFill>
                  <a:schemeClr val="bg2"/>
                </a:solidFill>
              </a:rPr>
              <a:t>Facing interpersonal fears</a:t>
            </a:r>
          </a:p>
          <a:p>
            <a:pPr lvl="1"/>
            <a:r>
              <a:rPr lang="en-US" dirty="0">
                <a:solidFill>
                  <a:schemeClr val="bg2"/>
                </a:solidFill>
              </a:rPr>
              <a:t>Includes direct instructions, modeling, rehearsal, and homework</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tx2">
                    <a:lumMod val="40000"/>
                    <a:lumOff val="60000"/>
                  </a:schemeClr>
                </a:solidFill>
                <a:effectLst/>
              </a:rPr>
              <a:t>Techniques Based on Operant Conditioning</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a:xfrm>
            <a:off x="457200" y="2209800"/>
            <a:ext cx="8258204" cy="4076721"/>
          </a:xfrm>
        </p:spPr>
        <p:txBody>
          <a:bodyPr>
            <a:normAutofit/>
          </a:bodyPr>
          <a:lstStyle/>
          <a:p>
            <a:r>
              <a:rPr lang="en-US" dirty="0" smtClean="0">
                <a:solidFill>
                  <a:schemeClr val="bg2"/>
                </a:solidFill>
              </a:rPr>
              <a:t>Contingency management</a:t>
            </a:r>
          </a:p>
          <a:p>
            <a:r>
              <a:rPr lang="en-US" dirty="0" smtClean="0">
                <a:solidFill>
                  <a:schemeClr val="bg2"/>
                </a:solidFill>
              </a:rPr>
              <a:t>Extinction</a:t>
            </a:r>
          </a:p>
          <a:p>
            <a:r>
              <a:rPr lang="en-US" dirty="0" smtClean="0">
                <a:solidFill>
                  <a:schemeClr val="bg2"/>
                </a:solidFill>
              </a:rPr>
              <a:t>Token economies</a:t>
            </a:r>
          </a:p>
          <a:p>
            <a:r>
              <a:rPr lang="en-US" dirty="0" smtClean="0">
                <a:solidFill>
                  <a:schemeClr val="bg2"/>
                </a:solidFill>
              </a:rPr>
              <a:t>Shaping</a:t>
            </a:r>
          </a:p>
          <a:p>
            <a:r>
              <a:rPr lang="en-US" dirty="0" smtClean="0">
                <a:solidFill>
                  <a:schemeClr val="bg2"/>
                </a:solidFill>
              </a:rPr>
              <a:t>Behavioral activation</a:t>
            </a:r>
          </a:p>
          <a:p>
            <a:r>
              <a:rPr lang="en-US" dirty="0" smtClean="0">
                <a:solidFill>
                  <a:schemeClr val="bg2"/>
                </a:solidFill>
              </a:rPr>
              <a:t>Observational learning (or modeling)</a:t>
            </a:r>
            <a:endParaRPr lang="en-US" dirty="0">
              <a:solidFill>
                <a:schemeClr val="bg2"/>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Techniques Based on Operant Conditioning </a:t>
            </a:r>
            <a:r>
              <a:rPr lang="en-US" sz="5400" dirty="0" smtClean="0">
                <a:solidFill>
                  <a:schemeClr val="tx2">
                    <a:lumMod val="40000"/>
                    <a:lumOff val="60000"/>
                  </a:schemeClr>
                </a:solidFill>
                <a:effectLst/>
              </a:rPr>
              <a:t> </a:t>
            </a:r>
            <a:r>
              <a:rPr lang="en-US" sz="4000" dirty="0" smtClean="0">
                <a:solidFill>
                  <a:schemeClr val="tx2">
                    <a:lumMod val="40000"/>
                    <a:lumOff val="60000"/>
                  </a:schemeClr>
                </a:solidFill>
                <a:effectLst/>
              </a:rPr>
              <a:t>(cont.)</a:t>
            </a:r>
            <a:endParaRPr lang="en-US" sz="4000" dirty="0">
              <a:solidFill>
                <a:schemeClr val="tx2">
                  <a:lumMod val="40000"/>
                  <a:lumOff val="60000"/>
                </a:schemeClr>
              </a:solidFill>
              <a:effectLst/>
            </a:endParaRPr>
          </a:p>
        </p:txBody>
      </p:sp>
      <p:sp>
        <p:nvSpPr>
          <p:cNvPr id="358403" name="Rectangle 3"/>
          <p:cNvSpPr>
            <a:spLocks noGrp="1" noChangeArrowheads="1"/>
          </p:cNvSpPr>
          <p:nvPr>
            <p:ph idx="1"/>
          </p:nvPr>
        </p:nvSpPr>
        <p:spPr>
          <a:xfrm>
            <a:off x="533400" y="2209800"/>
            <a:ext cx="8248708" cy="4429151"/>
          </a:xfrm>
        </p:spPr>
        <p:txBody>
          <a:bodyPr>
            <a:noAutofit/>
          </a:bodyPr>
          <a:lstStyle/>
          <a:p>
            <a:pPr>
              <a:lnSpc>
                <a:spcPct val="90000"/>
              </a:lnSpc>
            </a:pPr>
            <a:r>
              <a:rPr lang="en-US" sz="3600" dirty="0">
                <a:solidFill>
                  <a:schemeClr val="bg2"/>
                </a:solidFill>
              </a:rPr>
              <a:t>Contingency management</a:t>
            </a:r>
          </a:p>
          <a:p>
            <a:pPr lvl="1">
              <a:lnSpc>
                <a:spcPct val="90000"/>
              </a:lnSpc>
            </a:pPr>
            <a:r>
              <a:rPr lang="en-US" sz="3200" dirty="0" smtClean="0">
                <a:solidFill>
                  <a:schemeClr val="bg2"/>
                </a:solidFill>
              </a:rPr>
              <a:t>Powerful </a:t>
            </a:r>
            <a:r>
              <a:rPr lang="en-US" sz="3200" dirty="0">
                <a:solidFill>
                  <a:schemeClr val="bg2"/>
                </a:solidFill>
              </a:rPr>
              <a:t>way to change </a:t>
            </a:r>
            <a:r>
              <a:rPr lang="en-US" sz="3200" dirty="0" smtClean="0">
                <a:solidFill>
                  <a:schemeClr val="bg2"/>
                </a:solidFill>
              </a:rPr>
              <a:t>behavior </a:t>
            </a:r>
            <a:r>
              <a:rPr lang="en-US" sz="3200" dirty="0" smtClean="0">
                <a:solidFill>
                  <a:schemeClr val="bg2"/>
                </a:solidFill>
                <a:sym typeface="Wingdings" pitchFamily="2" charset="2"/>
              </a:rPr>
              <a:t></a:t>
            </a:r>
            <a:r>
              <a:rPr lang="en-US" sz="3200" dirty="0" smtClean="0">
                <a:solidFill>
                  <a:schemeClr val="bg2"/>
                </a:solidFill>
              </a:rPr>
              <a:t> </a:t>
            </a:r>
            <a:r>
              <a:rPr lang="en-US" sz="3200" dirty="0">
                <a:solidFill>
                  <a:schemeClr val="bg2"/>
                </a:solidFill>
              </a:rPr>
              <a:t>change the contingencies controlling it</a:t>
            </a:r>
          </a:p>
          <a:p>
            <a:pPr lvl="2">
              <a:lnSpc>
                <a:spcPct val="90000"/>
              </a:lnSpc>
            </a:pPr>
            <a:r>
              <a:rPr lang="en-US" sz="2800" dirty="0">
                <a:solidFill>
                  <a:schemeClr val="bg2"/>
                </a:solidFill>
              </a:rPr>
              <a:t>If consequences change, behavior </a:t>
            </a:r>
            <a:r>
              <a:rPr lang="en-US" sz="2800" dirty="0" smtClean="0">
                <a:solidFill>
                  <a:schemeClr val="bg2"/>
                </a:solidFill>
              </a:rPr>
              <a:t>changes</a:t>
            </a:r>
            <a:endParaRPr lang="en-US" sz="2800" dirty="0">
              <a:solidFill>
                <a:schemeClr val="bg2"/>
              </a:solidFill>
            </a:endParaRPr>
          </a:p>
          <a:p>
            <a:pPr lvl="1">
              <a:lnSpc>
                <a:spcPct val="90000"/>
              </a:lnSpc>
            </a:pPr>
            <a:r>
              <a:rPr lang="en-US" sz="3200" dirty="0">
                <a:solidFill>
                  <a:schemeClr val="bg2"/>
                </a:solidFill>
              </a:rPr>
              <a:t>Reinforcement and punishment should be identified and altered as needed</a:t>
            </a:r>
          </a:p>
          <a:p>
            <a:pPr lvl="2">
              <a:lnSpc>
                <a:spcPct val="90000"/>
              </a:lnSpc>
            </a:pPr>
            <a:r>
              <a:rPr lang="en-US" sz="2800" dirty="0">
                <a:solidFill>
                  <a:schemeClr val="bg2"/>
                </a:solidFill>
              </a:rPr>
              <a:t>Reinforcement is typically preferred over punishment</a:t>
            </a:r>
          </a:p>
          <a:p>
            <a:pPr lvl="2">
              <a:lnSpc>
                <a:spcPct val="90000"/>
              </a:lnSpc>
            </a:pPr>
            <a:r>
              <a:rPr lang="en-US" sz="2800" dirty="0">
                <a:solidFill>
                  <a:schemeClr val="bg2"/>
                </a:solidFill>
              </a:rPr>
              <a:t>Aversion therapy is one type based on punishment of unwanted behavior</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Techniques Based on Operant Conditioning (cont.)</a:t>
            </a:r>
          </a:p>
        </p:txBody>
      </p:sp>
      <p:sp>
        <p:nvSpPr>
          <p:cNvPr id="359427" name="Rectangle 3"/>
          <p:cNvSpPr>
            <a:spLocks noGrp="1" noChangeArrowheads="1"/>
          </p:cNvSpPr>
          <p:nvPr>
            <p:ph idx="1"/>
          </p:nvPr>
        </p:nvSpPr>
        <p:spPr>
          <a:xfrm>
            <a:off x="457200" y="2057400"/>
            <a:ext cx="8248708" cy="4429151"/>
          </a:xfrm>
        </p:spPr>
        <p:txBody>
          <a:bodyPr>
            <a:normAutofit/>
          </a:bodyPr>
          <a:lstStyle/>
          <a:p>
            <a:r>
              <a:rPr lang="en-US" dirty="0">
                <a:solidFill>
                  <a:schemeClr val="bg2"/>
                </a:solidFill>
              </a:rPr>
              <a:t>Extinction</a:t>
            </a:r>
          </a:p>
          <a:p>
            <a:pPr lvl="1"/>
            <a:r>
              <a:rPr lang="en-US" dirty="0" smtClean="0">
                <a:solidFill>
                  <a:schemeClr val="bg2"/>
                </a:solidFill>
              </a:rPr>
              <a:t>Removal </a:t>
            </a:r>
            <a:r>
              <a:rPr lang="en-US" dirty="0">
                <a:solidFill>
                  <a:schemeClr val="bg2"/>
                </a:solidFill>
              </a:rPr>
              <a:t>of an expected reinforcement that results in </a:t>
            </a:r>
            <a:r>
              <a:rPr lang="en-US" dirty="0" smtClean="0">
                <a:solidFill>
                  <a:schemeClr val="bg2"/>
                </a:solidFill>
              </a:rPr>
              <a:t>decreased </a:t>
            </a:r>
            <a:r>
              <a:rPr lang="en-US" dirty="0">
                <a:solidFill>
                  <a:schemeClr val="bg2"/>
                </a:solidFill>
              </a:rPr>
              <a:t>frequency of a behavior </a:t>
            </a:r>
          </a:p>
          <a:p>
            <a:pPr lvl="1"/>
            <a:r>
              <a:rPr lang="en-US" dirty="0">
                <a:solidFill>
                  <a:schemeClr val="bg2"/>
                </a:solidFill>
              </a:rPr>
              <a:t>Effective way to decrease unwanted behaviors</a:t>
            </a:r>
          </a:p>
          <a:p>
            <a:pPr lvl="1"/>
            <a:r>
              <a:rPr lang="en-US" dirty="0">
                <a:solidFill>
                  <a:schemeClr val="bg2"/>
                </a:solidFill>
              </a:rPr>
              <a:t>Initially, can cause extinction burst (an increase in unwanted behavior), but ultimately, if reinforcement is still withheld, decrease will occur</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normAutofit/>
          </a:bodyPr>
          <a:lstStyle/>
          <a:p>
            <a:r>
              <a:rPr lang="en-US" sz="5400" dirty="0" smtClean="0">
                <a:solidFill>
                  <a:schemeClr val="tx2">
                    <a:lumMod val="40000"/>
                    <a:lumOff val="60000"/>
                  </a:schemeClr>
                </a:solidFill>
                <a:effectLst/>
              </a:rPr>
              <a:t>Behavioral </a:t>
            </a:r>
            <a:r>
              <a:rPr lang="en-US" sz="5400" dirty="0">
                <a:solidFill>
                  <a:schemeClr val="tx2">
                    <a:lumMod val="40000"/>
                    <a:lumOff val="60000"/>
                  </a:schemeClr>
                </a:solidFill>
                <a:effectLst/>
              </a:rPr>
              <a:t>Psychotherapy</a:t>
            </a:r>
          </a:p>
        </p:txBody>
      </p:sp>
      <p:sp>
        <p:nvSpPr>
          <p:cNvPr id="347139" name="Rectangle 3"/>
          <p:cNvSpPr>
            <a:spLocks noGrp="1" noChangeArrowheads="1"/>
          </p:cNvSpPr>
          <p:nvPr>
            <p:ph idx="1"/>
          </p:nvPr>
        </p:nvSpPr>
        <p:spPr/>
        <p:txBody>
          <a:bodyPr>
            <a:normAutofit/>
          </a:bodyPr>
          <a:lstStyle/>
          <a:p>
            <a:r>
              <a:rPr lang="en-US" dirty="0">
                <a:solidFill>
                  <a:schemeClr val="bg2"/>
                </a:solidFill>
              </a:rPr>
              <a:t>Behavioral therapy represents a reaction against the lack of empiricism inherent in psychodynamic and humanistic approaches </a:t>
            </a:r>
          </a:p>
          <a:p>
            <a:pPr lvl="1"/>
            <a:r>
              <a:rPr lang="en-US" dirty="0">
                <a:solidFill>
                  <a:schemeClr val="bg2"/>
                </a:solidFill>
              </a:rPr>
              <a:t>A reaction against mental processes that can’t be precisely defined, directly observed, or scientifically tested </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Techniques Based on Operant Conditioning (cont.)</a:t>
            </a:r>
          </a:p>
        </p:txBody>
      </p:sp>
      <p:sp>
        <p:nvSpPr>
          <p:cNvPr id="360451" name="Rectangle 3"/>
          <p:cNvSpPr>
            <a:spLocks noGrp="1" noChangeArrowheads="1"/>
          </p:cNvSpPr>
          <p:nvPr>
            <p:ph idx="1"/>
          </p:nvPr>
        </p:nvSpPr>
        <p:spPr>
          <a:xfrm>
            <a:off x="457200" y="2057400"/>
            <a:ext cx="8258204" cy="4229121"/>
          </a:xfrm>
        </p:spPr>
        <p:txBody>
          <a:bodyPr>
            <a:normAutofit lnSpcReduction="10000"/>
          </a:bodyPr>
          <a:lstStyle/>
          <a:p>
            <a:r>
              <a:rPr lang="en-US" sz="3600" dirty="0">
                <a:solidFill>
                  <a:schemeClr val="bg2"/>
                </a:solidFill>
              </a:rPr>
              <a:t>Token economies</a:t>
            </a:r>
          </a:p>
          <a:p>
            <a:pPr lvl="1"/>
            <a:r>
              <a:rPr lang="en-US" sz="3200" dirty="0" smtClean="0">
                <a:solidFill>
                  <a:schemeClr val="bg2"/>
                </a:solidFill>
              </a:rPr>
              <a:t>Setting </a:t>
            </a:r>
            <a:r>
              <a:rPr lang="en-US" sz="3200" dirty="0">
                <a:solidFill>
                  <a:schemeClr val="bg2"/>
                </a:solidFill>
              </a:rPr>
              <a:t>in which clients earn tokens for participating in predetermined target behaviors </a:t>
            </a:r>
          </a:p>
          <a:p>
            <a:pPr lvl="2"/>
            <a:r>
              <a:rPr lang="en-US" sz="2800" dirty="0">
                <a:solidFill>
                  <a:schemeClr val="bg2"/>
                </a:solidFill>
              </a:rPr>
              <a:t>Tokens can be traded for reinforcements</a:t>
            </a:r>
          </a:p>
          <a:p>
            <a:pPr lvl="1"/>
            <a:r>
              <a:rPr lang="en-US" sz="3200" dirty="0">
                <a:solidFill>
                  <a:schemeClr val="bg2"/>
                </a:solidFill>
              </a:rPr>
              <a:t>Most feasible in sites where behavior is continuously monitored</a:t>
            </a:r>
          </a:p>
          <a:p>
            <a:pPr lvl="2"/>
            <a:r>
              <a:rPr lang="en-US" sz="2800" dirty="0">
                <a:solidFill>
                  <a:schemeClr val="bg2"/>
                </a:solidFill>
              </a:rPr>
              <a:t>e.g., </a:t>
            </a:r>
            <a:r>
              <a:rPr lang="en-US" sz="2800" dirty="0" smtClean="0">
                <a:solidFill>
                  <a:schemeClr val="bg2"/>
                </a:solidFill>
              </a:rPr>
              <a:t>Inpatient </a:t>
            </a:r>
            <a:r>
              <a:rPr lang="en-US" sz="2800" dirty="0">
                <a:solidFill>
                  <a:schemeClr val="bg2"/>
                </a:solidFill>
              </a:rPr>
              <a:t>unit, correctional facility</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Techniques Based on Operant Conditioning </a:t>
            </a:r>
            <a:r>
              <a:rPr lang="en-US" sz="4800" dirty="0" smtClean="0">
                <a:solidFill>
                  <a:schemeClr val="tx2">
                    <a:lumMod val="40000"/>
                    <a:lumOff val="60000"/>
                  </a:schemeClr>
                </a:solidFill>
                <a:effectLst/>
              </a:rPr>
              <a:t>(cont</a:t>
            </a:r>
            <a:r>
              <a:rPr lang="en-US" sz="4800" dirty="0">
                <a:solidFill>
                  <a:schemeClr val="tx2">
                    <a:lumMod val="40000"/>
                    <a:lumOff val="60000"/>
                  </a:schemeClr>
                </a:solidFill>
                <a:effectLst/>
              </a:rPr>
              <a:t>.)</a:t>
            </a:r>
          </a:p>
        </p:txBody>
      </p:sp>
      <p:sp>
        <p:nvSpPr>
          <p:cNvPr id="361475" name="Rectangle 3"/>
          <p:cNvSpPr>
            <a:spLocks noGrp="1" noChangeArrowheads="1"/>
          </p:cNvSpPr>
          <p:nvPr>
            <p:ph idx="1"/>
          </p:nvPr>
        </p:nvSpPr>
        <p:spPr>
          <a:xfrm>
            <a:off x="457200" y="2057400"/>
            <a:ext cx="8258204" cy="4229121"/>
          </a:xfrm>
        </p:spPr>
        <p:txBody>
          <a:bodyPr>
            <a:normAutofit/>
          </a:bodyPr>
          <a:lstStyle/>
          <a:p>
            <a:r>
              <a:rPr lang="en-US" sz="3600" dirty="0">
                <a:solidFill>
                  <a:schemeClr val="bg2"/>
                </a:solidFill>
              </a:rPr>
              <a:t>Shaping</a:t>
            </a:r>
          </a:p>
          <a:p>
            <a:pPr lvl="1"/>
            <a:r>
              <a:rPr lang="en-US" sz="3200" dirty="0">
                <a:solidFill>
                  <a:schemeClr val="bg2"/>
                </a:solidFill>
              </a:rPr>
              <a:t>Reinforcing successive approximations of the target behavior </a:t>
            </a:r>
          </a:p>
          <a:p>
            <a:pPr lvl="1"/>
            <a:r>
              <a:rPr lang="en-US" sz="3200" dirty="0">
                <a:solidFill>
                  <a:schemeClr val="bg2"/>
                </a:solidFill>
              </a:rPr>
              <a:t>Reward each “baby step” toward the desired behavior</a:t>
            </a:r>
          </a:p>
          <a:p>
            <a:pPr lvl="1"/>
            <a:r>
              <a:rPr lang="en-US" sz="3200" dirty="0">
                <a:solidFill>
                  <a:schemeClr val="bg2"/>
                </a:solidFill>
              </a:rPr>
              <a:t>Best for changing behaviors that are complex, challenging, or novel for </a:t>
            </a:r>
            <a:r>
              <a:rPr lang="en-US" sz="3200" dirty="0" smtClean="0">
                <a:solidFill>
                  <a:schemeClr val="bg2"/>
                </a:solidFill>
              </a:rPr>
              <a:t>client</a:t>
            </a:r>
            <a:endParaRPr lang="en-US" sz="3200" dirty="0">
              <a:solidFill>
                <a:schemeClr val="bg2"/>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Techniques Based on Operant Conditioning (cont.)</a:t>
            </a:r>
          </a:p>
        </p:txBody>
      </p:sp>
      <p:sp>
        <p:nvSpPr>
          <p:cNvPr id="593923" name="Rectangle 3"/>
          <p:cNvSpPr>
            <a:spLocks noGrp="1" noChangeArrowheads="1"/>
          </p:cNvSpPr>
          <p:nvPr>
            <p:ph idx="1"/>
          </p:nvPr>
        </p:nvSpPr>
        <p:spPr>
          <a:xfrm>
            <a:off x="533400" y="2133600"/>
            <a:ext cx="8182004" cy="4152921"/>
          </a:xfrm>
        </p:spPr>
        <p:txBody>
          <a:bodyPr>
            <a:normAutofit lnSpcReduction="10000"/>
          </a:bodyPr>
          <a:lstStyle/>
          <a:p>
            <a:pPr>
              <a:lnSpc>
                <a:spcPct val="90000"/>
              </a:lnSpc>
            </a:pPr>
            <a:r>
              <a:rPr lang="en-US" sz="3600" dirty="0">
                <a:solidFill>
                  <a:schemeClr val="bg2"/>
                </a:solidFill>
              </a:rPr>
              <a:t>Behavioral activation </a:t>
            </a:r>
          </a:p>
          <a:p>
            <a:pPr lvl="1">
              <a:lnSpc>
                <a:spcPct val="90000"/>
              </a:lnSpc>
            </a:pPr>
            <a:r>
              <a:rPr lang="en-US" sz="3200" dirty="0">
                <a:solidFill>
                  <a:schemeClr val="bg2"/>
                </a:solidFill>
              </a:rPr>
              <a:t>Based on simple idea that depressed people lack positive reinforcement</a:t>
            </a:r>
          </a:p>
          <a:p>
            <a:pPr lvl="1">
              <a:lnSpc>
                <a:spcPct val="90000"/>
              </a:lnSpc>
            </a:pPr>
            <a:r>
              <a:rPr lang="en-US" sz="3200" dirty="0">
                <a:solidFill>
                  <a:schemeClr val="bg2"/>
                </a:solidFill>
              </a:rPr>
              <a:t>Goal is to increase frequency of positively reinforcing behaviors</a:t>
            </a:r>
          </a:p>
          <a:p>
            <a:pPr lvl="2">
              <a:lnSpc>
                <a:spcPct val="90000"/>
              </a:lnSpc>
            </a:pPr>
            <a:r>
              <a:rPr lang="en-US" sz="2800" dirty="0">
                <a:solidFill>
                  <a:schemeClr val="bg2"/>
                </a:solidFill>
              </a:rPr>
              <a:t>Structured daily routine including rewarding behaviors (recalled from non-depressed time)</a:t>
            </a:r>
          </a:p>
          <a:p>
            <a:pPr lvl="1">
              <a:lnSpc>
                <a:spcPct val="90000"/>
              </a:lnSpc>
            </a:pPr>
            <a:r>
              <a:rPr lang="en-US" sz="3200" dirty="0">
                <a:solidFill>
                  <a:schemeClr val="bg2"/>
                </a:solidFill>
              </a:rPr>
              <a:t>May have classical conditioning components </a:t>
            </a:r>
            <a:r>
              <a:rPr lang="en-US" sz="3200" dirty="0" smtClean="0">
                <a:solidFill>
                  <a:schemeClr val="bg2"/>
                </a:solidFill>
              </a:rPr>
              <a:t>too</a:t>
            </a:r>
            <a:endParaRPr lang="en-US" sz="3200" dirty="0">
              <a:solidFill>
                <a:schemeClr val="bg2"/>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457200" y="381000"/>
            <a:ext cx="8229600" cy="1143000"/>
          </a:xfrm>
        </p:spPr>
        <p:txBody>
          <a:bodyPr>
            <a:noAutofit/>
          </a:bodyPr>
          <a:lstStyle/>
          <a:p>
            <a:r>
              <a:rPr lang="en-US" sz="4800" dirty="0">
                <a:solidFill>
                  <a:schemeClr val="tx2">
                    <a:lumMod val="40000"/>
                    <a:lumOff val="60000"/>
                  </a:schemeClr>
                </a:solidFill>
                <a:effectLst/>
              </a:rPr>
              <a:t>Techniques Based on Operant Conditioning (cont.)</a:t>
            </a:r>
          </a:p>
        </p:txBody>
      </p:sp>
      <p:sp>
        <p:nvSpPr>
          <p:cNvPr id="367619" name="Rectangle 3"/>
          <p:cNvSpPr>
            <a:spLocks noGrp="1" noChangeArrowheads="1"/>
          </p:cNvSpPr>
          <p:nvPr>
            <p:ph idx="1"/>
          </p:nvPr>
        </p:nvSpPr>
        <p:spPr/>
        <p:txBody>
          <a:bodyPr>
            <a:noAutofit/>
          </a:bodyPr>
          <a:lstStyle/>
          <a:p>
            <a:r>
              <a:rPr lang="en-US" dirty="0">
                <a:solidFill>
                  <a:schemeClr val="bg2"/>
                </a:solidFill>
              </a:rPr>
              <a:t>Observational learning (or modeling)</a:t>
            </a:r>
          </a:p>
          <a:p>
            <a:pPr lvl="1"/>
            <a:r>
              <a:rPr lang="en-US" dirty="0">
                <a:solidFill>
                  <a:schemeClr val="bg2"/>
                </a:solidFill>
              </a:rPr>
              <a:t>Learning from the contingencies applied to other people</a:t>
            </a:r>
          </a:p>
          <a:p>
            <a:pPr lvl="1"/>
            <a:r>
              <a:rPr lang="en-US" dirty="0" smtClean="0">
                <a:solidFill>
                  <a:schemeClr val="bg2"/>
                </a:solidFill>
              </a:rPr>
              <a:t>Client </a:t>
            </a:r>
            <a:r>
              <a:rPr lang="en-US" dirty="0">
                <a:solidFill>
                  <a:schemeClr val="bg2"/>
                </a:solidFill>
              </a:rPr>
              <a:t>observes </a:t>
            </a:r>
            <a:r>
              <a:rPr lang="en-US" dirty="0" smtClean="0">
                <a:solidFill>
                  <a:schemeClr val="bg2"/>
                </a:solidFill>
              </a:rPr>
              <a:t>demonstration </a:t>
            </a:r>
            <a:r>
              <a:rPr lang="en-US" dirty="0">
                <a:solidFill>
                  <a:schemeClr val="bg2"/>
                </a:solidFill>
              </a:rPr>
              <a:t>of </a:t>
            </a:r>
            <a:r>
              <a:rPr lang="en-US" dirty="0" smtClean="0">
                <a:solidFill>
                  <a:schemeClr val="bg2"/>
                </a:solidFill>
              </a:rPr>
              <a:t>desired behavior </a:t>
            </a:r>
            <a:r>
              <a:rPr lang="en-US" dirty="0">
                <a:solidFill>
                  <a:schemeClr val="bg2"/>
                </a:solidFill>
              </a:rPr>
              <a:t>and its </a:t>
            </a:r>
            <a:r>
              <a:rPr lang="en-US" dirty="0" smtClean="0">
                <a:solidFill>
                  <a:schemeClr val="bg2"/>
                </a:solidFill>
              </a:rPr>
              <a:t>consequences </a:t>
            </a:r>
            <a:r>
              <a:rPr lang="en-US" dirty="0" smtClean="0">
                <a:solidFill>
                  <a:schemeClr val="bg2"/>
                </a:solidFill>
                <a:sym typeface="Wingdings" pitchFamily="2" charset="2"/>
              </a:rPr>
              <a:t> client</a:t>
            </a:r>
            <a:r>
              <a:rPr lang="en-US" dirty="0" smtClean="0">
                <a:solidFill>
                  <a:schemeClr val="bg2"/>
                </a:solidFill>
              </a:rPr>
              <a:t> </a:t>
            </a:r>
            <a:r>
              <a:rPr lang="en-US" dirty="0">
                <a:solidFill>
                  <a:schemeClr val="bg2"/>
                </a:solidFill>
              </a:rPr>
              <a:t>given chances to imitate it </a:t>
            </a:r>
          </a:p>
          <a:p>
            <a:pPr lvl="2"/>
            <a:r>
              <a:rPr lang="en-US" dirty="0">
                <a:solidFill>
                  <a:schemeClr val="bg2"/>
                </a:solidFill>
              </a:rPr>
              <a:t>Both imitation and vicarious learning can occur</a:t>
            </a:r>
          </a:p>
          <a:p>
            <a:pPr lvl="1"/>
            <a:r>
              <a:rPr lang="en-US" dirty="0">
                <a:solidFill>
                  <a:schemeClr val="bg2"/>
                </a:solidFill>
              </a:rPr>
              <a:t>Certain qualities of the model influence effectiveness of observational learning</a:t>
            </a:r>
          </a:p>
          <a:p>
            <a:pPr lvl="2"/>
            <a:r>
              <a:rPr lang="en-US" dirty="0">
                <a:solidFill>
                  <a:schemeClr val="bg2"/>
                </a:solidFill>
              </a:rPr>
              <a:t>For example, similarity to client increases learning</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533400" y="381000"/>
            <a:ext cx="8229600" cy="1143000"/>
          </a:xfrm>
        </p:spPr>
        <p:txBody>
          <a:bodyPr>
            <a:noAutofit/>
          </a:bodyPr>
          <a:lstStyle/>
          <a:p>
            <a:r>
              <a:rPr lang="en-US" sz="5400" dirty="0">
                <a:solidFill>
                  <a:schemeClr val="tx2">
                    <a:lumMod val="40000"/>
                    <a:lumOff val="60000"/>
                  </a:schemeClr>
                </a:solidFill>
                <a:effectLst/>
              </a:rPr>
              <a:t>Alternatives to Behavior Therapy</a:t>
            </a:r>
          </a:p>
        </p:txBody>
      </p:sp>
      <p:sp>
        <p:nvSpPr>
          <p:cNvPr id="362499" name="Rectangle 3"/>
          <p:cNvSpPr>
            <a:spLocks noGrp="1" noChangeArrowheads="1"/>
          </p:cNvSpPr>
          <p:nvPr>
            <p:ph idx="1"/>
          </p:nvPr>
        </p:nvSpPr>
        <p:spPr/>
        <p:txBody>
          <a:bodyPr>
            <a:normAutofit/>
          </a:bodyPr>
          <a:lstStyle/>
          <a:p>
            <a:r>
              <a:rPr lang="en-US" sz="3600" dirty="0">
                <a:solidFill>
                  <a:schemeClr val="bg2"/>
                </a:solidFill>
              </a:rPr>
              <a:t>Behavioral consultation</a:t>
            </a:r>
          </a:p>
          <a:p>
            <a:pPr lvl="1"/>
            <a:r>
              <a:rPr lang="en-US" sz="3200" dirty="0" smtClean="0">
                <a:solidFill>
                  <a:schemeClr val="bg2"/>
                </a:solidFill>
              </a:rPr>
              <a:t>Indirect </a:t>
            </a:r>
            <a:r>
              <a:rPr lang="en-US" sz="3200" dirty="0">
                <a:solidFill>
                  <a:schemeClr val="bg2"/>
                </a:solidFill>
              </a:rPr>
              <a:t>way for a behavior therapist to modify a client’s behavior </a:t>
            </a:r>
          </a:p>
          <a:p>
            <a:pPr lvl="1"/>
            <a:r>
              <a:rPr lang="en-US" sz="3200" dirty="0" smtClean="0">
                <a:solidFill>
                  <a:schemeClr val="bg2"/>
                </a:solidFill>
              </a:rPr>
              <a:t>Three </a:t>
            </a:r>
            <a:r>
              <a:rPr lang="en-US" sz="3200" dirty="0">
                <a:solidFill>
                  <a:schemeClr val="bg2"/>
                </a:solidFill>
              </a:rPr>
              <a:t>parties involved: the client, the </a:t>
            </a:r>
            <a:r>
              <a:rPr lang="en-US" sz="3200" dirty="0" err="1">
                <a:solidFill>
                  <a:schemeClr val="bg2"/>
                </a:solidFill>
              </a:rPr>
              <a:t>consultee</a:t>
            </a:r>
            <a:r>
              <a:rPr lang="en-US" sz="3200" dirty="0">
                <a:solidFill>
                  <a:schemeClr val="bg2"/>
                </a:solidFill>
              </a:rPr>
              <a:t>, and the consultant (therapist) </a:t>
            </a:r>
          </a:p>
          <a:p>
            <a:pPr lvl="1"/>
            <a:r>
              <a:rPr lang="en-US" sz="3200" dirty="0" err="1" smtClean="0">
                <a:solidFill>
                  <a:schemeClr val="bg2"/>
                </a:solidFill>
              </a:rPr>
              <a:t>Consultee</a:t>
            </a:r>
            <a:r>
              <a:rPr lang="en-US" sz="3200" dirty="0" smtClean="0">
                <a:solidFill>
                  <a:schemeClr val="bg2"/>
                </a:solidFill>
              </a:rPr>
              <a:t> </a:t>
            </a:r>
            <a:r>
              <a:rPr lang="en-US" sz="3200" dirty="0">
                <a:solidFill>
                  <a:schemeClr val="bg2"/>
                </a:solidFill>
              </a:rPr>
              <a:t>spends significant time in natural setting with client</a:t>
            </a:r>
          </a:p>
          <a:p>
            <a:pPr lvl="2"/>
            <a:r>
              <a:rPr lang="en-US" sz="2800" dirty="0">
                <a:solidFill>
                  <a:schemeClr val="bg2"/>
                </a:solidFill>
              </a:rPr>
              <a:t>e.g., </a:t>
            </a:r>
            <a:r>
              <a:rPr lang="en-US" sz="2800" dirty="0" smtClean="0">
                <a:solidFill>
                  <a:schemeClr val="bg2"/>
                </a:solidFill>
              </a:rPr>
              <a:t>Parent</a:t>
            </a:r>
            <a:r>
              <a:rPr lang="en-US" sz="2800" dirty="0">
                <a:solidFill>
                  <a:schemeClr val="bg2"/>
                </a:solidFill>
              </a:rPr>
              <a:t>, caretaker, manager</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Alternatives to Behavior Therapy </a:t>
            </a:r>
            <a:r>
              <a:rPr lang="en-US" sz="3600" dirty="0">
                <a:solidFill>
                  <a:schemeClr val="tx2">
                    <a:lumMod val="40000"/>
                    <a:lumOff val="60000"/>
                  </a:schemeClr>
                </a:solidFill>
                <a:effectLst/>
              </a:rPr>
              <a:t>(cont.)</a:t>
            </a:r>
          </a:p>
        </p:txBody>
      </p:sp>
      <p:sp>
        <p:nvSpPr>
          <p:cNvPr id="363523" name="Rectangle 3"/>
          <p:cNvSpPr>
            <a:spLocks noGrp="1" noChangeArrowheads="1"/>
          </p:cNvSpPr>
          <p:nvPr>
            <p:ph idx="1"/>
          </p:nvPr>
        </p:nvSpPr>
        <p:spPr>
          <a:xfrm>
            <a:off x="533400" y="2057400"/>
            <a:ext cx="8248708" cy="4429151"/>
          </a:xfrm>
        </p:spPr>
        <p:txBody>
          <a:bodyPr/>
          <a:lstStyle/>
          <a:p>
            <a:r>
              <a:rPr lang="en-US" dirty="0">
                <a:solidFill>
                  <a:schemeClr val="bg2"/>
                </a:solidFill>
              </a:rPr>
              <a:t>Parent training</a:t>
            </a:r>
          </a:p>
          <a:p>
            <a:pPr lvl="1"/>
            <a:r>
              <a:rPr lang="en-US" dirty="0" smtClean="0">
                <a:solidFill>
                  <a:schemeClr val="bg2"/>
                </a:solidFill>
              </a:rPr>
              <a:t>Specific </a:t>
            </a:r>
            <a:r>
              <a:rPr lang="en-US" dirty="0">
                <a:solidFill>
                  <a:schemeClr val="bg2"/>
                </a:solidFill>
              </a:rPr>
              <a:t>form of behavioral </a:t>
            </a:r>
            <a:r>
              <a:rPr lang="en-US" dirty="0" smtClean="0">
                <a:solidFill>
                  <a:schemeClr val="bg2"/>
                </a:solidFill>
              </a:rPr>
              <a:t>consultation</a:t>
            </a:r>
          </a:p>
          <a:p>
            <a:pPr lvl="1"/>
            <a:r>
              <a:rPr lang="en-US" dirty="0" smtClean="0">
                <a:solidFill>
                  <a:schemeClr val="bg2"/>
                </a:solidFill>
              </a:rPr>
              <a:t>Parents </a:t>
            </a:r>
            <a:r>
              <a:rPr lang="en-US" dirty="0">
                <a:solidFill>
                  <a:schemeClr val="bg2"/>
                </a:solidFill>
              </a:rPr>
              <a:t>seek help with problematic behaviors of their children </a:t>
            </a:r>
          </a:p>
          <a:p>
            <a:r>
              <a:rPr lang="en-US" dirty="0">
                <a:solidFill>
                  <a:schemeClr val="bg2"/>
                </a:solidFill>
              </a:rPr>
              <a:t>Teacher training</a:t>
            </a:r>
          </a:p>
          <a:p>
            <a:pPr lvl="1"/>
            <a:r>
              <a:rPr lang="en-US" dirty="0" smtClean="0">
                <a:solidFill>
                  <a:schemeClr val="bg2"/>
                </a:solidFill>
              </a:rPr>
              <a:t>Specific </a:t>
            </a:r>
            <a:r>
              <a:rPr lang="en-US" dirty="0">
                <a:solidFill>
                  <a:schemeClr val="bg2"/>
                </a:solidFill>
              </a:rPr>
              <a:t>form of behavioral </a:t>
            </a:r>
            <a:r>
              <a:rPr lang="en-US" dirty="0" smtClean="0">
                <a:solidFill>
                  <a:schemeClr val="bg2"/>
                </a:solidFill>
              </a:rPr>
              <a:t>consultation</a:t>
            </a:r>
          </a:p>
          <a:p>
            <a:pPr lvl="1"/>
            <a:r>
              <a:rPr lang="en-US" dirty="0" smtClean="0">
                <a:solidFill>
                  <a:schemeClr val="bg2"/>
                </a:solidFill>
              </a:rPr>
              <a:t>Teachers </a:t>
            </a:r>
            <a:r>
              <a:rPr lang="en-US" dirty="0">
                <a:solidFill>
                  <a:schemeClr val="bg2"/>
                </a:solidFill>
              </a:rPr>
              <a:t>seek help with problematic behaviors of their </a:t>
            </a:r>
            <a:r>
              <a:rPr lang="en-US" dirty="0" smtClean="0">
                <a:solidFill>
                  <a:schemeClr val="bg2"/>
                </a:solidFill>
              </a:rPr>
              <a:t>students</a:t>
            </a:r>
            <a:endParaRPr lang="en-US" dirty="0">
              <a:solidFill>
                <a:schemeClr val="bg2"/>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381000"/>
            <a:ext cx="8229600" cy="1143000"/>
          </a:xfrm>
        </p:spPr>
        <p:txBody>
          <a:bodyPr>
            <a:noAutofit/>
          </a:bodyPr>
          <a:lstStyle/>
          <a:p>
            <a:r>
              <a:rPr lang="en-US" sz="5400" dirty="0" smtClean="0">
                <a:solidFill>
                  <a:schemeClr val="tx2">
                    <a:lumMod val="40000"/>
                    <a:lumOff val="60000"/>
                  </a:schemeClr>
                </a:solidFill>
                <a:effectLst/>
              </a:rPr>
              <a:t>How Well Does Behavioral Therapy Work?</a:t>
            </a:r>
            <a:endParaRPr lang="en-US" sz="5400" dirty="0">
              <a:solidFill>
                <a:schemeClr val="tx2">
                  <a:lumMod val="40000"/>
                  <a:lumOff val="60000"/>
                </a:schemeClr>
              </a:solidFill>
              <a:effectLst/>
            </a:endParaRPr>
          </a:p>
        </p:txBody>
      </p:sp>
      <p:sp>
        <p:nvSpPr>
          <p:cNvPr id="364547" name="Rectangle 3"/>
          <p:cNvSpPr>
            <a:spLocks noGrp="1" noChangeArrowheads="1"/>
          </p:cNvSpPr>
          <p:nvPr>
            <p:ph idx="1"/>
          </p:nvPr>
        </p:nvSpPr>
        <p:spPr>
          <a:xfrm>
            <a:off x="533400" y="2133600"/>
            <a:ext cx="8248708" cy="4429151"/>
          </a:xfrm>
        </p:spPr>
        <p:txBody>
          <a:bodyPr>
            <a:normAutofit/>
          </a:bodyPr>
          <a:lstStyle/>
          <a:p>
            <a:pPr>
              <a:lnSpc>
                <a:spcPct val="90000"/>
              </a:lnSpc>
            </a:pPr>
            <a:r>
              <a:rPr lang="en-US" sz="3600" dirty="0">
                <a:solidFill>
                  <a:schemeClr val="bg2"/>
                </a:solidFill>
              </a:rPr>
              <a:t>Behavioral therapies have a significant amount of empirical support, especially in comparison to most other forms of therapy</a:t>
            </a:r>
          </a:p>
          <a:p>
            <a:pPr lvl="1">
              <a:lnSpc>
                <a:spcPct val="90000"/>
              </a:lnSpc>
            </a:pPr>
            <a:r>
              <a:rPr lang="en-US" sz="3200" dirty="0">
                <a:solidFill>
                  <a:schemeClr val="bg2"/>
                </a:solidFill>
              </a:rPr>
              <a:t>Especially for anxiety disorders, depression, and children’s behavior disorders</a:t>
            </a:r>
          </a:p>
          <a:p>
            <a:pPr lvl="1">
              <a:lnSpc>
                <a:spcPct val="90000"/>
              </a:lnSpc>
            </a:pPr>
            <a:r>
              <a:rPr lang="en-US" sz="3200" dirty="0">
                <a:solidFill>
                  <a:schemeClr val="bg2"/>
                </a:solidFill>
              </a:rPr>
              <a:t>May also be most empirically testable forms of therapy</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457200" y="381000"/>
            <a:ext cx="8229600" cy="1143000"/>
          </a:xfrm>
        </p:spPr>
        <p:txBody>
          <a:bodyPr>
            <a:noAutofit/>
          </a:bodyPr>
          <a:lstStyle/>
          <a:p>
            <a:r>
              <a:rPr lang="en-US" sz="4800" dirty="0">
                <a:solidFill>
                  <a:schemeClr val="tx2">
                    <a:lumMod val="40000"/>
                    <a:lumOff val="60000"/>
                  </a:schemeClr>
                </a:solidFill>
                <a:effectLst/>
              </a:rPr>
              <a:t>Origins of Behavioral Psychotherapy</a:t>
            </a:r>
          </a:p>
        </p:txBody>
      </p:sp>
      <p:sp>
        <p:nvSpPr>
          <p:cNvPr id="348163" name="Rectangle 3"/>
          <p:cNvSpPr>
            <a:spLocks noGrp="1" noChangeArrowheads="1"/>
          </p:cNvSpPr>
          <p:nvPr>
            <p:ph idx="1"/>
          </p:nvPr>
        </p:nvSpPr>
        <p:spPr/>
        <p:txBody>
          <a:bodyPr>
            <a:noAutofit/>
          </a:bodyPr>
          <a:lstStyle/>
          <a:p>
            <a:pPr>
              <a:lnSpc>
                <a:spcPct val="90000"/>
              </a:lnSpc>
            </a:pPr>
            <a:r>
              <a:rPr lang="en-US" dirty="0">
                <a:solidFill>
                  <a:schemeClr val="bg2"/>
                </a:solidFill>
              </a:rPr>
              <a:t>The clinical application of behavioral principles</a:t>
            </a:r>
          </a:p>
          <a:p>
            <a:pPr>
              <a:lnSpc>
                <a:spcPct val="90000"/>
              </a:lnSpc>
            </a:pPr>
            <a:r>
              <a:rPr lang="en-US" dirty="0">
                <a:solidFill>
                  <a:schemeClr val="bg2"/>
                </a:solidFill>
              </a:rPr>
              <a:t>Roots of behaviorism include</a:t>
            </a:r>
          </a:p>
          <a:p>
            <a:pPr lvl="1">
              <a:lnSpc>
                <a:spcPct val="90000"/>
              </a:lnSpc>
            </a:pPr>
            <a:r>
              <a:rPr lang="en-US" dirty="0">
                <a:solidFill>
                  <a:schemeClr val="bg2"/>
                </a:solidFill>
              </a:rPr>
              <a:t>Ivan Pavlov’s classical conditioning studies with dogs in Russia</a:t>
            </a:r>
          </a:p>
          <a:p>
            <a:pPr lvl="1">
              <a:lnSpc>
                <a:spcPct val="90000"/>
              </a:lnSpc>
            </a:pPr>
            <a:r>
              <a:rPr lang="en-US" dirty="0">
                <a:solidFill>
                  <a:schemeClr val="bg2"/>
                </a:solidFill>
              </a:rPr>
              <a:t> John Watson’s efforts to bring classical conditioning to U. S.</a:t>
            </a:r>
          </a:p>
          <a:p>
            <a:pPr lvl="1">
              <a:lnSpc>
                <a:spcPct val="90000"/>
              </a:lnSpc>
            </a:pPr>
            <a:r>
              <a:rPr lang="en-US" dirty="0">
                <a:solidFill>
                  <a:schemeClr val="bg2"/>
                </a:solidFill>
              </a:rPr>
              <a:t>B. F. Skinner’s and E. L. Thorndike’s studies of operant conditioning</a:t>
            </a:r>
          </a:p>
          <a:p>
            <a:pPr>
              <a:lnSpc>
                <a:spcPct val="90000"/>
              </a:lnSpc>
            </a:pPr>
            <a:endParaRPr lang="en-US" dirty="0">
              <a:solidFill>
                <a:schemeClr val="bg2"/>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Goal of Behavioral Psychotherapy</a:t>
            </a:r>
          </a:p>
        </p:txBody>
      </p:sp>
      <p:sp>
        <p:nvSpPr>
          <p:cNvPr id="349187" name="Rectangle 3"/>
          <p:cNvSpPr>
            <a:spLocks noGrp="1" noChangeArrowheads="1"/>
          </p:cNvSpPr>
          <p:nvPr>
            <p:ph idx="1"/>
          </p:nvPr>
        </p:nvSpPr>
        <p:spPr>
          <a:xfrm>
            <a:off x="533400" y="2133600"/>
            <a:ext cx="8248708" cy="4429151"/>
          </a:xfrm>
        </p:spPr>
        <p:txBody>
          <a:bodyPr/>
          <a:lstStyle/>
          <a:p>
            <a:r>
              <a:rPr lang="en-US" dirty="0">
                <a:solidFill>
                  <a:schemeClr val="bg2"/>
                </a:solidFill>
              </a:rPr>
              <a:t>The primary goal of behavioral psychotherapy is </a:t>
            </a:r>
            <a:r>
              <a:rPr lang="en-US" u="sng" dirty="0">
                <a:solidFill>
                  <a:schemeClr val="bg2"/>
                </a:solidFill>
              </a:rPr>
              <a:t>observable behavior change</a:t>
            </a:r>
            <a:r>
              <a:rPr lang="en-US" dirty="0">
                <a:solidFill>
                  <a:schemeClr val="bg2"/>
                </a:solidFill>
              </a:rPr>
              <a:t> </a:t>
            </a:r>
          </a:p>
          <a:p>
            <a:r>
              <a:rPr lang="en-US" dirty="0">
                <a:solidFill>
                  <a:schemeClr val="bg2"/>
                </a:solidFill>
              </a:rPr>
              <a:t>No emphasis on internal, mental processes</a:t>
            </a:r>
          </a:p>
          <a:p>
            <a:pPr lvl="1"/>
            <a:r>
              <a:rPr lang="en-US" dirty="0">
                <a:solidFill>
                  <a:schemeClr val="bg2"/>
                </a:solidFill>
              </a:rPr>
              <a:t>In contrast to previous approaches (e.g., psychodynamic and humanistic)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Goal of Behavioral Psychotherapy (cont.)</a:t>
            </a:r>
          </a:p>
        </p:txBody>
      </p:sp>
      <p:sp>
        <p:nvSpPr>
          <p:cNvPr id="350211" name="Rectangle 3"/>
          <p:cNvSpPr>
            <a:spLocks noGrp="1" noChangeArrowheads="1"/>
          </p:cNvSpPr>
          <p:nvPr>
            <p:ph idx="1"/>
          </p:nvPr>
        </p:nvSpPr>
        <p:spPr>
          <a:xfrm>
            <a:off x="533400" y="2209800"/>
            <a:ext cx="8248708" cy="4429151"/>
          </a:xfrm>
        </p:spPr>
        <p:txBody>
          <a:bodyPr/>
          <a:lstStyle/>
          <a:p>
            <a:pPr>
              <a:lnSpc>
                <a:spcPct val="90000"/>
              </a:lnSpc>
            </a:pPr>
            <a:r>
              <a:rPr lang="en-US" dirty="0">
                <a:solidFill>
                  <a:schemeClr val="bg2"/>
                </a:solidFill>
              </a:rPr>
              <a:t>Emphasis on empiricism</a:t>
            </a:r>
          </a:p>
          <a:p>
            <a:pPr lvl="1">
              <a:lnSpc>
                <a:spcPct val="90000"/>
              </a:lnSpc>
            </a:pPr>
            <a:r>
              <a:rPr lang="en-US" dirty="0">
                <a:solidFill>
                  <a:schemeClr val="bg2"/>
                </a:solidFill>
              </a:rPr>
              <a:t>Study of human behavior should be scientific</a:t>
            </a:r>
          </a:p>
          <a:p>
            <a:pPr lvl="1">
              <a:lnSpc>
                <a:spcPct val="90000"/>
              </a:lnSpc>
            </a:pPr>
            <a:r>
              <a:rPr lang="en-US" dirty="0">
                <a:solidFill>
                  <a:schemeClr val="bg2"/>
                </a:solidFill>
              </a:rPr>
              <a:t>Clinical methods should be scientifically evaluated via testable hypotheses and empirical data based on observable variables</a:t>
            </a:r>
          </a:p>
          <a:p>
            <a:pPr lvl="2">
              <a:lnSpc>
                <a:spcPct val="90000"/>
              </a:lnSpc>
            </a:pPr>
            <a:r>
              <a:rPr lang="en-US" dirty="0">
                <a:solidFill>
                  <a:schemeClr val="bg2"/>
                </a:solidFill>
              </a:rPr>
              <a:t>For example, baseline measures of problem behavior at outset; subsequent measures after some therapy</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4800" dirty="0" smtClean="0">
                <a:solidFill>
                  <a:schemeClr val="tx2">
                    <a:lumMod val="40000"/>
                    <a:lumOff val="60000"/>
                  </a:schemeClr>
                </a:solidFill>
                <a:effectLst/>
              </a:rPr>
              <a:t>Goals of Behavioral Psychotherapy (cont.)</a:t>
            </a:r>
            <a:endParaRPr lang="en-US" sz="4800" dirty="0">
              <a:solidFill>
                <a:schemeClr val="tx2">
                  <a:lumMod val="40000"/>
                  <a:lumOff val="60000"/>
                </a:schemeClr>
              </a:solidFill>
              <a:effectLst/>
            </a:endParaRPr>
          </a:p>
        </p:txBody>
      </p:sp>
      <p:graphicFrame>
        <p:nvGraphicFramePr>
          <p:cNvPr id="4" name="Content Placeholder 3"/>
          <p:cNvGraphicFramePr>
            <a:graphicFrameLocks noGrp="1"/>
          </p:cNvGraphicFramePr>
          <p:nvPr>
            <p:ph idx="1"/>
          </p:nvPr>
        </p:nvGraphicFramePr>
        <p:xfrm>
          <a:off x="228600" y="1850498"/>
          <a:ext cx="8686799" cy="4800600"/>
        </p:xfrm>
        <a:graphic>
          <a:graphicData uri="http://schemas.openxmlformats.org/drawingml/2006/table">
            <a:tbl>
              <a:tblPr>
                <a:tableStyleId>{3C2FFA5D-87B4-456A-9821-1D502468CF0F}</a:tableStyleId>
              </a:tblPr>
              <a:tblGrid>
                <a:gridCol w="3200400"/>
                <a:gridCol w="5486399"/>
              </a:tblGrid>
              <a:tr h="211097">
                <a:tc>
                  <a:txBody>
                    <a:bodyPr/>
                    <a:lstStyle/>
                    <a:p>
                      <a:pPr marL="0" marR="0" indent="0" algn="l">
                        <a:lnSpc>
                          <a:spcPct val="150000"/>
                        </a:lnSpc>
                        <a:spcBef>
                          <a:spcPts val="0"/>
                        </a:spcBef>
                        <a:spcAft>
                          <a:spcPts val="0"/>
                        </a:spcAft>
                      </a:pPr>
                      <a:r>
                        <a:rPr lang="en-US" sz="1400" b="1" dirty="0"/>
                        <a:t>Steps of the Scientific Method</a:t>
                      </a:r>
                      <a:endParaRPr lang="en-US" sz="1400" b="1" i="0" dirty="0">
                        <a:latin typeface="Times New Roman"/>
                        <a:ea typeface="Times New Roman"/>
                      </a:endParaRPr>
                    </a:p>
                  </a:txBody>
                  <a:tcPr marL="52774" marR="52774" marT="0" marB="0"/>
                </a:tc>
                <a:tc>
                  <a:txBody>
                    <a:bodyPr/>
                    <a:lstStyle/>
                    <a:p>
                      <a:pPr marL="0" marR="0" indent="0" algn="l">
                        <a:lnSpc>
                          <a:spcPct val="150000"/>
                        </a:lnSpc>
                        <a:spcBef>
                          <a:spcPts val="0"/>
                        </a:spcBef>
                        <a:spcAft>
                          <a:spcPts val="0"/>
                        </a:spcAft>
                      </a:pPr>
                      <a:r>
                        <a:rPr lang="en-US" sz="1400" b="1" dirty="0"/>
                        <a:t>How Applied by Behavioral Therapists</a:t>
                      </a:r>
                      <a:endParaRPr lang="en-US" sz="1400" b="1" i="0" dirty="0">
                        <a:latin typeface="Times New Roman"/>
                        <a:ea typeface="Times New Roman"/>
                      </a:endParaRPr>
                    </a:p>
                  </a:txBody>
                  <a:tcPr marL="52774" marR="52774" marT="0" marB="0"/>
                </a:tc>
              </a:tr>
              <a:tr h="844387">
                <a:tc>
                  <a:txBody>
                    <a:bodyPr/>
                    <a:lstStyle/>
                    <a:p>
                      <a:pPr marL="0" marR="0">
                        <a:lnSpc>
                          <a:spcPct val="150000"/>
                        </a:lnSpc>
                        <a:spcBef>
                          <a:spcPts val="0"/>
                        </a:spcBef>
                        <a:spcAft>
                          <a:spcPts val="0"/>
                        </a:spcAft>
                      </a:pPr>
                      <a:r>
                        <a:rPr lang="en-US" sz="1400" dirty="0"/>
                        <a:t>1. Observing a phenomenon</a:t>
                      </a:r>
                      <a:endParaRPr lang="en-US" sz="1400" dirty="0">
                        <a:latin typeface="Times New Roman"/>
                        <a:ea typeface="Times New Roman"/>
                      </a:endParaRPr>
                    </a:p>
                  </a:txBody>
                  <a:tcPr marL="52774" marR="52774" marT="0" marB="0"/>
                </a:tc>
                <a:tc>
                  <a:txBody>
                    <a:bodyPr/>
                    <a:lstStyle/>
                    <a:p>
                      <a:pPr marL="342900" marR="0" lvl="0" indent="-342900">
                        <a:lnSpc>
                          <a:spcPct val="150000"/>
                        </a:lnSpc>
                        <a:spcBef>
                          <a:spcPts val="0"/>
                        </a:spcBef>
                        <a:spcAft>
                          <a:spcPts val="0"/>
                        </a:spcAft>
                        <a:buFont typeface="Times New Roman"/>
                        <a:buChar char="●"/>
                      </a:pPr>
                      <a:r>
                        <a:rPr lang="en-US" sz="1400"/>
                        <a:t>Assessing client behavior via observation, interview, or testing</a:t>
                      </a:r>
                    </a:p>
                    <a:p>
                      <a:pPr marL="342900" marR="0" lvl="0" indent="-342900">
                        <a:lnSpc>
                          <a:spcPct val="150000"/>
                        </a:lnSpc>
                        <a:spcBef>
                          <a:spcPts val="0"/>
                        </a:spcBef>
                        <a:spcAft>
                          <a:spcPts val="0"/>
                        </a:spcAft>
                        <a:buFont typeface="Times New Roman"/>
                        <a:buChar char="●"/>
                      </a:pPr>
                      <a:r>
                        <a:rPr lang="en-US" sz="1400"/>
                        <a:t>Defining a target behavior</a:t>
                      </a:r>
                    </a:p>
                    <a:p>
                      <a:pPr marL="342900" marR="0" lvl="0" indent="-342900">
                        <a:lnSpc>
                          <a:spcPct val="150000"/>
                        </a:lnSpc>
                        <a:spcBef>
                          <a:spcPts val="0"/>
                        </a:spcBef>
                        <a:spcAft>
                          <a:spcPts val="0"/>
                        </a:spcAft>
                        <a:buFont typeface="Times New Roman"/>
                        <a:buChar char="●"/>
                      </a:pPr>
                      <a:r>
                        <a:rPr lang="en-US" sz="1400"/>
                        <a:t>Establishing a baseline level of target behavior</a:t>
                      </a:r>
                      <a:endParaRPr lang="en-US" sz="1400">
                        <a:latin typeface="Times New Roman"/>
                        <a:ea typeface="Times New Roman"/>
                      </a:endParaRPr>
                    </a:p>
                  </a:txBody>
                  <a:tcPr marL="52774" marR="52774" marT="0" marB="0"/>
                </a:tc>
              </a:tr>
              <a:tr h="1266581">
                <a:tc>
                  <a:txBody>
                    <a:bodyPr/>
                    <a:lstStyle/>
                    <a:p>
                      <a:pPr marL="0" marR="0">
                        <a:lnSpc>
                          <a:spcPct val="150000"/>
                        </a:lnSpc>
                        <a:spcBef>
                          <a:spcPts val="0"/>
                        </a:spcBef>
                        <a:spcAft>
                          <a:spcPts val="0"/>
                        </a:spcAft>
                      </a:pPr>
                      <a:r>
                        <a:rPr lang="en-US" sz="1400"/>
                        <a:t>2. Developing hypotheses to explain the phenomenon</a:t>
                      </a:r>
                      <a:endParaRPr lang="en-US" sz="1400">
                        <a:latin typeface="Times New Roman"/>
                        <a:ea typeface="Times New Roman"/>
                      </a:endParaRPr>
                    </a:p>
                  </a:txBody>
                  <a:tcPr marL="52774" marR="52774" marT="0" marB="0"/>
                </a:tc>
                <a:tc>
                  <a:txBody>
                    <a:bodyPr/>
                    <a:lstStyle/>
                    <a:p>
                      <a:pPr marL="342900" marR="0" lvl="0" indent="-342900">
                        <a:lnSpc>
                          <a:spcPct val="150000"/>
                        </a:lnSpc>
                        <a:spcBef>
                          <a:spcPts val="0"/>
                        </a:spcBef>
                        <a:spcAft>
                          <a:spcPts val="0"/>
                        </a:spcAft>
                        <a:buFont typeface="Times New Roman"/>
                        <a:buChar char="●"/>
                      </a:pPr>
                      <a:r>
                        <a:rPr lang="en-US" sz="1400"/>
                        <a:t>Functional analysis of target behavior to determine the factors that cause or influence it</a:t>
                      </a:r>
                    </a:p>
                    <a:p>
                      <a:pPr marL="342900" marR="0" lvl="0" indent="-342900">
                        <a:lnSpc>
                          <a:spcPct val="150000"/>
                        </a:lnSpc>
                        <a:spcBef>
                          <a:spcPts val="0"/>
                        </a:spcBef>
                        <a:spcAft>
                          <a:spcPts val="0"/>
                        </a:spcAft>
                        <a:buFont typeface="Times New Roman"/>
                        <a:buChar char="●"/>
                      </a:pPr>
                      <a:r>
                        <a:rPr lang="en-US" sz="1400"/>
                        <a:t>Establishing specific behavioral goals for treatment</a:t>
                      </a:r>
                    </a:p>
                    <a:p>
                      <a:pPr marL="342900" marR="0" lvl="0" indent="-342900">
                        <a:lnSpc>
                          <a:spcPct val="150000"/>
                        </a:lnSpc>
                        <a:spcBef>
                          <a:spcPts val="0"/>
                        </a:spcBef>
                        <a:spcAft>
                          <a:spcPts val="0"/>
                        </a:spcAft>
                        <a:buFont typeface="Times New Roman"/>
                        <a:buChar char="●"/>
                      </a:pPr>
                      <a:r>
                        <a:rPr lang="en-US" sz="1400"/>
                        <a:t>Planning interventions to alter behavior in preferred manner</a:t>
                      </a:r>
                      <a:endParaRPr lang="en-US" sz="1400">
                        <a:latin typeface="Times New Roman"/>
                        <a:ea typeface="Times New Roman"/>
                      </a:endParaRPr>
                    </a:p>
                  </a:txBody>
                  <a:tcPr marL="52774" marR="52774" marT="0" marB="0"/>
                </a:tc>
              </a:tr>
              <a:tr h="422194">
                <a:tc>
                  <a:txBody>
                    <a:bodyPr/>
                    <a:lstStyle/>
                    <a:p>
                      <a:pPr marL="0" marR="0">
                        <a:lnSpc>
                          <a:spcPct val="150000"/>
                        </a:lnSpc>
                        <a:spcBef>
                          <a:spcPts val="0"/>
                        </a:spcBef>
                        <a:spcAft>
                          <a:spcPts val="0"/>
                        </a:spcAft>
                      </a:pPr>
                      <a:r>
                        <a:rPr lang="en-US" sz="1400"/>
                        <a:t>3. Testing the hypotheses through experimentation</a:t>
                      </a:r>
                      <a:endParaRPr lang="en-US" sz="1400">
                        <a:latin typeface="Times New Roman"/>
                        <a:ea typeface="Times New Roman"/>
                      </a:endParaRPr>
                    </a:p>
                  </a:txBody>
                  <a:tcPr marL="52774" marR="52774" marT="0" marB="0"/>
                </a:tc>
                <a:tc>
                  <a:txBody>
                    <a:bodyPr/>
                    <a:lstStyle/>
                    <a:p>
                      <a:pPr marL="342900" marR="0" lvl="0" indent="-342900">
                        <a:lnSpc>
                          <a:spcPct val="150000"/>
                        </a:lnSpc>
                        <a:spcBef>
                          <a:spcPts val="0"/>
                        </a:spcBef>
                        <a:spcAft>
                          <a:spcPts val="0"/>
                        </a:spcAft>
                        <a:buFont typeface="Times New Roman"/>
                        <a:buChar char="●"/>
                      </a:pPr>
                      <a:r>
                        <a:rPr lang="en-US" sz="1400"/>
                        <a:t>Implement interventions as planned</a:t>
                      </a:r>
                      <a:endParaRPr lang="en-US" sz="1400">
                        <a:latin typeface="Times New Roman"/>
                        <a:ea typeface="Times New Roman"/>
                      </a:endParaRPr>
                    </a:p>
                  </a:txBody>
                  <a:tcPr marL="52774" marR="52774" marT="0" marB="0"/>
                </a:tc>
              </a:tr>
              <a:tr h="875661">
                <a:tc>
                  <a:txBody>
                    <a:bodyPr/>
                    <a:lstStyle/>
                    <a:p>
                      <a:pPr marL="0" marR="0">
                        <a:lnSpc>
                          <a:spcPct val="150000"/>
                        </a:lnSpc>
                        <a:spcBef>
                          <a:spcPts val="0"/>
                        </a:spcBef>
                        <a:spcAft>
                          <a:spcPts val="0"/>
                        </a:spcAft>
                      </a:pPr>
                      <a:r>
                        <a:rPr lang="en-US" sz="1400"/>
                        <a:t>4. Observing the outcome of the tests</a:t>
                      </a:r>
                      <a:endParaRPr lang="en-US" sz="1400">
                        <a:latin typeface="Times New Roman"/>
                        <a:ea typeface="Times New Roman"/>
                      </a:endParaRPr>
                    </a:p>
                  </a:txBody>
                  <a:tcPr marL="52774" marR="52774" marT="0" marB="0"/>
                </a:tc>
                <a:tc>
                  <a:txBody>
                    <a:bodyPr/>
                    <a:lstStyle/>
                    <a:p>
                      <a:pPr marL="342900" marR="0" lvl="0" indent="-342900">
                        <a:lnSpc>
                          <a:spcPct val="150000"/>
                        </a:lnSpc>
                        <a:spcBef>
                          <a:spcPts val="0"/>
                        </a:spcBef>
                        <a:spcAft>
                          <a:spcPts val="0"/>
                        </a:spcAft>
                        <a:buFont typeface="Times New Roman"/>
                        <a:buChar char="●"/>
                      </a:pPr>
                      <a:r>
                        <a:rPr lang="en-US" sz="1400"/>
                        <a:t>Collect data on changes in the target behavior</a:t>
                      </a:r>
                    </a:p>
                    <a:p>
                      <a:pPr marL="342900" marR="0" lvl="0" indent="-342900">
                        <a:lnSpc>
                          <a:spcPct val="150000"/>
                        </a:lnSpc>
                        <a:spcBef>
                          <a:spcPts val="0"/>
                        </a:spcBef>
                        <a:spcAft>
                          <a:spcPts val="0"/>
                        </a:spcAft>
                        <a:buFont typeface="Times New Roman"/>
                        <a:buChar char="●"/>
                      </a:pPr>
                      <a:r>
                        <a:rPr lang="en-US" sz="1400"/>
                        <a:t>Compare data collected during or after treatment to baseline data</a:t>
                      </a:r>
                    </a:p>
                    <a:p>
                      <a:pPr marL="342900" marR="0" lvl="0" indent="-342900">
                        <a:lnSpc>
                          <a:spcPct val="150000"/>
                        </a:lnSpc>
                        <a:spcBef>
                          <a:spcPts val="0"/>
                        </a:spcBef>
                        <a:spcAft>
                          <a:spcPts val="0"/>
                        </a:spcAft>
                        <a:buFont typeface="Times New Roman"/>
                        <a:buChar char="●"/>
                      </a:pPr>
                      <a:r>
                        <a:rPr lang="en-US" sz="1400"/>
                        <a:t>Compare data to goals</a:t>
                      </a:r>
                      <a:endParaRPr lang="en-US" sz="1400">
                        <a:latin typeface="Times New Roman"/>
                        <a:ea typeface="Times New Roman"/>
                      </a:endParaRPr>
                    </a:p>
                  </a:txBody>
                  <a:tcPr marL="52774" marR="52774" marT="0" marB="0"/>
                </a:tc>
              </a:tr>
              <a:tr h="617481">
                <a:tc>
                  <a:txBody>
                    <a:bodyPr/>
                    <a:lstStyle/>
                    <a:p>
                      <a:pPr marL="0" marR="0">
                        <a:lnSpc>
                          <a:spcPct val="150000"/>
                        </a:lnSpc>
                        <a:spcBef>
                          <a:spcPts val="0"/>
                        </a:spcBef>
                        <a:spcAft>
                          <a:spcPts val="0"/>
                        </a:spcAft>
                      </a:pPr>
                      <a:r>
                        <a:rPr lang="en-US" sz="1400"/>
                        <a:t>5. Revising the hypotheses</a:t>
                      </a:r>
                      <a:endParaRPr lang="en-US" sz="1400">
                        <a:latin typeface="Times New Roman"/>
                        <a:ea typeface="Times New Roman"/>
                      </a:endParaRPr>
                    </a:p>
                  </a:txBody>
                  <a:tcPr marL="52774" marR="52774" marT="0" marB="0"/>
                </a:tc>
                <a:tc>
                  <a:txBody>
                    <a:bodyPr/>
                    <a:lstStyle/>
                    <a:p>
                      <a:pPr marL="342900" marR="0" lvl="0" indent="-342900">
                        <a:lnSpc>
                          <a:spcPct val="150000"/>
                        </a:lnSpc>
                        <a:spcBef>
                          <a:spcPts val="0"/>
                        </a:spcBef>
                        <a:spcAft>
                          <a:spcPts val="0"/>
                        </a:spcAft>
                        <a:buFont typeface="Times New Roman"/>
                        <a:buChar char="●"/>
                      </a:pPr>
                      <a:r>
                        <a:rPr lang="en-US" sz="1400" dirty="0"/>
                        <a:t>Modify treatment plan as suggested by observed outcomes</a:t>
                      </a:r>
                    </a:p>
                    <a:p>
                      <a:pPr marL="342900" marR="0" lvl="0" indent="-342900">
                        <a:lnSpc>
                          <a:spcPct val="150000"/>
                        </a:lnSpc>
                        <a:spcBef>
                          <a:spcPts val="0"/>
                        </a:spcBef>
                        <a:spcAft>
                          <a:spcPts val="0"/>
                        </a:spcAft>
                        <a:buFont typeface="Times New Roman"/>
                        <a:buChar char="●"/>
                      </a:pPr>
                      <a:r>
                        <a:rPr lang="en-US" sz="1400" dirty="0"/>
                        <a:t>Restart scientific process with revised hypotheses</a:t>
                      </a:r>
                      <a:endParaRPr lang="en-US" sz="1400" dirty="0">
                        <a:latin typeface="Times New Roman"/>
                        <a:ea typeface="Times New Roman"/>
                      </a:endParaRPr>
                    </a:p>
                  </a:txBody>
                  <a:tcPr marL="52774" marR="52774" marT="0" marB="0"/>
                </a:tc>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Goal of Behavioral Psychotherapy (cont.)</a:t>
            </a:r>
          </a:p>
        </p:txBody>
      </p:sp>
      <p:sp>
        <p:nvSpPr>
          <p:cNvPr id="351235" name="Rectangle 3"/>
          <p:cNvSpPr>
            <a:spLocks noGrp="1" noChangeArrowheads="1"/>
          </p:cNvSpPr>
          <p:nvPr>
            <p:ph idx="1"/>
          </p:nvPr>
        </p:nvSpPr>
        <p:spPr>
          <a:xfrm>
            <a:off x="457200" y="2209800"/>
            <a:ext cx="8248708" cy="4429151"/>
          </a:xfrm>
        </p:spPr>
        <p:txBody>
          <a:bodyPr/>
          <a:lstStyle/>
          <a:p>
            <a:pPr>
              <a:lnSpc>
                <a:spcPct val="90000"/>
              </a:lnSpc>
            </a:pPr>
            <a:r>
              <a:rPr lang="en-US" dirty="0">
                <a:solidFill>
                  <a:schemeClr val="bg2"/>
                </a:solidFill>
              </a:rPr>
              <a:t>Defining problems behaviorally</a:t>
            </a:r>
          </a:p>
          <a:p>
            <a:pPr lvl="1">
              <a:lnSpc>
                <a:spcPct val="90000"/>
              </a:lnSpc>
            </a:pPr>
            <a:r>
              <a:rPr lang="en-US" dirty="0" smtClean="0">
                <a:solidFill>
                  <a:schemeClr val="bg2"/>
                </a:solidFill>
              </a:rPr>
              <a:t>Client </a:t>
            </a:r>
            <a:r>
              <a:rPr lang="en-US" dirty="0">
                <a:solidFill>
                  <a:schemeClr val="bg2"/>
                </a:solidFill>
              </a:rPr>
              <a:t>behaviors are not symptoms of some underlying problem—those behaviors </a:t>
            </a:r>
            <a:r>
              <a:rPr lang="en-US" i="1" dirty="0">
                <a:solidFill>
                  <a:schemeClr val="bg2"/>
                </a:solidFill>
              </a:rPr>
              <a:t>are</a:t>
            </a:r>
            <a:r>
              <a:rPr lang="en-US" dirty="0">
                <a:solidFill>
                  <a:schemeClr val="bg2"/>
                </a:solidFill>
              </a:rPr>
              <a:t> the problem </a:t>
            </a:r>
          </a:p>
          <a:p>
            <a:pPr lvl="1">
              <a:lnSpc>
                <a:spcPct val="90000"/>
              </a:lnSpc>
            </a:pPr>
            <a:r>
              <a:rPr lang="en-US" dirty="0" smtClean="0">
                <a:solidFill>
                  <a:schemeClr val="bg2"/>
                </a:solidFill>
              </a:rPr>
              <a:t>Behavioral </a:t>
            </a:r>
            <a:r>
              <a:rPr lang="en-US" dirty="0">
                <a:solidFill>
                  <a:schemeClr val="bg2"/>
                </a:solidFill>
              </a:rPr>
              <a:t>definitions make it easy to identify target behaviors and measure changes in therapy </a:t>
            </a:r>
          </a:p>
          <a:p>
            <a:pPr lvl="2">
              <a:lnSpc>
                <a:spcPct val="90000"/>
              </a:lnSpc>
            </a:pPr>
            <a:r>
              <a:rPr lang="en-US" dirty="0">
                <a:solidFill>
                  <a:schemeClr val="bg2"/>
                </a:solidFill>
              </a:rPr>
              <a:t>Clients’ own definitions can be very hard to assess or measure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Goal of Behavioral Psychotherapy (cont.)</a:t>
            </a:r>
          </a:p>
        </p:txBody>
      </p:sp>
      <p:sp>
        <p:nvSpPr>
          <p:cNvPr id="365571" name="Rectangle 3"/>
          <p:cNvSpPr>
            <a:spLocks noGrp="1" noChangeArrowheads="1"/>
          </p:cNvSpPr>
          <p:nvPr>
            <p:ph idx="1"/>
          </p:nvPr>
        </p:nvSpPr>
        <p:spPr>
          <a:xfrm>
            <a:off x="533400" y="2133600"/>
            <a:ext cx="8248708" cy="4429151"/>
          </a:xfrm>
        </p:spPr>
        <p:txBody>
          <a:bodyPr/>
          <a:lstStyle/>
          <a:p>
            <a:r>
              <a:rPr lang="en-US" dirty="0">
                <a:solidFill>
                  <a:schemeClr val="bg2"/>
                </a:solidFill>
              </a:rPr>
              <a:t>Measuring change observably</a:t>
            </a:r>
          </a:p>
          <a:p>
            <a:pPr lvl="1"/>
            <a:r>
              <a:rPr lang="en-US" dirty="0">
                <a:solidFill>
                  <a:schemeClr val="bg2"/>
                </a:solidFill>
              </a:rPr>
              <a:t>Other kinds of therapists may measure change in clients in more inferential ways, but behavioral therapists use more unambiguous indications of progress </a:t>
            </a:r>
          </a:p>
          <a:p>
            <a:pPr lvl="1"/>
            <a:r>
              <a:rPr lang="en-US" dirty="0">
                <a:solidFill>
                  <a:schemeClr val="bg2"/>
                </a:solidFill>
              </a:rPr>
              <a:t>Introspection is not an acceptable way to measure progress—not directly observable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a:bodyPr>
          <a:lstStyle/>
          <a:p>
            <a:r>
              <a:rPr lang="en-US" sz="6000" dirty="0">
                <a:solidFill>
                  <a:schemeClr val="tx2">
                    <a:lumMod val="40000"/>
                    <a:lumOff val="60000"/>
                  </a:schemeClr>
                </a:solidFill>
                <a:effectLst/>
              </a:rPr>
              <a:t>Two Types of Conditioning </a:t>
            </a:r>
          </a:p>
        </p:txBody>
      </p:sp>
      <p:sp>
        <p:nvSpPr>
          <p:cNvPr id="352259" name="Rectangle 3"/>
          <p:cNvSpPr>
            <a:spLocks noGrp="1" noChangeArrowheads="1"/>
          </p:cNvSpPr>
          <p:nvPr>
            <p:ph idx="1"/>
          </p:nvPr>
        </p:nvSpPr>
        <p:spPr/>
        <p:txBody>
          <a:bodyPr/>
          <a:lstStyle/>
          <a:p>
            <a:pPr>
              <a:lnSpc>
                <a:spcPct val="90000"/>
              </a:lnSpc>
            </a:pPr>
            <a:r>
              <a:rPr lang="en-US" dirty="0" smtClean="0">
                <a:solidFill>
                  <a:schemeClr val="bg2"/>
                </a:solidFill>
              </a:rPr>
              <a:t>Classical </a:t>
            </a:r>
            <a:r>
              <a:rPr lang="en-US" dirty="0">
                <a:solidFill>
                  <a:schemeClr val="bg2"/>
                </a:solidFill>
              </a:rPr>
              <a:t>conditioning</a:t>
            </a:r>
          </a:p>
          <a:p>
            <a:pPr lvl="1">
              <a:lnSpc>
                <a:spcPct val="90000"/>
              </a:lnSpc>
            </a:pPr>
            <a:r>
              <a:rPr lang="en-US" dirty="0">
                <a:solidFill>
                  <a:schemeClr val="bg2"/>
                </a:solidFill>
              </a:rPr>
              <a:t>Exemplified by Pavlov’s dog studies</a:t>
            </a:r>
          </a:p>
          <a:p>
            <a:pPr lvl="1">
              <a:lnSpc>
                <a:spcPct val="90000"/>
              </a:lnSpc>
            </a:pPr>
            <a:r>
              <a:rPr lang="en-US" dirty="0">
                <a:solidFill>
                  <a:schemeClr val="bg2"/>
                </a:solidFill>
              </a:rPr>
              <a:t>UCS evokes UCR</a:t>
            </a:r>
          </a:p>
          <a:p>
            <a:pPr lvl="1">
              <a:lnSpc>
                <a:spcPct val="90000"/>
              </a:lnSpc>
            </a:pPr>
            <a:r>
              <a:rPr lang="en-US" dirty="0">
                <a:solidFill>
                  <a:schemeClr val="bg2"/>
                </a:solidFill>
              </a:rPr>
              <a:t>UCS and CS are paired (occur together)</a:t>
            </a:r>
          </a:p>
          <a:p>
            <a:pPr lvl="1">
              <a:lnSpc>
                <a:spcPct val="90000"/>
              </a:lnSpc>
            </a:pPr>
            <a:r>
              <a:rPr lang="en-US" dirty="0">
                <a:solidFill>
                  <a:schemeClr val="bg2"/>
                </a:solidFill>
              </a:rPr>
              <a:t>CS evokes CR</a:t>
            </a:r>
          </a:p>
          <a:p>
            <a:pPr lvl="2">
              <a:lnSpc>
                <a:spcPct val="90000"/>
              </a:lnSpc>
            </a:pPr>
            <a:r>
              <a:rPr lang="en-US" dirty="0">
                <a:solidFill>
                  <a:schemeClr val="bg2"/>
                </a:solidFill>
              </a:rPr>
              <a:t>CR is essentially the same as UCR, but in response to CS</a:t>
            </a:r>
          </a:p>
          <a:p>
            <a:pPr lvl="1">
              <a:lnSpc>
                <a:spcPct val="90000"/>
              </a:lnSpc>
            </a:pPr>
            <a:r>
              <a:rPr lang="en-US" dirty="0">
                <a:solidFill>
                  <a:schemeClr val="bg2"/>
                </a:solidFill>
              </a:rPr>
              <a:t>Generalization or discrimination to similar stimuli may take place</a:t>
            </a:r>
          </a:p>
          <a:p>
            <a:pPr lvl="1">
              <a:lnSpc>
                <a:spcPct val="90000"/>
              </a:lnSpc>
            </a:pPr>
            <a:endParaRPr lang="en-US" dirty="0">
              <a:solidFill>
                <a:schemeClr val="bg2"/>
              </a:solidFill>
            </a:endParaRP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Calibri"/>
        <a:ea typeface=""/>
        <a:cs typeface=""/>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17851</TotalTime>
  <Words>1716</Words>
  <Application>Microsoft Office PowerPoint</Application>
  <PresentationFormat>On-screen Show (4:3)</PresentationFormat>
  <Paragraphs>203</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Brooklet</vt:lpstr>
      <vt:lpstr>Chapter 14</vt:lpstr>
      <vt:lpstr>Behavioral Psychotherapy</vt:lpstr>
      <vt:lpstr>Origins of Behavioral Psychotherapy</vt:lpstr>
      <vt:lpstr>Goal of Behavioral Psychotherapy</vt:lpstr>
      <vt:lpstr>Goal of Behavioral Psychotherapy (cont.)</vt:lpstr>
      <vt:lpstr>Goals of Behavioral Psychotherapy (cont.)</vt:lpstr>
      <vt:lpstr>Goal of Behavioral Psychotherapy (cont.)</vt:lpstr>
      <vt:lpstr>Goal of Behavioral Psychotherapy (cont.)</vt:lpstr>
      <vt:lpstr>Two Types of Conditioning </vt:lpstr>
      <vt:lpstr>Two Types of Conditioning (cont.)</vt:lpstr>
      <vt:lpstr>Techniques Based on Classical Conditioning</vt:lpstr>
      <vt:lpstr>Techniques Based on Classical Conditioning (cont.)</vt:lpstr>
      <vt:lpstr>Techniques Based on Classical Conditioning (cont.)</vt:lpstr>
      <vt:lpstr>Techniques Based on Classical Conditioning (cont.)</vt:lpstr>
      <vt:lpstr>Techniques Based on Classical Conditioning (cont.)</vt:lpstr>
      <vt:lpstr>Techniques Based on Classical Conditioning (cont.)</vt:lpstr>
      <vt:lpstr>Techniques Based on Operant Conditioning</vt:lpstr>
      <vt:lpstr>Techniques Based on Operant Conditioning  (cont.)</vt:lpstr>
      <vt:lpstr>Techniques Based on Operant Conditioning (cont.)</vt:lpstr>
      <vt:lpstr>Techniques Based on Operant Conditioning (cont.)</vt:lpstr>
      <vt:lpstr>Techniques Based on Operant Conditioning (cont.)</vt:lpstr>
      <vt:lpstr>Techniques Based on Operant Conditioning (cont.)</vt:lpstr>
      <vt:lpstr>Techniques Based on Operant Conditioning (cont.)</vt:lpstr>
      <vt:lpstr>Alternatives to Behavior Therapy</vt:lpstr>
      <vt:lpstr>Alternatives to Behavior Therapy (cont.)</vt:lpstr>
      <vt:lpstr>How Well Does Behavioral Therapy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Psychology: Science, Practice, and Culture</dc:title>
  <dc:creator>Pomerantz</dc:creator>
  <cp:lastModifiedBy>Owner</cp:lastModifiedBy>
  <cp:revision>53</cp:revision>
  <dcterms:created xsi:type="dcterms:W3CDTF">2007-08-16T15:36:53Z</dcterms:created>
  <dcterms:modified xsi:type="dcterms:W3CDTF">2016-03-31T20:01:59Z</dcterms:modified>
</cp:coreProperties>
</file>