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462" r:id="rId2"/>
    <p:sldId id="448" r:id="rId3"/>
    <p:sldId id="449" r:id="rId4"/>
    <p:sldId id="450" r:id="rId5"/>
    <p:sldId id="451" r:id="rId6"/>
    <p:sldId id="452" r:id="rId7"/>
    <p:sldId id="453" r:id="rId8"/>
    <p:sldId id="454" r:id="rId9"/>
    <p:sldId id="459" r:id="rId10"/>
    <p:sldId id="455" r:id="rId11"/>
    <p:sldId id="456" r:id="rId12"/>
    <p:sldId id="460" r:id="rId13"/>
    <p:sldId id="457" r:id="rId14"/>
    <p:sldId id="461" r:id="rId15"/>
    <p:sldId id="463" r:id="rId16"/>
    <p:sldId id="458" r:id="rId17"/>
    <p:sldId id="46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43" autoAdjust="0"/>
  </p:normalViewPr>
  <p:slideViewPr>
    <p:cSldViewPr>
      <p:cViewPr varScale="1">
        <p:scale>
          <a:sx n="75" d="100"/>
          <a:sy n="75" d="100"/>
        </p:scale>
        <p:origin x="-165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58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58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8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58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F876B99-900A-41C2-805C-E9D7FAAA064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According to Freud and his psychodynamic followers, not only does the unconscious exist, it also exerts a powerful influence on our day-to-day and minute-to-minute lives. In fact, they argue that unconscious processes underlie depression, anxiety, personality disorders, eating disorders, and all other forms of psychopathology that clinical psychologists treat.</a:t>
            </a:r>
            <a:endParaRPr lang="en-US" dirty="0"/>
          </a:p>
        </p:txBody>
      </p:sp>
      <p:sp>
        <p:nvSpPr>
          <p:cNvPr id="4" name="Slide Number Placeholder 3"/>
          <p:cNvSpPr>
            <a:spLocks noGrp="1"/>
          </p:cNvSpPr>
          <p:nvPr>
            <p:ph type="sldNum" sz="quarter" idx="10"/>
          </p:nvPr>
        </p:nvSpPr>
        <p:spPr/>
        <p:txBody>
          <a:bodyPr/>
          <a:lstStyle/>
          <a:p>
            <a:fld id="{EF876B99-900A-41C2-805C-E9D7FAAA064D}"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Psychodynamic psychotherapists gain an appreciation of their clients’ unconscious process in a variety of ways. These methods are inferential,</a:t>
            </a:r>
            <a:r>
              <a:rPr lang="en-US" sz="1200" kern="1200" baseline="0" dirty="0" smtClean="0">
                <a:solidFill>
                  <a:schemeClr val="tx1"/>
                </a:solidFill>
                <a:latin typeface="Arial" charset="0"/>
                <a:ea typeface="+mn-ea"/>
                <a:cs typeface="+mn-cs"/>
              </a:rPr>
              <a:t> understanding the client through deduction and conjecture.</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Free association is not the same as word association, a technique created by Carl Jung.</a:t>
            </a:r>
            <a:endParaRPr lang="en-US" dirty="0"/>
          </a:p>
        </p:txBody>
      </p:sp>
      <p:sp>
        <p:nvSpPr>
          <p:cNvPr id="4" name="Slide Number Placeholder 3"/>
          <p:cNvSpPr>
            <a:spLocks noGrp="1"/>
          </p:cNvSpPr>
          <p:nvPr>
            <p:ph type="sldNum" sz="quarter" idx="10"/>
          </p:nvPr>
        </p:nvSpPr>
        <p:spPr/>
        <p:txBody>
          <a:bodyPr/>
          <a:lstStyle/>
          <a:p>
            <a:fld id="{EF876B99-900A-41C2-805C-E9D7FAAA064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Latent content: the raw thoughts and feelings of the unconscious; the meaning behind the dream</a:t>
            </a:r>
          </a:p>
          <a:p>
            <a:r>
              <a:rPr lang="en-US" dirty="0" smtClean="0"/>
              <a:t>Manifest</a:t>
            </a:r>
            <a:r>
              <a:rPr lang="en-US" baseline="0" dirty="0" smtClean="0"/>
              <a:t> content: the actual plot of the dream</a:t>
            </a:r>
          </a:p>
          <a:p>
            <a:endParaRPr lang="en-US" baseline="0" dirty="0" smtClean="0"/>
          </a:p>
          <a:p>
            <a:r>
              <a:rPr lang="en-US" baseline="0" dirty="0" smtClean="0"/>
              <a:t>Resistance:  </a:t>
            </a:r>
            <a:r>
              <a:rPr lang="en-US" sz="1200" kern="1200" dirty="0" smtClean="0">
                <a:solidFill>
                  <a:schemeClr val="tx1"/>
                </a:solidFill>
                <a:latin typeface="Arial" charset="0"/>
                <a:ea typeface="+mn-ea"/>
                <a:cs typeface="+mn-cs"/>
              </a:rPr>
              <a:t>Sometimes, when certain issues come up during the course of therapy, clients make it clear that they “don’t want to go there.” They communicate their reluctance in a variety of ways, some obvious, some subtle. </a:t>
            </a:r>
            <a:endParaRPr lang="en-US" dirty="0"/>
          </a:p>
        </p:txBody>
      </p:sp>
      <p:sp>
        <p:nvSpPr>
          <p:cNvPr id="4" name="Slide Number Placeholder 3"/>
          <p:cNvSpPr>
            <a:spLocks noGrp="1"/>
          </p:cNvSpPr>
          <p:nvPr>
            <p:ph type="sldNum" sz="quarter" idx="10"/>
          </p:nvPr>
        </p:nvSpPr>
        <p:spPr/>
        <p:txBody>
          <a:bodyPr/>
          <a:lstStyle/>
          <a:p>
            <a:fld id="{EF876B99-900A-41C2-805C-E9D7FAAA064D}"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dirty="0" smtClean="0"/>
              <a:t>Clients may allow powerful previous relationships to distort their view of others, and in subtle ways they “prejudge” others as people whose responses will echo those of mom, dad, or some other important early figure.</a:t>
            </a:r>
          </a:p>
          <a:p>
            <a:endParaRPr lang="en-US" dirty="0"/>
          </a:p>
        </p:txBody>
      </p:sp>
      <p:sp>
        <p:nvSpPr>
          <p:cNvPr id="4" name="Slide Number Placeholder 3"/>
          <p:cNvSpPr>
            <a:spLocks noGrp="1"/>
          </p:cNvSpPr>
          <p:nvPr>
            <p:ph type="sldNum" sz="quarter" idx="10"/>
          </p:nvPr>
        </p:nvSpPr>
        <p:spPr/>
        <p:txBody>
          <a:bodyPr/>
          <a:lstStyle/>
          <a:p>
            <a:fld id="{EF876B99-900A-41C2-805C-E9D7FAAA064D}"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Interpretation: </a:t>
            </a:r>
            <a:r>
              <a:rPr lang="en-US" sz="1200" kern="1200" dirty="0" smtClean="0">
                <a:solidFill>
                  <a:schemeClr val="tx1"/>
                </a:solidFill>
                <a:latin typeface="Arial" charset="0"/>
                <a:ea typeface="+mn-ea"/>
                <a:cs typeface="+mn-cs"/>
              </a:rPr>
              <a:t>after the therapist identifies transference tendencies in the client-therapist relationship, the therapist can call the client’s attention to them</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Working through: interpretations are reconsidered and reevaluated again and again by</a:t>
            </a:r>
            <a:r>
              <a:rPr lang="en-US" sz="1200" kern="1200" baseline="0" dirty="0" smtClean="0">
                <a:solidFill>
                  <a:schemeClr val="tx1"/>
                </a:solidFill>
                <a:latin typeface="Arial" charset="0"/>
                <a:ea typeface="+mn-ea"/>
                <a:cs typeface="+mn-cs"/>
              </a:rPr>
              <a:t> the client</a:t>
            </a:r>
            <a:endParaRPr lang="en-US" dirty="0"/>
          </a:p>
        </p:txBody>
      </p:sp>
      <p:sp>
        <p:nvSpPr>
          <p:cNvPr id="4" name="Slide Number Placeholder 3"/>
          <p:cNvSpPr>
            <a:spLocks noGrp="1"/>
          </p:cNvSpPr>
          <p:nvPr>
            <p:ph type="sldNum" sz="quarter" idx="10"/>
          </p:nvPr>
        </p:nvSpPr>
        <p:spPr/>
        <p:txBody>
          <a:bodyPr/>
          <a:lstStyle/>
          <a:p>
            <a:fld id="{EF876B99-900A-41C2-805C-E9D7FAAA064D}"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mn-cs"/>
              </a:rPr>
              <a:t>Ego psychology,</a:t>
            </a:r>
            <a:r>
              <a:rPr lang="en-US" sz="1200" kern="1200" dirty="0" smtClean="0">
                <a:solidFill>
                  <a:schemeClr val="tx1"/>
                </a:solidFill>
                <a:latin typeface="Arial" charset="0"/>
                <a:ea typeface="+mn-ea"/>
                <a:cs typeface="+mn-cs"/>
              </a:rPr>
              <a:t> as exemplified by Erik Erikson and his eight-stage theory of development, revised Freud’s psychosexual stages to highlight social relationships and emphasized the adaptive tendencies of the ego over the pleasure-based drive of the id.</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a:t>
            </a:r>
            <a:r>
              <a:rPr lang="en-US" sz="1200" b="1" kern="1200" dirty="0" smtClean="0">
                <a:solidFill>
                  <a:schemeClr val="tx1"/>
                </a:solidFill>
                <a:latin typeface="Arial" charset="0"/>
                <a:ea typeface="+mn-ea"/>
                <a:cs typeface="+mn-cs"/>
              </a:rPr>
              <a:t>object relations</a:t>
            </a:r>
            <a:r>
              <a:rPr lang="en-US" sz="1200" kern="1200" dirty="0" smtClean="0">
                <a:solidFill>
                  <a:schemeClr val="tx1"/>
                </a:solidFill>
                <a:latin typeface="Arial" charset="0"/>
                <a:ea typeface="+mn-ea"/>
                <a:cs typeface="+mn-cs"/>
              </a:rPr>
              <a:t> school, led by Melanie Klein, Otto </a:t>
            </a:r>
            <a:r>
              <a:rPr lang="en-US" sz="1200" kern="1200" dirty="0" err="1" smtClean="0">
                <a:solidFill>
                  <a:schemeClr val="tx1"/>
                </a:solidFill>
                <a:latin typeface="Arial" charset="0"/>
                <a:ea typeface="+mn-ea"/>
                <a:cs typeface="+mn-cs"/>
              </a:rPr>
              <a:t>Kernberg</a:t>
            </a:r>
            <a:r>
              <a:rPr lang="en-US" sz="1200" kern="1200" dirty="0" smtClean="0">
                <a:solidFill>
                  <a:schemeClr val="tx1"/>
                </a:solidFill>
                <a:latin typeface="Arial" charset="0"/>
                <a:ea typeface="+mn-ea"/>
                <a:cs typeface="+mn-cs"/>
              </a:rPr>
              <a:t>, Ronald Fairbairn, and others, deemphasized internal conflict (id vs. superego) and instead emphasized relationships between internalized “objects” (essentially, important people from the client’s life).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a:t>
            </a:r>
            <a:r>
              <a:rPr lang="en-US" sz="1200" b="1" kern="1200" dirty="0" smtClean="0">
                <a:solidFill>
                  <a:schemeClr val="tx1"/>
                </a:solidFill>
                <a:latin typeface="Arial" charset="0"/>
                <a:ea typeface="+mn-ea"/>
                <a:cs typeface="+mn-cs"/>
              </a:rPr>
              <a:t>self-psychology</a:t>
            </a:r>
            <a:r>
              <a:rPr lang="en-US" sz="1200" kern="1200" dirty="0" smtClean="0">
                <a:solidFill>
                  <a:schemeClr val="tx1"/>
                </a:solidFill>
                <a:latin typeface="Arial" charset="0"/>
                <a:ea typeface="+mn-ea"/>
                <a:cs typeface="+mn-cs"/>
              </a:rPr>
              <a:t> school of Hans </a:t>
            </a:r>
            <a:r>
              <a:rPr lang="en-US" sz="1200" kern="1200" dirty="0" err="1" smtClean="0">
                <a:solidFill>
                  <a:schemeClr val="tx1"/>
                </a:solidFill>
                <a:latin typeface="Arial" charset="0"/>
                <a:ea typeface="+mn-ea"/>
                <a:cs typeface="+mn-cs"/>
              </a:rPr>
              <a:t>Kohut</a:t>
            </a:r>
            <a:r>
              <a:rPr lang="en-US" sz="1200" kern="1200" dirty="0" smtClean="0">
                <a:solidFill>
                  <a:schemeClr val="tx1"/>
                </a:solidFill>
                <a:latin typeface="Arial" charset="0"/>
                <a:ea typeface="+mn-ea"/>
                <a:cs typeface="+mn-cs"/>
              </a:rPr>
              <a:t> and others emphasizes parental roles in the child’s development of self, with special attention paid to the meaning of narcissism at various points, including in therapy.</a:t>
            </a:r>
            <a:endParaRPr lang="en-US" dirty="0"/>
          </a:p>
        </p:txBody>
      </p:sp>
      <p:sp>
        <p:nvSpPr>
          <p:cNvPr id="4" name="Slide Number Placeholder 3"/>
          <p:cNvSpPr>
            <a:spLocks noGrp="1"/>
          </p:cNvSpPr>
          <p:nvPr>
            <p:ph type="sldNum" sz="quarter" idx="10"/>
          </p:nvPr>
        </p:nvSpPr>
        <p:spPr/>
        <p:txBody>
          <a:bodyPr/>
          <a:lstStyle/>
          <a:p>
            <a:fld id="{EF876B99-900A-41C2-805C-E9D7FAAA064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Johansson et al. (2010) conducted a study in which they 100 clients with depression, anxiety, personality disorders, or other interpersonal problems received weekly psychodynamic psychotherapy for one year.  For half of them, therapists offered </a:t>
            </a:r>
            <a:r>
              <a:rPr lang="en-US" sz="1200" b="1" kern="1200" dirty="0" smtClean="0">
                <a:solidFill>
                  <a:schemeClr val="tx1"/>
                </a:solidFill>
                <a:latin typeface="Arial" charset="0"/>
                <a:ea typeface="+mn-ea"/>
                <a:cs typeface="+mn-cs"/>
              </a:rPr>
              <a:t>transference</a:t>
            </a:r>
            <a:r>
              <a:rPr lang="en-US" sz="1200" kern="1200" dirty="0" smtClean="0">
                <a:solidFill>
                  <a:schemeClr val="tx1"/>
                </a:solidFill>
                <a:latin typeface="Arial" charset="0"/>
                <a:ea typeface="+mn-ea"/>
                <a:cs typeface="+mn-cs"/>
              </a:rPr>
              <a:t> interpretations; for the other half, they did not.  Outcome was measured immediately after therapy and also at 1-year and 3-year follow-ups.  Results indicated that those whose therapists offered transference interpretations benefited more from the therapy, and that this benefit correlated with a  greater level of insight.</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Hayes, </a:t>
            </a:r>
            <a:r>
              <a:rPr lang="en-US" sz="1200" kern="1200" dirty="0" err="1" smtClean="0">
                <a:solidFill>
                  <a:schemeClr val="tx1"/>
                </a:solidFill>
                <a:latin typeface="Arial" charset="0"/>
                <a:ea typeface="+mn-ea"/>
                <a:cs typeface="+mn-cs"/>
              </a:rPr>
              <a:t>Gelso</a:t>
            </a:r>
            <a:r>
              <a:rPr lang="en-US" sz="1200" kern="1200" dirty="0" smtClean="0">
                <a:solidFill>
                  <a:schemeClr val="tx1"/>
                </a:solidFill>
                <a:latin typeface="Arial" charset="0"/>
                <a:ea typeface="+mn-ea"/>
                <a:cs typeface="+mn-cs"/>
              </a:rPr>
              <a:t>, &amp; Hummel (2011) conducted multiple meta-analyses on </a:t>
            </a:r>
            <a:r>
              <a:rPr lang="en-US" sz="1200" kern="1200" dirty="0" err="1" smtClean="0">
                <a:solidFill>
                  <a:schemeClr val="tx1"/>
                </a:solidFill>
                <a:latin typeface="Arial" charset="0"/>
                <a:ea typeface="+mn-ea"/>
                <a:cs typeface="+mn-cs"/>
              </a:rPr>
              <a:t>countertransference</a:t>
            </a:r>
            <a:r>
              <a:rPr lang="en-US" sz="1200" kern="1200" dirty="0" smtClean="0">
                <a:solidFill>
                  <a:schemeClr val="tx1"/>
                </a:solidFill>
                <a:latin typeface="Arial" charset="0"/>
                <a:ea typeface="+mn-ea"/>
                <a:cs typeface="+mn-cs"/>
              </a:rPr>
              <a:t> and found that the presence of </a:t>
            </a:r>
            <a:r>
              <a:rPr lang="en-US" sz="1200" b="1" kern="1200" dirty="0" err="1" smtClean="0">
                <a:solidFill>
                  <a:schemeClr val="tx1"/>
                </a:solidFill>
                <a:latin typeface="Arial" charset="0"/>
                <a:ea typeface="+mn-ea"/>
                <a:cs typeface="+mn-cs"/>
              </a:rPr>
              <a:t>countertransference</a:t>
            </a:r>
            <a:r>
              <a:rPr lang="en-US" sz="1200" kern="1200" dirty="0" smtClean="0">
                <a:solidFill>
                  <a:schemeClr val="tx1"/>
                </a:solidFill>
                <a:latin typeface="Arial" charset="0"/>
                <a:ea typeface="+mn-ea"/>
                <a:cs typeface="+mn-cs"/>
              </a:rPr>
              <a:t> reactions by therapists correlated negatively with outcome; that is, the more </a:t>
            </a:r>
            <a:r>
              <a:rPr lang="en-US" sz="1200" kern="1200" dirty="0" err="1" smtClean="0">
                <a:solidFill>
                  <a:schemeClr val="tx1"/>
                </a:solidFill>
                <a:latin typeface="Arial" charset="0"/>
                <a:ea typeface="+mn-ea"/>
                <a:cs typeface="+mn-cs"/>
              </a:rPr>
              <a:t>countertransference</a:t>
            </a:r>
            <a:r>
              <a:rPr lang="en-US" sz="1200" kern="1200" dirty="0" smtClean="0">
                <a:solidFill>
                  <a:schemeClr val="tx1"/>
                </a:solidFill>
                <a:latin typeface="Arial" charset="0"/>
                <a:ea typeface="+mn-ea"/>
                <a:cs typeface="+mn-cs"/>
              </a:rPr>
              <a:t>, the worse the outcome for the client.  They also found a positive correlation between therapist efforts to manage </a:t>
            </a:r>
            <a:r>
              <a:rPr lang="en-US" sz="1200" kern="1200" dirty="0" err="1" smtClean="0">
                <a:solidFill>
                  <a:schemeClr val="tx1"/>
                </a:solidFill>
                <a:latin typeface="Arial" charset="0"/>
                <a:ea typeface="+mn-ea"/>
                <a:cs typeface="+mn-cs"/>
              </a:rPr>
              <a:t>countertransference</a:t>
            </a:r>
            <a:r>
              <a:rPr lang="en-US" sz="1200" kern="1200" dirty="0" smtClean="0">
                <a:solidFill>
                  <a:schemeClr val="tx1"/>
                </a:solidFill>
                <a:latin typeface="Arial" charset="0"/>
                <a:ea typeface="+mn-ea"/>
                <a:cs typeface="+mn-cs"/>
              </a:rPr>
              <a:t> and therapy outcome; that is, the more therapists tried to keep their own biases toward clients “in check,” the better the outcome for clients.</a:t>
            </a:r>
            <a:endParaRPr lang="en-US" dirty="0"/>
          </a:p>
        </p:txBody>
      </p:sp>
      <p:sp>
        <p:nvSpPr>
          <p:cNvPr id="4" name="Slide Number Placeholder 3"/>
          <p:cNvSpPr>
            <a:spLocks noGrp="1"/>
          </p:cNvSpPr>
          <p:nvPr>
            <p:ph type="sldNum" sz="quarter" idx="10"/>
          </p:nvPr>
        </p:nvSpPr>
        <p:spPr/>
        <p:txBody>
          <a:bodyPr/>
          <a:lstStyle/>
          <a:p>
            <a:fld id="{EF876B99-900A-41C2-805C-E9D7FAAA064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8180CE7D-79F3-481E-A607-2CF6DC89C612}"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01A321BD-E7CE-4C62-A83C-D3C78186BF3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1D9DEAFD-B324-4569-AADA-FA2FDC543BF0}"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1FECA-285F-44DD-96DB-264EF819F19D}"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C7C2CDFA-0B4D-4457-8310-E7DAAD3D36F4}"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C822BFB6-BF67-4595-8766-395DE13E902C}"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90E050A6-2C6E-425C-9212-0D90F4259262}"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00BA48AC-B737-4417-8143-BEB7E5E189D2}"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800F0493-275E-416C-92DB-A89560C2BBAF}"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3BEA72B5-00DD-4079-85A3-A838DD3EF8F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C411833E-8C1D-4E72-B475-8C81B03836C5}"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71ADB364-4B82-471C-B67D-6DD7109C4542}"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6C61FECA-285F-44DD-96DB-264EF819F19D}"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fade/>
  </p:transition>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2"/>
                </a:solidFill>
                <a:effectLst/>
              </a:rPr>
              <a:t>Chapter 12</a:t>
            </a:r>
            <a:endParaRPr lang="en-US" sz="6000" dirty="0">
              <a:solidFill>
                <a:schemeClr val="bg2"/>
              </a:solidFill>
              <a:effectLst/>
            </a:endParaRPr>
          </a:p>
        </p:txBody>
      </p:sp>
      <p:sp>
        <p:nvSpPr>
          <p:cNvPr id="3" name="Subtitle 2"/>
          <p:cNvSpPr>
            <a:spLocks noGrp="1"/>
          </p:cNvSpPr>
          <p:nvPr>
            <p:ph type="subTitle" idx="1"/>
          </p:nvPr>
        </p:nvSpPr>
        <p:spPr/>
        <p:txBody>
          <a:bodyPr>
            <a:normAutofit/>
          </a:bodyPr>
          <a:lstStyle/>
          <a:p>
            <a:r>
              <a:rPr lang="en-US" sz="4000" dirty="0" smtClean="0">
                <a:solidFill>
                  <a:schemeClr val="bg2"/>
                </a:solidFill>
              </a:rPr>
              <a:t>Psychodynamic Psychotherapy</a:t>
            </a:r>
            <a:endParaRPr lang="en-US" sz="40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Psychosexual Stages: Clinical Implications</a:t>
            </a:r>
          </a:p>
        </p:txBody>
      </p:sp>
      <p:sp>
        <p:nvSpPr>
          <p:cNvPr id="328707" name="Rectangle 3"/>
          <p:cNvSpPr>
            <a:spLocks noGrp="1" noChangeArrowheads="1"/>
          </p:cNvSpPr>
          <p:nvPr>
            <p:ph idx="1"/>
          </p:nvPr>
        </p:nvSpPr>
        <p:spPr>
          <a:xfrm>
            <a:off x="457200" y="2133600"/>
            <a:ext cx="8248708" cy="4429151"/>
          </a:xfrm>
        </p:spPr>
        <p:txBody>
          <a:bodyPr/>
          <a:lstStyle/>
          <a:p>
            <a:r>
              <a:rPr lang="en-US" dirty="0">
                <a:solidFill>
                  <a:schemeClr val="bg2"/>
                </a:solidFill>
              </a:rPr>
              <a:t>Oral stage—birth to 1.5 years old</a:t>
            </a:r>
          </a:p>
          <a:p>
            <a:pPr lvl="1"/>
            <a:r>
              <a:rPr lang="en-US" dirty="0">
                <a:solidFill>
                  <a:schemeClr val="bg2"/>
                </a:solidFill>
              </a:rPr>
              <a:t>Key issue is </a:t>
            </a:r>
            <a:r>
              <a:rPr lang="en-US" dirty="0" smtClean="0">
                <a:solidFill>
                  <a:schemeClr val="bg2"/>
                </a:solidFill>
              </a:rPr>
              <a:t>dependency/trust </a:t>
            </a:r>
            <a:endParaRPr lang="en-US" dirty="0">
              <a:solidFill>
                <a:schemeClr val="bg2"/>
              </a:solidFill>
            </a:endParaRPr>
          </a:p>
          <a:p>
            <a:pPr lvl="2"/>
            <a:r>
              <a:rPr lang="en-US" dirty="0">
                <a:solidFill>
                  <a:schemeClr val="bg2"/>
                </a:solidFill>
              </a:rPr>
              <a:t>“Can I trust others to take care of me?”</a:t>
            </a:r>
          </a:p>
          <a:p>
            <a:pPr lvl="2"/>
            <a:r>
              <a:rPr lang="en-US" dirty="0" err="1" smtClean="0">
                <a:solidFill>
                  <a:schemeClr val="bg2"/>
                </a:solidFill>
              </a:rPr>
              <a:t>Underindulgence</a:t>
            </a:r>
            <a:r>
              <a:rPr lang="en-US" dirty="0" smtClean="0">
                <a:solidFill>
                  <a:schemeClr val="bg2"/>
                </a:solidFill>
              </a:rPr>
              <a:t> </a:t>
            </a:r>
            <a:r>
              <a:rPr lang="en-US" dirty="0" smtClean="0">
                <a:solidFill>
                  <a:schemeClr val="bg2"/>
                </a:solidFill>
                <a:sym typeface="Wingdings" pitchFamily="2" charset="2"/>
              </a:rPr>
              <a:t> distrustful and pessimistic of others</a:t>
            </a:r>
            <a:endParaRPr lang="en-US" dirty="0">
              <a:solidFill>
                <a:schemeClr val="bg2"/>
              </a:solidFill>
            </a:endParaRPr>
          </a:p>
          <a:p>
            <a:pPr lvl="2"/>
            <a:r>
              <a:rPr lang="en-US" dirty="0" smtClean="0">
                <a:solidFill>
                  <a:schemeClr val="bg2"/>
                </a:solidFill>
              </a:rPr>
              <a:t>Overindulgence </a:t>
            </a:r>
            <a:r>
              <a:rPr lang="en-US" dirty="0" smtClean="0">
                <a:solidFill>
                  <a:schemeClr val="bg2"/>
                </a:solidFill>
                <a:sym typeface="Wingdings" pitchFamily="2" charset="2"/>
              </a:rPr>
              <a:t> </a:t>
            </a:r>
            <a:r>
              <a:rPr lang="en-US" dirty="0" smtClean="0">
                <a:solidFill>
                  <a:schemeClr val="bg2"/>
                </a:solidFill>
              </a:rPr>
              <a:t>naive </a:t>
            </a:r>
            <a:r>
              <a:rPr lang="en-US" dirty="0">
                <a:solidFill>
                  <a:schemeClr val="bg2"/>
                </a:solidFill>
              </a:rPr>
              <a:t>and overly </a:t>
            </a:r>
            <a:r>
              <a:rPr lang="en-US" dirty="0" smtClean="0">
                <a:solidFill>
                  <a:schemeClr val="bg2"/>
                </a:solidFill>
              </a:rPr>
              <a:t>trusting</a:t>
            </a:r>
            <a:endParaRPr lang="en-US" dirty="0">
              <a:solidFill>
                <a:schemeClr val="bg2"/>
              </a:solidFill>
            </a:endParaRPr>
          </a:p>
          <a:p>
            <a:pPr lvl="1"/>
            <a:r>
              <a:rPr lang="en-US" dirty="0">
                <a:solidFill>
                  <a:schemeClr val="bg2"/>
                </a:solidFill>
              </a:rPr>
              <a:t>Of course, blatantly oral behaviors can occur as well (e.g., smoking, overeating)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Psychosexual Stages: Clinical Implications (cont.)</a:t>
            </a:r>
          </a:p>
        </p:txBody>
      </p:sp>
      <p:sp>
        <p:nvSpPr>
          <p:cNvPr id="329731" name="Rectangle 3"/>
          <p:cNvSpPr>
            <a:spLocks noGrp="1" noChangeArrowheads="1"/>
          </p:cNvSpPr>
          <p:nvPr>
            <p:ph idx="1"/>
          </p:nvPr>
        </p:nvSpPr>
        <p:spPr>
          <a:xfrm>
            <a:off x="457200" y="2133600"/>
            <a:ext cx="8248708" cy="4429151"/>
          </a:xfrm>
        </p:spPr>
        <p:txBody>
          <a:bodyPr/>
          <a:lstStyle/>
          <a:p>
            <a:r>
              <a:rPr lang="en-US" dirty="0">
                <a:solidFill>
                  <a:schemeClr val="bg2"/>
                </a:solidFill>
              </a:rPr>
              <a:t>Anal stage—1.5 to 3 years old</a:t>
            </a:r>
          </a:p>
          <a:p>
            <a:pPr lvl="1"/>
            <a:r>
              <a:rPr lang="en-US" dirty="0">
                <a:solidFill>
                  <a:schemeClr val="bg2"/>
                </a:solidFill>
              </a:rPr>
              <a:t>Key issue is control</a:t>
            </a:r>
          </a:p>
          <a:p>
            <a:pPr lvl="2"/>
            <a:r>
              <a:rPr lang="en-US" dirty="0">
                <a:solidFill>
                  <a:schemeClr val="bg2"/>
                </a:solidFill>
              </a:rPr>
              <a:t>Parents impose control on child (toilet training, and other forms of self-control)</a:t>
            </a:r>
          </a:p>
          <a:p>
            <a:pPr lvl="2"/>
            <a:r>
              <a:rPr lang="en-US" dirty="0" smtClean="0">
                <a:solidFill>
                  <a:schemeClr val="bg2"/>
                </a:solidFill>
              </a:rPr>
              <a:t>Overly-demanding parents </a:t>
            </a:r>
            <a:r>
              <a:rPr lang="en-US" dirty="0" smtClean="0">
                <a:solidFill>
                  <a:schemeClr val="bg2"/>
                </a:solidFill>
                <a:sym typeface="Wingdings" pitchFamily="2" charset="2"/>
              </a:rPr>
              <a:t> “</a:t>
            </a:r>
            <a:r>
              <a:rPr lang="en-US" dirty="0" smtClean="0">
                <a:solidFill>
                  <a:schemeClr val="bg2"/>
                </a:solidFill>
              </a:rPr>
              <a:t>control </a:t>
            </a:r>
            <a:r>
              <a:rPr lang="en-US" dirty="0">
                <a:solidFill>
                  <a:schemeClr val="bg2"/>
                </a:solidFill>
              </a:rPr>
              <a:t>freaks,” </a:t>
            </a:r>
            <a:r>
              <a:rPr lang="en-US" dirty="0" err="1">
                <a:solidFill>
                  <a:schemeClr val="bg2"/>
                </a:solidFill>
              </a:rPr>
              <a:t>obsessiveness</a:t>
            </a:r>
            <a:endParaRPr lang="en-US" dirty="0">
              <a:solidFill>
                <a:schemeClr val="bg2"/>
              </a:solidFill>
            </a:endParaRPr>
          </a:p>
          <a:p>
            <a:pPr lvl="2"/>
            <a:r>
              <a:rPr lang="en-US" dirty="0" smtClean="0">
                <a:solidFill>
                  <a:schemeClr val="bg2"/>
                </a:solidFill>
              </a:rPr>
              <a:t>Overly-lenient parents </a:t>
            </a:r>
            <a:r>
              <a:rPr lang="en-US" dirty="0" smtClean="0">
                <a:solidFill>
                  <a:schemeClr val="bg2"/>
                </a:solidFill>
                <a:sym typeface="Wingdings" pitchFamily="2" charset="2"/>
              </a:rPr>
              <a:t></a:t>
            </a:r>
            <a:r>
              <a:rPr lang="en-US" dirty="0" smtClean="0">
                <a:solidFill>
                  <a:schemeClr val="bg2"/>
                </a:solidFill>
              </a:rPr>
              <a:t>lax </a:t>
            </a:r>
            <a:r>
              <a:rPr lang="en-US" dirty="0">
                <a:solidFill>
                  <a:schemeClr val="bg2"/>
                </a:solidFill>
              </a:rPr>
              <a:t>about </a:t>
            </a:r>
            <a:r>
              <a:rPr lang="en-US" dirty="0" smtClean="0">
                <a:solidFill>
                  <a:schemeClr val="bg2"/>
                </a:solidFill>
              </a:rPr>
              <a:t>organization, ”slobs</a:t>
            </a:r>
            <a:r>
              <a:rPr lang="en-US" dirty="0">
                <a:solidFill>
                  <a:schemeClr val="bg2"/>
                </a:solidFill>
              </a:rPr>
              <a:t>,” disorganization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Psychosexual Stages: Clinical Implications (cont.)</a:t>
            </a:r>
          </a:p>
        </p:txBody>
      </p:sp>
      <p:sp>
        <p:nvSpPr>
          <p:cNvPr id="333827" name="Rectangle 3"/>
          <p:cNvSpPr>
            <a:spLocks noGrp="1" noChangeArrowheads="1"/>
          </p:cNvSpPr>
          <p:nvPr>
            <p:ph idx="1"/>
          </p:nvPr>
        </p:nvSpPr>
        <p:spPr>
          <a:xfrm>
            <a:off x="457200" y="2057400"/>
            <a:ext cx="8248708" cy="4429151"/>
          </a:xfrm>
        </p:spPr>
        <p:txBody>
          <a:bodyPr>
            <a:normAutofit/>
          </a:bodyPr>
          <a:lstStyle/>
          <a:p>
            <a:pPr>
              <a:lnSpc>
                <a:spcPct val="90000"/>
              </a:lnSpc>
            </a:pPr>
            <a:r>
              <a:rPr lang="en-US" sz="3600" dirty="0">
                <a:solidFill>
                  <a:schemeClr val="bg2"/>
                </a:solidFill>
              </a:rPr>
              <a:t>Phallic stage—3 to 6 years old</a:t>
            </a:r>
          </a:p>
          <a:p>
            <a:pPr lvl="1">
              <a:lnSpc>
                <a:spcPct val="90000"/>
              </a:lnSpc>
            </a:pPr>
            <a:r>
              <a:rPr lang="en-US" sz="3200" dirty="0">
                <a:solidFill>
                  <a:schemeClr val="bg2"/>
                </a:solidFill>
              </a:rPr>
              <a:t>Key issue is </a:t>
            </a:r>
            <a:r>
              <a:rPr lang="en-US" sz="3200" dirty="0" smtClean="0">
                <a:solidFill>
                  <a:schemeClr val="bg2"/>
                </a:solidFill>
              </a:rPr>
              <a:t>self-worth/view of self</a:t>
            </a:r>
            <a:endParaRPr lang="en-US" sz="3200" dirty="0">
              <a:solidFill>
                <a:schemeClr val="bg2"/>
              </a:solidFill>
            </a:endParaRPr>
          </a:p>
          <a:p>
            <a:pPr lvl="2">
              <a:lnSpc>
                <a:spcPct val="90000"/>
              </a:lnSpc>
            </a:pPr>
            <a:r>
              <a:rPr lang="en-US" sz="2800" dirty="0">
                <a:solidFill>
                  <a:schemeClr val="bg2"/>
                </a:solidFill>
              </a:rPr>
              <a:t>Children seek to have special, close relationship with parents</a:t>
            </a:r>
          </a:p>
          <a:p>
            <a:pPr lvl="2">
              <a:lnSpc>
                <a:spcPct val="90000"/>
              </a:lnSpc>
            </a:pPr>
            <a:r>
              <a:rPr lang="en-US" sz="2800" dirty="0">
                <a:solidFill>
                  <a:schemeClr val="bg2"/>
                </a:solidFill>
              </a:rPr>
              <a:t>If parents respond too positively, child’s sense of self becomes </a:t>
            </a:r>
            <a:r>
              <a:rPr lang="en-US" sz="2800" dirty="0" smtClean="0">
                <a:solidFill>
                  <a:schemeClr val="bg2"/>
                </a:solidFill>
              </a:rPr>
              <a:t>overinflated </a:t>
            </a:r>
            <a:r>
              <a:rPr lang="en-US" sz="2800" dirty="0" smtClean="0">
                <a:solidFill>
                  <a:schemeClr val="bg2"/>
                </a:solidFill>
                <a:sym typeface="Wingdings" pitchFamily="2" charset="2"/>
              </a:rPr>
              <a:t> </a:t>
            </a:r>
            <a:r>
              <a:rPr lang="en-US" sz="2800" dirty="0" smtClean="0">
                <a:solidFill>
                  <a:schemeClr val="bg2"/>
                </a:solidFill>
              </a:rPr>
              <a:t>arrogant</a:t>
            </a:r>
            <a:r>
              <a:rPr lang="en-US" sz="2800" dirty="0">
                <a:solidFill>
                  <a:schemeClr val="bg2"/>
                </a:solidFill>
              </a:rPr>
              <a:t>, egotistical</a:t>
            </a:r>
          </a:p>
          <a:p>
            <a:pPr lvl="2">
              <a:lnSpc>
                <a:spcPct val="90000"/>
              </a:lnSpc>
            </a:pPr>
            <a:r>
              <a:rPr lang="en-US" sz="2800" dirty="0">
                <a:solidFill>
                  <a:schemeClr val="bg2"/>
                </a:solidFill>
              </a:rPr>
              <a:t>If parents respond too negatively, child’s sense of self is </a:t>
            </a:r>
            <a:r>
              <a:rPr lang="en-US" sz="2800" dirty="0" smtClean="0">
                <a:solidFill>
                  <a:schemeClr val="bg2"/>
                </a:solidFill>
              </a:rPr>
              <a:t>damaged </a:t>
            </a:r>
            <a:r>
              <a:rPr lang="en-US" sz="2800" dirty="0" smtClean="0">
                <a:solidFill>
                  <a:schemeClr val="bg2"/>
                </a:solidFill>
                <a:sym typeface="Wingdings" pitchFamily="2" charset="2"/>
              </a:rPr>
              <a:t> </a:t>
            </a:r>
            <a:r>
              <a:rPr lang="en-US" sz="2800" dirty="0" smtClean="0">
                <a:solidFill>
                  <a:schemeClr val="bg2"/>
                </a:solidFill>
              </a:rPr>
              <a:t>insecure</a:t>
            </a:r>
            <a:r>
              <a:rPr lang="en-US" sz="2800" dirty="0">
                <a:solidFill>
                  <a:schemeClr val="bg2"/>
                </a:solidFill>
              </a:rPr>
              <a:t>, self-doubting</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More Contemporary Forms of Psychodynamic Psychotherapy</a:t>
            </a:r>
          </a:p>
        </p:txBody>
      </p:sp>
      <p:sp>
        <p:nvSpPr>
          <p:cNvPr id="330755" name="Rectangle 3"/>
          <p:cNvSpPr>
            <a:spLocks noGrp="1" noChangeArrowheads="1"/>
          </p:cNvSpPr>
          <p:nvPr>
            <p:ph idx="1"/>
          </p:nvPr>
        </p:nvSpPr>
        <p:spPr>
          <a:xfrm>
            <a:off x="457200" y="2209800"/>
            <a:ext cx="8248708" cy="4429151"/>
          </a:xfrm>
        </p:spPr>
        <p:txBody>
          <a:bodyPr>
            <a:normAutofit/>
          </a:bodyPr>
          <a:lstStyle/>
          <a:p>
            <a:pPr>
              <a:lnSpc>
                <a:spcPct val="90000"/>
              </a:lnSpc>
            </a:pPr>
            <a:r>
              <a:rPr lang="en-US" dirty="0">
                <a:solidFill>
                  <a:schemeClr val="bg2"/>
                </a:solidFill>
              </a:rPr>
              <a:t>Ego psychology</a:t>
            </a:r>
          </a:p>
          <a:p>
            <a:pPr lvl="1">
              <a:lnSpc>
                <a:spcPct val="90000"/>
              </a:lnSpc>
            </a:pPr>
            <a:r>
              <a:rPr lang="en-US" dirty="0">
                <a:solidFill>
                  <a:schemeClr val="bg2"/>
                </a:solidFill>
              </a:rPr>
              <a:t>Emphasizes social relationships over psychosexual stages</a:t>
            </a:r>
          </a:p>
          <a:p>
            <a:pPr>
              <a:lnSpc>
                <a:spcPct val="90000"/>
              </a:lnSpc>
            </a:pPr>
            <a:r>
              <a:rPr lang="en-US" dirty="0">
                <a:solidFill>
                  <a:schemeClr val="bg2"/>
                </a:solidFill>
              </a:rPr>
              <a:t>Object relations</a:t>
            </a:r>
          </a:p>
          <a:p>
            <a:pPr lvl="1">
              <a:lnSpc>
                <a:spcPct val="90000"/>
              </a:lnSpc>
            </a:pPr>
            <a:r>
              <a:rPr lang="en-US" dirty="0">
                <a:solidFill>
                  <a:schemeClr val="bg2"/>
                </a:solidFill>
              </a:rPr>
              <a:t>Emphasizes relationships between internalized “objects”</a:t>
            </a:r>
          </a:p>
          <a:p>
            <a:pPr>
              <a:lnSpc>
                <a:spcPct val="90000"/>
              </a:lnSpc>
            </a:pPr>
            <a:r>
              <a:rPr lang="en-US" dirty="0">
                <a:solidFill>
                  <a:schemeClr val="bg2"/>
                </a:solidFill>
              </a:rPr>
              <a:t>Self-psychology</a:t>
            </a:r>
          </a:p>
          <a:p>
            <a:pPr lvl="1">
              <a:lnSpc>
                <a:spcPct val="90000"/>
              </a:lnSpc>
            </a:pPr>
            <a:r>
              <a:rPr lang="en-US" dirty="0">
                <a:solidFill>
                  <a:schemeClr val="bg2"/>
                </a:solidFill>
              </a:rPr>
              <a:t>Emphasizes parental roles in the development of the self, with special attention to </a:t>
            </a:r>
            <a:r>
              <a:rPr lang="en-US" dirty="0" smtClean="0">
                <a:solidFill>
                  <a:schemeClr val="bg2"/>
                </a:solidFill>
              </a:rPr>
              <a:t>narcissism</a:t>
            </a: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More Contemporary Forms of Psychodynamic Psychotherapy </a:t>
            </a:r>
            <a:r>
              <a:rPr lang="en-US" sz="3200" dirty="0">
                <a:solidFill>
                  <a:schemeClr val="tx2">
                    <a:lumMod val="40000"/>
                    <a:lumOff val="60000"/>
                  </a:schemeClr>
                </a:solidFill>
                <a:effectLst/>
              </a:rPr>
              <a:t>(cont.)</a:t>
            </a:r>
            <a:endParaRPr lang="en-US" dirty="0">
              <a:solidFill>
                <a:schemeClr val="tx2">
                  <a:lumMod val="40000"/>
                  <a:lumOff val="60000"/>
                </a:schemeClr>
              </a:solidFill>
              <a:effectLst/>
            </a:endParaRPr>
          </a:p>
        </p:txBody>
      </p:sp>
      <p:sp>
        <p:nvSpPr>
          <p:cNvPr id="334851" name="Rectangle 3"/>
          <p:cNvSpPr>
            <a:spLocks noGrp="1" noChangeArrowheads="1"/>
          </p:cNvSpPr>
          <p:nvPr>
            <p:ph idx="1"/>
          </p:nvPr>
        </p:nvSpPr>
        <p:spPr>
          <a:xfrm>
            <a:off x="457200" y="2209800"/>
            <a:ext cx="8248708" cy="4429151"/>
          </a:xfrm>
        </p:spPr>
        <p:txBody>
          <a:bodyPr>
            <a:normAutofit/>
          </a:bodyPr>
          <a:lstStyle/>
          <a:p>
            <a:pPr>
              <a:lnSpc>
                <a:spcPct val="80000"/>
              </a:lnSpc>
            </a:pPr>
            <a:r>
              <a:rPr lang="en-US" dirty="0">
                <a:solidFill>
                  <a:schemeClr val="bg2"/>
                </a:solidFill>
              </a:rPr>
              <a:t>Most recent forms emphasize efficiency or </a:t>
            </a:r>
            <a:r>
              <a:rPr lang="en-US" dirty="0" smtClean="0">
                <a:solidFill>
                  <a:schemeClr val="bg2"/>
                </a:solidFill>
              </a:rPr>
              <a:t>brevity</a:t>
            </a:r>
          </a:p>
          <a:p>
            <a:pPr>
              <a:lnSpc>
                <a:spcPct val="80000"/>
              </a:lnSpc>
            </a:pPr>
            <a:endParaRPr lang="en-US" dirty="0">
              <a:solidFill>
                <a:schemeClr val="bg2"/>
              </a:solidFill>
            </a:endParaRPr>
          </a:p>
          <a:p>
            <a:pPr>
              <a:lnSpc>
                <a:spcPct val="80000"/>
              </a:lnSpc>
            </a:pPr>
            <a:r>
              <a:rPr lang="en-US" dirty="0">
                <a:solidFill>
                  <a:schemeClr val="bg2"/>
                </a:solidFill>
              </a:rPr>
              <a:t>Brief Psychodynamic Psychotherapies</a:t>
            </a:r>
          </a:p>
          <a:p>
            <a:pPr lvl="1">
              <a:lnSpc>
                <a:spcPct val="80000"/>
              </a:lnSpc>
            </a:pPr>
            <a:r>
              <a:rPr lang="en-US" dirty="0">
                <a:solidFill>
                  <a:schemeClr val="bg2"/>
                </a:solidFill>
              </a:rPr>
              <a:t>Narrow problems, quick alliance, focus on present as well as past, therapists are more active, pathology is less </a:t>
            </a:r>
            <a:r>
              <a:rPr lang="en-US" dirty="0" smtClean="0">
                <a:solidFill>
                  <a:schemeClr val="bg2"/>
                </a:solidFill>
              </a:rPr>
              <a:t>severe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2">
                    <a:lumMod val="40000"/>
                    <a:lumOff val="60000"/>
                  </a:schemeClr>
                </a:solidFill>
                <a:effectLst/>
              </a:rPr>
              <a:t>More Contemporary Forms of Psychodynamic Psychotherapy </a:t>
            </a:r>
            <a:r>
              <a:rPr lang="en-US" sz="3200" dirty="0" smtClean="0">
                <a:solidFill>
                  <a:schemeClr val="tx2">
                    <a:lumMod val="40000"/>
                    <a:lumOff val="60000"/>
                  </a:schemeClr>
                </a:solidFill>
                <a:effectLst/>
              </a:rPr>
              <a:t>(cont.)</a:t>
            </a:r>
            <a:endParaRPr lang="en-US" dirty="0">
              <a:solidFill>
                <a:schemeClr val="tx2">
                  <a:lumMod val="40000"/>
                  <a:lumOff val="60000"/>
                </a:schemeClr>
              </a:solidFill>
              <a:effectLst/>
            </a:endParaRPr>
          </a:p>
        </p:txBody>
      </p:sp>
      <p:sp>
        <p:nvSpPr>
          <p:cNvPr id="3" name="Content Placeholder 2"/>
          <p:cNvSpPr>
            <a:spLocks noGrp="1"/>
          </p:cNvSpPr>
          <p:nvPr>
            <p:ph idx="1"/>
          </p:nvPr>
        </p:nvSpPr>
        <p:spPr>
          <a:xfrm>
            <a:off x="457200" y="2209800"/>
            <a:ext cx="8248708" cy="4429151"/>
          </a:xfrm>
        </p:spPr>
        <p:txBody>
          <a:bodyPr>
            <a:noAutofit/>
          </a:bodyPr>
          <a:lstStyle/>
          <a:p>
            <a:pPr>
              <a:lnSpc>
                <a:spcPct val="80000"/>
              </a:lnSpc>
            </a:pPr>
            <a:r>
              <a:rPr lang="en-US" sz="2800" dirty="0" smtClean="0">
                <a:solidFill>
                  <a:schemeClr val="bg2"/>
                </a:solidFill>
              </a:rPr>
              <a:t>Interpersonal Therapy (IPT)</a:t>
            </a:r>
          </a:p>
          <a:p>
            <a:pPr lvl="1">
              <a:lnSpc>
                <a:spcPct val="80000"/>
              </a:lnSpc>
            </a:pPr>
            <a:r>
              <a:rPr lang="en-US" sz="2400" dirty="0" smtClean="0">
                <a:solidFill>
                  <a:schemeClr val="bg2"/>
                </a:solidFill>
              </a:rPr>
              <a:t>Designed to treat depression in 14-18 sessions</a:t>
            </a:r>
          </a:p>
          <a:p>
            <a:pPr lvl="1">
              <a:lnSpc>
                <a:spcPct val="80000"/>
              </a:lnSpc>
            </a:pPr>
            <a:r>
              <a:rPr lang="en-US" sz="2400" dirty="0" smtClean="0">
                <a:solidFill>
                  <a:schemeClr val="bg2"/>
                </a:solidFill>
              </a:rPr>
              <a:t>Improving interpersonal relationships will alleviate depression</a:t>
            </a:r>
          </a:p>
          <a:p>
            <a:pPr lvl="1">
              <a:lnSpc>
                <a:spcPct val="80000"/>
              </a:lnSpc>
            </a:pPr>
            <a:r>
              <a:rPr lang="en-US" sz="2400" dirty="0" smtClean="0">
                <a:solidFill>
                  <a:schemeClr val="bg2"/>
                </a:solidFill>
              </a:rPr>
              <a:t>Emphasis on role expectations</a:t>
            </a:r>
          </a:p>
          <a:p>
            <a:pPr lvl="1">
              <a:lnSpc>
                <a:spcPct val="80000"/>
              </a:lnSpc>
            </a:pPr>
            <a:endParaRPr lang="en-US" sz="2400" dirty="0" smtClean="0">
              <a:solidFill>
                <a:schemeClr val="bg2"/>
              </a:solidFill>
            </a:endParaRPr>
          </a:p>
          <a:p>
            <a:pPr>
              <a:lnSpc>
                <a:spcPct val="80000"/>
              </a:lnSpc>
            </a:pPr>
            <a:r>
              <a:rPr lang="en-US" sz="2800" dirty="0" smtClean="0">
                <a:solidFill>
                  <a:schemeClr val="bg2"/>
                </a:solidFill>
              </a:rPr>
              <a:t>Time-Limited Dynamic Psychotherapy (TDLP)</a:t>
            </a:r>
          </a:p>
          <a:p>
            <a:pPr lvl="1">
              <a:lnSpc>
                <a:spcPct val="80000"/>
              </a:lnSpc>
            </a:pPr>
            <a:r>
              <a:rPr lang="en-US" sz="2400" dirty="0" smtClean="0">
                <a:solidFill>
                  <a:schemeClr val="bg2"/>
                </a:solidFill>
              </a:rPr>
              <a:t>Focus on transference and a therapy relationship that doesn’t follow the same unhealthy, unconscious “script” as previous relationships</a:t>
            </a:r>
          </a:p>
          <a:p>
            <a:pPr lvl="1">
              <a:lnSpc>
                <a:spcPct val="80000"/>
              </a:lnSpc>
            </a:pPr>
            <a:r>
              <a:rPr lang="en-US" sz="2400" dirty="0" smtClean="0">
                <a:solidFill>
                  <a:schemeClr val="bg2"/>
                </a:solidFill>
              </a:rPr>
              <a:t>Make client aware of script to enable a corrective emotional experience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normAutofit/>
          </a:bodyPr>
          <a:lstStyle/>
          <a:p>
            <a:r>
              <a:rPr lang="en-US" sz="6000" dirty="0">
                <a:solidFill>
                  <a:schemeClr val="tx2">
                    <a:lumMod val="40000"/>
                    <a:lumOff val="60000"/>
                  </a:schemeClr>
                </a:solidFill>
                <a:effectLst/>
              </a:rPr>
              <a:t>Outcome Issues</a:t>
            </a:r>
          </a:p>
        </p:txBody>
      </p:sp>
      <p:sp>
        <p:nvSpPr>
          <p:cNvPr id="331779" name="Rectangle 3"/>
          <p:cNvSpPr>
            <a:spLocks noGrp="1" noChangeArrowheads="1"/>
          </p:cNvSpPr>
          <p:nvPr>
            <p:ph idx="1"/>
          </p:nvPr>
        </p:nvSpPr>
        <p:spPr/>
        <p:txBody>
          <a:bodyPr>
            <a:normAutofit/>
          </a:bodyPr>
          <a:lstStyle/>
          <a:p>
            <a:pPr>
              <a:lnSpc>
                <a:spcPct val="90000"/>
              </a:lnSpc>
            </a:pPr>
            <a:r>
              <a:rPr lang="en-US" sz="2800" dirty="0">
                <a:solidFill>
                  <a:schemeClr val="bg2"/>
                </a:solidFill>
              </a:rPr>
              <a:t>Very difficult to empirically measure the outcome of psychodynamic psychotherapy</a:t>
            </a:r>
          </a:p>
          <a:p>
            <a:pPr lvl="1">
              <a:lnSpc>
                <a:spcPct val="90000"/>
              </a:lnSpc>
            </a:pPr>
            <a:r>
              <a:rPr lang="en-US" sz="2400" dirty="0">
                <a:solidFill>
                  <a:schemeClr val="bg2"/>
                </a:solidFill>
              </a:rPr>
              <a:t>Improvement can’t be objectively measured</a:t>
            </a:r>
          </a:p>
          <a:p>
            <a:pPr lvl="1">
              <a:lnSpc>
                <a:spcPct val="90000"/>
              </a:lnSpc>
            </a:pPr>
            <a:r>
              <a:rPr lang="en-US" sz="2400" dirty="0">
                <a:solidFill>
                  <a:schemeClr val="bg2"/>
                </a:solidFill>
              </a:rPr>
              <a:t>Also difficult to </a:t>
            </a:r>
            <a:r>
              <a:rPr lang="en-US" sz="2400" dirty="0" err="1">
                <a:solidFill>
                  <a:schemeClr val="bg2"/>
                </a:solidFill>
              </a:rPr>
              <a:t>manualize</a:t>
            </a:r>
            <a:r>
              <a:rPr lang="en-US" sz="2400" dirty="0">
                <a:solidFill>
                  <a:schemeClr val="bg2"/>
                </a:solidFill>
              </a:rPr>
              <a:t>, which inhibits empirical study</a:t>
            </a:r>
          </a:p>
          <a:p>
            <a:pPr lvl="1">
              <a:lnSpc>
                <a:spcPct val="90000"/>
              </a:lnSpc>
            </a:pPr>
            <a:r>
              <a:rPr lang="en-US" sz="2400" dirty="0">
                <a:solidFill>
                  <a:schemeClr val="bg2"/>
                </a:solidFill>
              </a:rPr>
              <a:t>Regardless, large-scale reviews support its benefits with some disorders, but remains unproven with others</a:t>
            </a:r>
          </a:p>
          <a:p>
            <a:pPr>
              <a:lnSpc>
                <a:spcPct val="90000"/>
              </a:lnSpc>
            </a:pPr>
            <a:r>
              <a:rPr lang="en-US" sz="2800" dirty="0">
                <a:solidFill>
                  <a:schemeClr val="bg2"/>
                </a:solidFill>
              </a:rPr>
              <a:t>Allegiance effects may influence outcome studies, particularly for psychodynamic therapy</a:t>
            </a:r>
          </a:p>
          <a:p>
            <a:pPr lvl="1">
              <a:lnSpc>
                <a:spcPct val="90000"/>
              </a:lnSpc>
            </a:pPr>
            <a:r>
              <a:rPr lang="en-US" sz="2400" dirty="0">
                <a:solidFill>
                  <a:schemeClr val="bg2"/>
                </a:solidFill>
              </a:rPr>
              <a:t>Few empirical outcome researchers are psychodynamic</a:t>
            </a:r>
          </a:p>
          <a:p>
            <a:pPr lvl="1">
              <a:lnSpc>
                <a:spcPct val="90000"/>
              </a:lnSpc>
            </a:pPr>
            <a:r>
              <a:rPr lang="en-US" sz="2400" dirty="0">
                <a:solidFill>
                  <a:schemeClr val="bg2"/>
                </a:solidFill>
              </a:rPr>
              <a:t>Researchers’ own orientations may bias the results of their studies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tx2">
                    <a:lumMod val="40000"/>
                    <a:lumOff val="60000"/>
                  </a:schemeClr>
                </a:solidFill>
                <a:effectLst/>
              </a:rPr>
              <a:t>Outcome Issues (cont.)</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p:txBody>
          <a:bodyPr/>
          <a:lstStyle/>
          <a:p>
            <a:r>
              <a:rPr lang="en-US" dirty="0" smtClean="0">
                <a:solidFill>
                  <a:schemeClr val="bg2"/>
                </a:solidFill>
              </a:rPr>
              <a:t>Empirical support for components of psychodynamic therapy</a:t>
            </a:r>
          </a:p>
          <a:p>
            <a:pPr lvl="1"/>
            <a:r>
              <a:rPr lang="en-US" dirty="0" smtClean="0">
                <a:solidFill>
                  <a:schemeClr val="bg2"/>
                </a:solidFill>
              </a:rPr>
              <a:t>Interpretation of transference reactions</a:t>
            </a:r>
          </a:p>
          <a:p>
            <a:pPr lvl="1"/>
            <a:r>
              <a:rPr lang="en-US" dirty="0" smtClean="0">
                <a:solidFill>
                  <a:schemeClr val="bg2"/>
                </a:solidFill>
              </a:rPr>
              <a:t>Interpretation of </a:t>
            </a:r>
            <a:r>
              <a:rPr lang="en-US" dirty="0" err="1" smtClean="0">
                <a:solidFill>
                  <a:schemeClr val="bg2"/>
                </a:solidFill>
              </a:rPr>
              <a:t>countertransference</a:t>
            </a:r>
            <a:r>
              <a:rPr lang="en-US" dirty="0" smtClean="0">
                <a:solidFill>
                  <a:schemeClr val="bg2"/>
                </a:solidFill>
              </a:rPr>
              <a:t> reactions</a:t>
            </a: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Autofit/>
          </a:bodyPr>
          <a:lstStyle/>
          <a:p>
            <a:r>
              <a:rPr lang="en-US" sz="5400" dirty="0" smtClean="0">
                <a:solidFill>
                  <a:schemeClr val="tx2">
                    <a:lumMod val="40000"/>
                    <a:lumOff val="60000"/>
                  </a:schemeClr>
                </a:solidFill>
                <a:effectLst/>
              </a:rPr>
              <a:t>Psychodynamic Psychotherapy</a:t>
            </a:r>
            <a:endParaRPr lang="en-US" sz="5400" dirty="0">
              <a:solidFill>
                <a:schemeClr val="tx2">
                  <a:lumMod val="40000"/>
                  <a:lumOff val="60000"/>
                </a:schemeClr>
              </a:solidFill>
              <a:effectLst/>
            </a:endParaRPr>
          </a:p>
        </p:txBody>
      </p:sp>
      <p:sp>
        <p:nvSpPr>
          <p:cNvPr id="321539" name="Rectangle 3"/>
          <p:cNvSpPr>
            <a:spLocks noGrp="1" noChangeArrowheads="1"/>
          </p:cNvSpPr>
          <p:nvPr>
            <p:ph idx="1"/>
          </p:nvPr>
        </p:nvSpPr>
        <p:spPr>
          <a:xfrm>
            <a:off x="457200" y="2428849"/>
            <a:ext cx="8248708" cy="4429151"/>
          </a:xfrm>
        </p:spPr>
        <p:txBody>
          <a:bodyPr/>
          <a:lstStyle/>
          <a:p>
            <a:r>
              <a:rPr lang="en-US" sz="2800" dirty="0">
                <a:solidFill>
                  <a:schemeClr val="bg2"/>
                </a:solidFill>
              </a:rPr>
              <a:t>This is the first of a series of chapters on specific approaches to psychotherapy</a:t>
            </a:r>
          </a:p>
          <a:p>
            <a:r>
              <a:rPr lang="en-US" sz="2800" dirty="0">
                <a:solidFill>
                  <a:schemeClr val="bg2"/>
                </a:solidFill>
              </a:rPr>
              <a:t>We begin with psychodynamic for numerous reasons</a:t>
            </a:r>
          </a:p>
          <a:p>
            <a:pPr lvl="1"/>
            <a:r>
              <a:rPr lang="en-US" sz="2400" dirty="0">
                <a:solidFill>
                  <a:schemeClr val="bg2"/>
                </a:solidFill>
              </a:rPr>
              <a:t>It came first historically</a:t>
            </a:r>
          </a:p>
          <a:p>
            <a:pPr lvl="1"/>
            <a:r>
              <a:rPr lang="en-US" sz="2400" dirty="0">
                <a:solidFill>
                  <a:schemeClr val="bg2"/>
                </a:solidFill>
              </a:rPr>
              <a:t>Many other therapies were reactions against it</a:t>
            </a:r>
          </a:p>
          <a:p>
            <a:pPr lvl="1"/>
            <a:r>
              <a:rPr lang="en-US" sz="2400" dirty="0">
                <a:solidFill>
                  <a:schemeClr val="bg2"/>
                </a:solidFill>
              </a:rPr>
              <a:t>Despite a recent decline, it still influences many clinical psychologists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Defining Psychodynamic Psychotherapy</a:t>
            </a:r>
          </a:p>
        </p:txBody>
      </p:sp>
      <p:sp>
        <p:nvSpPr>
          <p:cNvPr id="322563" name="Rectangle 3"/>
          <p:cNvSpPr>
            <a:spLocks noGrp="1" noChangeArrowheads="1"/>
          </p:cNvSpPr>
          <p:nvPr>
            <p:ph idx="1"/>
          </p:nvPr>
        </p:nvSpPr>
        <p:spPr>
          <a:xfrm>
            <a:off x="381000" y="2133600"/>
            <a:ext cx="8248708" cy="4429151"/>
          </a:xfrm>
        </p:spPr>
        <p:txBody>
          <a:bodyPr>
            <a:normAutofit/>
          </a:bodyPr>
          <a:lstStyle/>
          <a:p>
            <a:r>
              <a:rPr lang="en-US" dirty="0">
                <a:solidFill>
                  <a:schemeClr val="bg2"/>
                </a:solidFill>
              </a:rPr>
              <a:t>This textbook uses the term “psychodynamic psychotherapy” to refer broadly to Sigmund Freud’s approach to therapy and all subsequent efforts to revise and expand upon it</a:t>
            </a:r>
          </a:p>
          <a:p>
            <a:r>
              <a:rPr lang="en-US" dirty="0">
                <a:solidFill>
                  <a:schemeClr val="bg2"/>
                </a:solidFill>
              </a:rPr>
              <a:t>Similar or overlapping terms include “psychoanalytic therapy” and “neo-Freudian therapy,” among others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Goal of Psychodynamic Psychotherapy</a:t>
            </a:r>
          </a:p>
        </p:txBody>
      </p:sp>
      <p:sp>
        <p:nvSpPr>
          <p:cNvPr id="323587" name="Rectangle 3"/>
          <p:cNvSpPr>
            <a:spLocks noGrp="1" noChangeArrowheads="1"/>
          </p:cNvSpPr>
          <p:nvPr>
            <p:ph idx="1"/>
          </p:nvPr>
        </p:nvSpPr>
        <p:spPr>
          <a:xfrm>
            <a:off x="457200" y="2133600"/>
            <a:ext cx="8248708" cy="4429151"/>
          </a:xfrm>
        </p:spPr>
        <p:txBody>
          <a:bodyPr/>
          <a:lstStyle/>
          <a:p>
            <a:pPr>
              <a:lnSpc>
                <a:spcPct val="90000"/>
              </a:lnSpc>
            </a:pPr>
            <a:r>
              <a:rPr lang="en-US" dirty="0">
                <a:solidFill>
                  <a:schemeClr val="bg2"/>
                </a:solidFill>
              </a:rPr>
              <a:t>The primary goal of psychodynamic psychotherapy is to make the unconscious conscious </a:t>
            </a:r>
          </a:p>
          <a:p>
            <a:pPr lvl="1">
              <a:lnSpc>
                <a:spcPct val="90000"/>
              </a:lnSpc>
            </a:pPr>
            <a:r>
              <a:rPr lang="en-US" dirty="0" smtClean="0">
                <a:solidFill>
                  <a:schemeClr val="bg2"/>
                </a:solidFill>
              </a:rPr>
              <a:t>“Insight</a:t>
            </a:r>
            <a:r>
              <a:rPr lang="en-US" dirty="0">
                <a:solidFill>
                  <a:schemeClr val="bg2"/>
                </a:solidFill>
              </a:rPr>
              <a:t>” into thoughts, feelings, and other mental activity previously outside of awareness</a:t>
            </a:r>
          </a:p>
          <a:p>
            <a:pPr lvl="1">
              <a:lnSpc>
                <a:spcPct val="90000"/>
              </a:lnSpc>
            </a:pPr>
            <a:r>
              <a:rPr lang="en-US" dirty="0">
                <a:solidFill>
                  <a:schemeClr val="bg2"/>
                </a:solidFill>
              </a:rPr>
              <a:t>The very presence of the unconscious was a fundamental idea of Sigmund Freud</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normAutofit/>
          </a:bodyPr>
          <a:lstStyle/>
          <a:p>
            <a:r>
              <a:rPr lang="en-US" sz="6000" dirty="0">
                <a:solidFill>
                  <a:schemeClr val="tx2">
                    <a:lumMod val="40000"/>
                    <a:lumOff val="60000"/>
                  </a:schemeClr>
                </a:solidFill>
                <a:effectLst/>
              </a:rPr>
              <a:t>Accessing the Unconscious</a:t>
            </a:r>
          </a:p>
        </p:txBody>
      </p:sp>
      <p:sp>
        <p:nvSpPr>
          <p:cNvPr id="324611" name="Rectangle 3"/>
          <p:cNvSpPr>
            <a:spLocks noGrp="1" noChangeArrowheads="1"/>
          </p:cNvSpPr>
          <p:nvPr>
            <p:ph idx="1"/>
          </p:nvPr>
        </p:nvSpPr>
        <p:spPr/>
        <p:txBody>
          <a:bodyPr>
            <a:normAutofit/>
          </a:bodyPr>
          <a:lstStyle/>
          <a:p>
            <a:r>
              <a:rPr lang="en-US" sz="3600" dirty="0">
                <a:solidFill>
                  <a:schemeClr val="bg2"/>
                </a:solidFill>
              </a:rPr>
              <a:t>Free Association</a:t>
            </a:r>
          </a:p>
          <a:p>
            <a:pPr lvl="1"/>
            <a:r>
              <a:rPr lang="en-US" sz="3200" dirty="0">
                <a:solidFill>
                  <a:schemeClr val="bg2"/>
                </a:solidFill>
              </a:rPr>
              <a:t>Clients simply say whatever comes into mind without any self-censorship or self-editing</a:t>
            </a:r>
          </a:p>
          <a:p>
            <a:pPr lvl="1"/>
            <a:r>
              <a:rPr lang="en-US" sz="3200" dirty="0">
                <a:solidFill>
                  <a:schemeClr val="bg2"/>
                </a:solidFill>
              </a:rPr>
              <a:t>Not easy to allow self to be absolutely spontaneous</a:t>
            </a:r>
          </a:p>
          <a:p>
            <a:pPr lvl="1"/>
            <a:r>
              <a:rPr lang="en-US" sz="3200" dirty="0">
                <a:solidFill>
                  <a:schemeClr val="bg2"/>
                </a:solidFill>
              </a:rPr>
              <a:t>Allows the unconscious to be expressed</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Accessing the Unconscious </a:t>
            </a:r>
            <a:r>
              <a:rPr lang="en-US" sz="4000" dirty="0">
                <a:solidFill>
                  <a:schemeClr val="tx2">
                    <a:lumMod val="40000"/>
                    <a:lumOff val="60000"/>
                  </a:schemeClr>
                </a:solidFill>
                <a:effectLst/>
              </a:rPr>
              <a:t>(cont.)</a:t>
            </a:r>
            <a:endParaRPr lang="en-US" sz="5400" dirty="0">
              <a:solidFill>
                <a:schemeClr val="tx2">
                  <a:lumMod val="40000"/>
                  <a:lumOff val="60000"/>
                </a:schemeClr>
              </a:solidFill>
              <a:effectLst/>
            </a:endParaRPr>
          </a:p>
        </p:txBody>
      </p:sp>
      <p:sp>
        <p:nvSpPr>
          <p:cNvPr id="325635" name="Rectangle 3"/>
          <p:cNvSpPr>
            <a:spLocks noGrp="1" noChangeArrowheads="1"/>
          </p:cNvSpPr>
          <p:nvPr>
            <p:ph idx="1"/>
          </p:nvPr>
        </p:nvSpPr>
        <p:spPr>
          <a:xfrm>
            <a:off x="457200" y="2133600"/>
            <a:ext cx="8248708" cy="4429151"/>
          </a:xfrm>
        </p:spPr>
        <p:txBody>
          <a:bodyPr/>
          <a:lstStyle/>
          <a:p>
            <a:pPr>
              <a:lnSpc>
                <a:spcPct val="80000"/>
              </a:lnSpc>
            </a:pPr>
            <a:r>
              <a:rPr lang="en-US" sz="2800" dirty="0">
                <a:solidFill>
                  <a:schemeClr val="bg2"/>
                </a:solidFill>
              </a:rPr>
              <a:t>Freudian “slips”</a:t>
            </a:r>
          </a:p>
          <a:p>
            <a:pPr lvl="1">
              <a:lnSpc>
                <a:spcPct val="80000"/>
              </a:lnSpc>
            </a:pPr>
            <a:r>
              <a:rPr lang="en-US" sz="2400" dirty="0">
                <a:solidFill>
                  <a:schemeClr val="bg2"/>
                </a:solidFill>
              </a:rPr>
              <a:t>Verbal or behavioral “mistakes” reveal unconscious wishes</a:t>
            </a:r>
          </a:p>
          <a:p>
            <a:pPr>
              <a:lnSpc>
                <a:spcPct val="80000"/>
              </a:lnSpc>
            </a:pPr>
            <a:r>
              <a:rPr lang="en-US" sz="2800" dirty="0">
                <a:solidFill>
                  <a:schemeClr val="bg2"/>
                </a:solidFill>
              </a:rPr>
              <a:t>Dreams</a:t>
            </a:r>
          </a:p>
          <a:p>
            <a:pPr lvl="1">
              <a:lnSpc>
                <a:spcPct val="80000"/>
              </a:lnSpc>
            </a:pPr>
            <a:r>
              <a:rPr lang="en-US" sz="2400" dirty="0">
                <a:solidFill>
                  <a:schemeClr val="bg2"/>
                </a:solidFill>
              </a:rPr>
              <a:t>Manifest content represents latent content, which contains unconscious wishes</a:t>
            </a:r>
          </a:p>
          <a:p>
            <a:pPr>
              <a:lnSpc>
                <a:spcPct val="80000"/>
              </a:lnSpc>
            </a:pPr>
            <a:r>
              <a:rPr lang="en-US" sz="2800" dirty="0">
                <a:solidFill>
                  <a:schemeClr val="bg2"/>
                </a:solidFill>
              </a:rPr>
              <a:t>Resistance</a:t>
            </a:r>
          </a:p>
          <a:p>
            <a:pPr lvl="1">
              <a:lnSpc>
                <a:spcPct val="80000"/>
              </a:lnSpc>
            </a:pPr>
            <a:r>
              <a:rPr lang="en-US" sz="2400" dirty="0">
                <a:solidFill>
                  <a:schemeClr val="bg2"/>
                </a:solidFill>
              </a:rPr>
              <a:t>Clients “resist” certain topics in therapy because they touch on certain unconscious feelings or thoughts</a:t>
            </a:r>
          </a:p>
          <a:p>
            <a:pPr lvl="1">
              <a:lnSpc>
                <a:spcPct val="80000"/>
              </a:lnSpc>
            </a:pPr>
            <a:r>
              <a:rPr lang="en-US" sz="2400" dirty="0">
                <a:solidFill>
                  <a:schemeClr val="bg2"/>
                </a:solidFill>
              </a:rPr>
              <a:t>Missed appointments, tardiness, change subject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Accessing the Unconscious </a:t>
            </a:r>
            <a:r>
              <a:rPr lang="en-US" sz="3600" dirty="0">
                <a:solidFill>
                  <a:schemeClr val="tx2">
                    <a:lumMod val="40000"/>
                    <a:lumOff val="60000"/>
                  </a:schemeClr>
                </a:solidFill>
                <a:effectLst/>
              </a:rPr>
              <a:t>(cont.)</a:t>
            </a:r>
            <a:endParaRPr lang="en-US" sz="5400" dirty="0">
              <a:solidFill>
                <a:schemeClr val="tx2">
                  <a:lumMod val="40000"/>
                  <a:lumOff val="60000"/>
                </a:schemeClr>
              </a:solidFill>
              <a:effectLst/>
            </a:endParaRPr>
          </a:p>
        </p:txBody>
      </p:sp>
      <p:sp>
        <p:nvSpPr>
          <p:cNvPr id="326659" name="Rectangle 3"/>
          <p:cNvSpPr>
            <a:spLocks noGrp="1" noChangeArrowheads="1"/>
          </p:cNvSpPr>
          <p:nvPr>
            <p:ph idx="1"/>
          </p:nvPr>
        </p:nvSpPr>
        <p:spPr>
          <a:xfrm>
            <a:off x="457200" y="2057400"/>
            <a:ext cx="8248708" cy="4429151"/>
          </a:xfrm>
        </p:spPr>
        <p:txBody>
          <a:bodyPr/>
          <a:lstStyle/>
          <a:p>
            <a:pPr>
              <a:lnSpc>
                <a:spcPct val="90000"/>
              </a:lnSpc>
            </a:pPr>
            <a:r>
              <a:rPr lang="en-US" dirty="0">
                <a:solidFill>
                  <a:schemeClr val="bg2"/>
                </a:solidFill>
              </a:rPr>
              <a:t>Defense Mechanisms</a:t>
            </a:r>
          </a:p>
          <a:p>
            <a:pPr lvl="1">
              <a:lnSpc>
                <a:spcPct val="90000"/>
              </a:lnSpc>
            </a:pPr>
            <a:r>
              <a:rPr lang="en-US" dirty="0">
                <a:solidFill>
                  <a:schemeClr val="bg2"/>
                </a:solidFill>
              </a:rPr>
              <a:t>Unconscious techniques created by ego, as an attempt to handle conflict between id and superego</a:t>
            </a:r>
          </a:p>
          <a:p>
            <a:pPr lvl="2">
              <a:lnSpc>
                <a:spcPct val="90000"/>
              </a:lnSpc>
            </a:pPr>
            <a:r>
              <a:rPr lang="en-US" dirty="0">
                <a:solidFill>
                  <a:schemeClr val="bg2"/>
                </a:solidFill>
              </a:rPr>
              <a:t>Repression—keep impulse in unconscious</a:t>
            </a:r>
          </a:p>
          <a:p>
            <a:pPr lvl="2">
              <a:lnSpc>
                <a:spcPct val="90000"/>
              </a:lnSpc>
            </a:pPr>
            <a:r>
              <a:rPr lang="en-US" dirty="0">
                <a:solidFill>
                  <a:schemeClr val="bg2"/>
                </a:solidFill>
              </a:rPr>
              <a:t>Projection—attribute impulse to others</a:t>
            </a:r>
          </a:p>
          <a:p>
            <a:pPr lvl="2">
              <a:lnSpc>
                <a:spcPct val="90000"/>
              </a:lnSpc>
            </a:pPr>
            <a:r>
              <a:rPr lang="en-US" dirty="0">
                <a:solidFill>
                  <a:schemeClr val="bg2"/>
                </a:solidFill>
              </a:rPr>
              <a:t>Reaction formation—do opposite of impulse</a:t>
            </a:r>
          </a:p>
          <a:p>
            <a:pPr lvl="2">
              <a:lnSpc>
                <a:spcPct val="90000"/>
              </a:lnSpc>
            </a:pPr>
            <a:r>
              <a:rPr lang="en-US" dirty="0">
                <a:solidFill>
                  <a:schemeClr val="bg2"/>
                </a:solidFill>
              </a:rPr>
              <a:t>Displacement—redirect impulse </a:t>
            </a:r>
          </a:p>
          <a:p>
            <a:pPr lvl="2">
              <a:lnSpc>
                <a:spcPct val="90000"/>
              </a:lnSpc>
            </a:pPr>
            <a:r>
              <a:rPr lang="en-US" dirty="0">
                <a:solidFill>
                  <a:schemeClr val="bg2"/>
                </a:solidFill>
              </a:rPr>
              <a:t>Sublimation—redirect impulse in a way that benefits others</a:t>
            </a:r>
          </a:p>
          <a:p>
            <a:pPr lvl="2">
              <a:lnSpc>
                <a:spcPct val="90000"/>
              </a:lnSpc>
            </a:pPr>
            <a:endParaRPr lang="en-US"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Accessing the Unconscious </a:t>
            </a:r>
            <a:r>
              <a:rPr lang="en-US" sz="3600" dirty="0">
                <a:solidFill>
                  <a:schemeClr val="tx2">
                    <a:lumMod val="40000"/>
                    <a:lumOff val="60000"/>
                  </a:schemeClr>
                </a:solidFill>
                <a:effectLst/>
              </a:rPr>
              <a:t>(cont.)</a:t>
            </a:r>
            <a:endParaRPr lang="en-US" sz="5400" dirty="0">
              <a:solidFill>
                <a:schemeClr val="tx2">
                  <a:lumMod val="40000"/>
                  <a:lumOff val="60000"/>
                </a:schemeClr>
              </a:solidFill>
              <a:effectLst/>
            </a:endParaRPr>
          </a:p>
        </p:txBody>
      </p:sp>
      <p:sp>
        <p:nvSpPr>
          <p:cNvPr id="327683" name="Rectangle 3"/>
          <p:cNvSpPr>
            <a:spLocks noGrp="1" noChangeArrowheads="1"/>
          </p:cNvSpPr>
          <p:nvPr>
            <p:ph idx="1"/>
          </p:nvPr>
        </p:nvSpPr>
        <p:spPr>
          <a:xfrm>
            <a:off x="457200" y="2209800"/>
            <a:ext cx="8248708" cy="4429151"/>
          </a:xfrm>
        </p:spPr>
        <p:txBody>
          <a:bodyPr/>
          <a:lstStyle/>
          <a:p>
            <a:r>
              <a:rPr lang="en-US" sz="2800" dirty="0" smtClean="0">
                <a:solidFill>
                  <a:schemeClr val="bg2"/>
                </a:solidFill>
              </a:rPr>
              <a:t>Transference</a:t>
            </a:r>
            <a:endParaRPr lang="en-US" sz="2800" dirty="0">
              <a:solidFill>
                <a:schemeClr val="bg2"/>
              </a:solidFill>
            </a:endParaRPr>
          </a:p>
          <a:p>
            <a:pPr lvl="1"/>
            <a:r>
              <a:rPr lang="en-US" sz="2400" dirty="0" smtClean="0">
                <a:solidFill>
                  <a:schemeClr val="bg2"/>
                </a:solidFill>
              </a:rPr>
              <a:t>Client forms a relationship </a:t>
            </a:r>
            <a:r>
              <a:rPr lang="en-US" sz="2400" dirty="0">
                <a:solidFill>
                  <a:schemeClr val="bg2"/>
                </a:solidFill>
              </a:rPr>
              <a:t>with </a:t>
            </a:r>
            <a:r>
              <a:rPr lang="en-US" sz="2400" dirty="0" smtClean="0">
                <a:solidFill>
                  <a:schemeClr val="bg2"/>
                </a:solidFill>
              </a:rPr>
              <a:t>therapist </a:t>
            </a:r>
            <a:r>
              <a:rPr lang="en-US" sz="2400" dirty="0">
                <a:solidFill>
                  <a:schemeClr val="bg2"/>
                </a:solidFill>
              </a:rPr>
              <a:t>in which </a:t>
            </a:r>
            <a:r>
              <a:rPr lang="en-US" sz="2400" dirty="0" smtClean="0">
                <a:solidFill>
                  <a:schemeClr val="bg2"/>
                </a:solidFill>
              </a:rPr>
              <a:t>client unconsciously </a:t>
            </a:r>
            <a:r>
              <a:rPr lang="en-US" sz="2400" dirty="0">
                <a:solidFill>
                  <a:schemeClr val="bg2"/>
                </a:solidFill>
              </a:rPr>
              <a:t>and unrealistically </a:t>
            </a:r>
            <a:r>
              <a:rPr lang="en-US" sz="2400" dirty="0" smtClean="0">
                <a:solidFill>
                  <a:schemeClr val="bg2"/>
                </a:solidFill>
              </a:rPr>
              <a:t>expects therapist </a:t>
            </a:r>
            <a:r>
              <a:rPr lang="en-US" sz="2400" dirty="0">
                <a:solidFill>
                  <a:schemeClr val="bg2"/>
                </a:solidFill>
              </a:rPr>
              <a:t>to behave like important people from the </a:t>
            </a:r>
            <a:r>
              <a:rPr lang="en-US" sz="2400" dirty="0" smtClean="0">
                <a:solidFill>
                  <a:schemeClr val="bg2"/>
                </a:solidFill>
              </a:rPr>
              <a:t>client’s </a:t>
            </a:r>
            <a:r>
              <a:rPr lang="en-US" sz="2400" dirty="0">
                <a:solidFill>
                  <a:schemeClr val="bg2"/>
                </a:solidFill>
              </a:rPr>
              <a:t>past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Accessing the Unconscious </a:t>
            </a:r>
            <a:r>
              <a:rPr lang="en-US" sz="4000" dirty="0">
                <a:solidFill>
                  <a:schemeClr val="tx2">
                    <a:lumMod val="40000"/>
                    <a:lumOff val="60000"/>
                  </a:schemeClr>
                </a:solidFill>
                <a:effectLst/>
              </a:rPr>
              <a:t>(cont.)</a:t>
            </a:r>
            <a:endParaRPr lang="en-US" sz="5400" dirty="0">
              <a:solidFill>
                <a:schemeClr val="tx2">
                  <a:lumMod val="40000"/>
                  <a:lumOff val="60000"/>
                </a:schemeClr>
              </a:solidFill>
              <a:effectLst/>
            </a:endParaRPr>
          </a:p>
        </p:txBody>
      </p:sp>
      <p:sp>
        <p:nvSpPr>
          <p:cNvPr id="332803" name="Rectangle 3"/>
          <p:cNvSpPr>
            <a:spLocks noGrp="1" noChangeArrowheads="1"/>
          </p:cNvSpPr>
          <p:nvPr>
            <p:ph idx="1"/>
          </p:nvPr>
        </p:nvSpPr>
        <p:spPr>
          <a:xfrm>
            <a:off x="457200" y="2209800"/>
            <a:ext cx="8248708" cy="4429151"/>
          </a:xfrm>
        </p:spPr>
        <p:txBody>
          <a:bodyPr>
            <a:noAutofit/>
          </a:bodyPr>
          <a:lstStyle/>
          <a:p>
            <a:pPr>
              <a:lnSpc>
                <a:spcPct val="80000"/>
              </a:lnSpc>
            </a:pPr>
            <a:r>
              <a:rPr lang="en-US" dirty="0">
                <a:solidFill>
                  <a:schemeClr val="bg2"/>
                </a:solidFill>
              </a:rPr>
              <a:t>Transference (cont.)</a:t>
            </a:r>
          </a:p>
          <a:p>
            <a:pPr lvl="1">
              <a:lnSpc>
                <a:spcPct val="80000"/>
              </a:lnSpc>
            </a:pPr>
            <a:r>
              <a:rPr lang="en-US" dirty="0" smtClean="0">
                <a:solidFill>
                  <a:schemeClr val="bg2"/>
                </a:solidFill>
              </a:rPr>
              <a:t>Clients bring </a:t>
            </a:r>
            <a:r>
              <a:rPr lang="en-US" dirty="0">
                <a:solidFill>
                  <a:schemeClr val="bg2"/>
                </a:solidFill>
              </a:rPr>
              <a:t>similar transference issues to the client-therapist relationship, just as they do to many of the other relationships in their lives </a:t>
            </a:r>
          </a:p>
          <a:p>
            <a:pPr lvl="1">
              <a:lnSpc>
                <a:spcPct val="80000"/>
              </a:lnSpc>
            </a:pPr>
            <a:r>
              <a:rPr lang="en-US" dirty="0" smtClean="0">
                <a:solidFill>
                  <a:schemeClr val="bg2"/>
                </a:solidFill>
              </a:rPr>
              <a:t>Help </a:t>
            </a:r>
            <a:r>
              <a:rPr lang="en-US" dirty="0">
                <a:solidFill>
                  <a:schemeClr val="bg2"/>
                </a:solidFill>
              </a:rPr>
              <a:t>clients become aware of their own transference tendencies and the ways in which these unrealistic perceptions of others affect their relationships and their lives </a:t>
            </a:r>
          </a:p>
          <a:p>
            <a:pPr lvl="2">
              <a:lnSpc>
                <a:spcPct val="80000"/>
              </a:lnSpc>
            </a:pPr>
            <a:r>
              <a:rPr lang="en-US" dirty="0">
                <a:solidFill>
                  <a:schemeClr val="bg2"/>
                </a:solidFill>
              </a:rPr>
              <a:t>Interpretation, followed by </a:t>
            </a:r>
            <a:r>
              <a:rPr lang="en-US" dirty="0" smtClean="0">
                <a:solidFill>
                  <a:schemeClr val="bg2"/>
                </a:solidFill>
              </a:rPr>
              <a:t>working through </a:t>
            </a:r>
            <a:r>
              <a:rPr lang="en-US" dirty="0">
                <a:solidFill>
                  <a:schemeClr val="bg2"/>
                </a:solidFill>
              </a:rPr>
              <a:t>phase</a:t>
            </a:r>
          </a:p>
          <a:p>
            <a:pPr lvl="1">
              <a:lnSpc>
                <a:spcPct val="80000"/>
              </a:lnSpc>
            </a:pPr>
            <a:r>
              <a:rPr lang="en-US" dirty="0" smtClean="0">
                <a:solidFill>
                  <a:schemeClr val="bg2"/>
                </a:solidFill>
              </a:rPr>
              <a:t>“Blank </a:t>
            </a:r>
            <a:r>
              <a:rPr lang="en-US" dirty="0">
                <a:solidFill>
                  <a:schemeClr val="bg2"/>
                </a:solidFill>
              </a:rPr>
              <a:t>screen” role of therapist facilitates transference</a:t>
            </a: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Calibri"/>
        <a:ea typeface=""/>
        <a:cs typeface=""/>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17802</TotalTime>
  <Words>1349</Words>
  <Application>Microsoft Office PowerPoint</Application>
  <PresentationFormat>On-screen Show (4:3)</PresentationFormat>
  <Paragraphs>124</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Brooklet</vt:lpstr>
      <vt:lpstr>Chapter 12</vt:lpstr>
      <vt:lpstr>Psychodynamic Psychotherapy</vt:lpstr>
      <vt:lpstr>Defining Psychodynamic Psychotherapy</vt:lpstr>
      <vt:lpstr>Goal of Psychodynamic Psychotherapy</vt:lpstr>
      <vt:lpstr>Accessing the Unconscious</vt:lpstr>
      <vt:lpstr>Accessing the Unconscious (cont.)</vt:lpstr>
      <vt:lpstr>Accessing the Unconscious (cont.)</vt:lpstr>
      <vt:lpstr>Accessing the Unconscious (cont.)</vt:lpstr>
      <vt:lpstr>Accessing the Unconscious (cont.)</vt:lpstr>
      <vt:lpstr>Psychosexual Stages: Clinical Implications</vt:lpstr>
      <vt:lpstr>Psychosexual Stages: Clinical Implications (cont.)</vt:lpstr>
      <vt:lpstr>Psychosexual Stages: Clinical Implications (cont.)</vt:lpstr>
      <vt:lpstr>More Contemporary Forms of Psychodynamic Psychotherapy</vt:lpstr>
      <vt:lpstr>More Contemporary Forms of Psychodynamic Psychotherapy (cont.)</vt:lpstr>
      <vt:lpstr>More Contemporary Forms of Psychodynamic Psychotherapy (cont.)</vt:lpstr>
      <vt:lpstr>Outcome Issues</vt:lpstr>
      <vt:lpstr>Outcome Issues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Psychology: Science, Practice, and Culture</dc:title>
  <dc:creator>Pomerantz</dc:creator>
  <cp:lastModifiedBy>Owner</cp:lastModifiedBy>
  <cp:revision>50</cp:revision>
  <dcterms:created xsi:type="dcterms:W3CDTF">2007-08-16T15:36:53Z</dcterms:created>
  <dcterms:modified xsi:type="dcterms:W3CDTF">2016-03-31T20:00:06Z</dcterms:modified>
</cp:coreProperties>
</file>