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7"/>
  </p:notesMasterIdLst>
  <p:sldIdLst>
    <p:sldId id="436" r:id="rId2"/>
    <p:sldId id="411" r:id="rId3"/>
    <p:sldId id="432" r:id="rId4"/>
    <p:sldId id="412" r:id="rId5"/>
    <p:sldId id="413" r:id="rId6"/>
    <p:sldId id="414" r:id="rId7"/>
    <p:sldId id="425" r:id="rId8"/>
    <p:sldId id="427" r:id="rId9"/>
    <p:sldId id="428" r:id="rId10"/>
    <p:sldId id="426" r:id="rId11"/>
    <p:sldId id="433" r:id="rId12"/>
    <p:sldId id="415" r:id="rId13"/>
    <p:sldId id="416" r:id="rId14"/>
    <p:sldId id="417" r:id="rId15"/>
    <p:sldId id="418" r:id="rId16"/>
    <p:sldId id="419" r:id="rId17"/>
    <p:sldId id="420" r:id="rId18"/>
    <p:sldId id="429" r:id="rId19"/>
    <p:sldId id="421" r:id="rId20"/>
    <p:sldId id="434" r:id="rId21"/>
    <p:sldId id="422" r:id="rId22"/>
    <p:sldId id="423" r:id="rId23"/>
    <p:sldId id="430" r:id="rId24"/>
    <p:sldId id="435" r:id="rId25"/>
    <p:sldId id="431"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0" autoAdjust="0"/>
    <p:restoredTop sz="85988" autoAdjust="0"/>
  </p:normalViewPr>
  <p:slideViewPr>
    <p:cSldViewPr>
      <p:cViewPr varScale="1">
        <p:scale>
          <a:sx n="73" d="100"/>
          <a:sy n="73" d="100"/>
        </p:scale>
        <p:origin x="-1714"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B25D59D-19D7-4AA8-9DB6-A7C01861A56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Each method offers a unique perspective, and although some may be more enlightening than others, it is the integration of multiple methods that ultimately proves most informative.</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Photo 10.3.</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do</a:t>
            </a:r>
            <a:r>
              <a:rPr lang="en-US" baseline="0" dirty="0" smtClean="0"/>
              <a:t> researchers determine “what works?”  One example is </a:t>
            </a:r>
            <a:r>
              <a:rPr lang="en-US" sz="1200" kern="1200" dirty="0" smtClean="0">
                <a:solidFill>
                  <a:schemeClr val="tx1"/>
                </a:solidFill>
                <a:latin typeface="Arial" charset="0"/>
                <a:ea typeface="+mn-ea"/>
                <a:cs typeface="+mn-cs"/>
              </a:rPr>
              <a:t>test-retest reliability, which measures the extent to which the method yields similar results at different points in time.  It measures the extent to which the method yields similar results at different points in time, is expressed as a correlation coefficient ranging from -1 to +1.  Correlations of</a:t>
            </a:r>
            <a:r>
              <a:rPr lang="en-US" sz="1200" kern="1200" baseline="0" dirty="0" smtClean="0">
                <a:solidFill>
                  <a:schemeClr val="tx1"/>
                </a:solidFill>
                <a:latin typeface="Arial" charset="0"/>
                <a:ea typeface="+mn-ea"/>
                <a:cs typeface="+mn-cs"/>
              </a:rPr>
              <a:t> .70+ are adequate over a period of several days to weeks, good over a period of several months, and excellent over a period of a year or longer.</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a:t>
            </a:r>
            <a:r>
              <a:rPr lang="en-US" i="1" dirty="0" smtClean="0"/>
              <a:t>Box 10.2</a:t>
            </a:r>
            <a:r>
              <a:rPr lang="en-US" i="1" baseline="0" dirty="0" smtClean="0"/>
              <a:t> Simulated MMPI-2 Items</a:t>
            </a:r>
            <a:r>
              <a:rPr lang="en-US" i="0" baseline="0" dirty="0" smtClean="0"/>
              <a:t>.</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Empirical criterion keying:</a:t>
            </a:r>
            <a:r>
              <a:rPr lang="en-US" baseline="0" dirty="0" smtClean="0"/>
              <a:t> identifying distinct groups of people, asking all of them to respond to the same test items, and comparing responses between groups. </a:t>
            </a:r>
            <a:r>
              <a:rPr lang="en-US" sz="1200" kern="1200" dirty="0" smtClean="0">
                <a:solidFill>
                  <a:schemeClr val="tx1"/>
                </a:solidFill>
                <a:latin typeface="Arial" charset="0"/>
                <a:ea typeface="+mn-ea"/>
                <a:cs typeface="+mn-cs"/>
              </a:rPr>
              <a:t>If an item elicits different responses from one group than from another, it’s a worthy item and should be included on the final version of the test.  If the groups answer an item similarly, the item is discarded because it does not help to categorize a client in one group or the other.</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a:t>
            </a:r>
            <a:r>
              <a:rPr lang="en-US" i="1" dirty="0" smtClean="0"/>
              <a:t>Table 10.2 Normal Personality Traits Assessed by the NEO-PI-R</a:t>
            </a:r>
            <a:r>
              <a:rPr lang="en-US" i="0" dirty="0" smtClean="0"/>
              <a:t>.</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CPI-III </a:t>
            </a:r>
            <a:r>
              <a:rPr lang="en-US" sz="1200" kern="1200" dirty="0" smtClean="0">
                <a:solidFill>
                  <a:schemeClr val="tx1"/>
                </a:solidFill>
                <a:latin typeface="Arial" charset="0"/>
                <a:ea typeface="+mn-ea"/>
                <a:cs typeface="+mn-cs"/>
              </a:rPr>
              <a:t>yields scores on 20 scales, the names of which reflect the positive nature of this test: Independence, Self-Acceptance, Empathy, Tolerance, Responsibility, and Flexibility, among others.</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Because it emphasizes strengths rather than deficiencies, the CPI-III is regarded negatively by clinicians looking to diagnose disorders, but positively by those looking to understand a broad range of their clients’ abilities and talents.</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Photo 10.2.</a:t>
            </a:r>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25D59D-19D7-4AA8-9DB6-A7C01861A56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7211F4-827B-4484-B05D-B02DE55EC36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F5B7D-1267-43B4-A802-69DFE1BC3B5B}"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74FA6-A54F-46D6-B7E9-D62B4F2FDA6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BA885-5674-47E6-9803-27B8F43EFF9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CD948E-5ECA-4B90-AD13-8A3A50C75F2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D350BC-2BEF-4377-89E3-45284E22956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9514DC-6628-4737-9897-6DBE845F3BB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2DF77-9339-4B4D-B367-F89C58FE0A6A}"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9027D1-9E68-49FB-A215-25883667CCCD}"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4888C-8E53-4CCE-AF25-82DBAEC60654}"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C94C97-AA4F-4B6B-B181-8D20E8BAAEC3}"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C25F4-563F-4669-9666-33BA13B4A1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chemeClr val="bg1"/>
                </a:solidFill>
              </a:rPr>
              <a:t>Chapter 10</a:t>
            </a:r>
            <a:endParaRPr lang="en-US" sz="6000" dirty="0">
              <a:solidFill>
                <a:schemeClr val="bg1"/>
              </a:solidFill>
            </a:endParaRPr>
          </a:p>
        </p:txBody>
      </p:sp>
      <p:sp>
        <p:nvSpPr>
          <p:cNvPr id="3" name="Subtitle 2"/>
          <p:cNvSpPr>
            <a:spLocks noGrp="1"/>
          </p:cNvSpPr>
          <p:nvPr>
            <p:ph type="subTitle" idx="1"/>
          </p:nvPr>
        </p:nvSpPr>
        <p:spPr/>
        <p:txBody>
          <a:bodyPr>
            <a:normAutofit fontScale="92500" lnSpcReduction="20000"/>
          </a:bodyPr>
          <a:lstStyle/>
          <a:p>
            <a:r>
              <a:rPr lang="en-US" dirty="0" smtClean="0">
                <a:solidFill>
                  <a:schemeClr val="bg1">
                    <a:lumMod val="95000"/>
                  </a:schemeClr>
                </a:solidFill>
              </a:rPr>
              <a:t>Personality Assessment and Behavioral Assessment</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normAutofit fontScale="90000"/>
          </a:bodyPr>
          <a:lstStyle/>
          <a:p>
            <a:r>
              <a:rPr lang="en-US" sz="4000"/>
              <a:t>Minnesota Multiphasic Personality Inventory-2 (MMPI-2) (cont.)</a:t>
            </a:r>
          </a:p>
        </p:txBody>
      </p:sp>
      <p:sp>
        <p:nvSpPr>
          <p:cNvPr id="299011" name="Rectangle 3"/>
          <p:cNvSpPr>
            <a:spLocks noGrp="1" noChangeArrowheads="1"/>
          </p:cNvSpPr>
          <p:nvPr>
            <p:ph idx="1"/>
          </p:nvPr>
        </p:nvSpPr>
        <p:spPr/>
        <p:txBody>
          <a:bodyPr/>
          <a:lstStyle/>
          <a:p>
            <a:r>
              <a:rPr lang="en-US"/>
              <a:t>Strengths include psychometrics (established reliability and validity) and comprehensiveness</a:t>
            </a:r>
          </a:p>
          <a:p>
            <a:r>
              <a:rPr lang="en-US"/>
              <a:t>Limitations include length, reading requirement, attention requirement, and emphasis on pathology/abnormality</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normAutofit fontScale="90000"/>
          </a:bodyPr>
          <a:lstStyle/>
          <a:p>
            <a:r>
              <a:rPr lang="en-US" sz="4000"/>
              <a:t>Minnesota Multiphasic Personality Inventory-2 (MMPI-2) (cont.)</a:t>
            </a:r>
          </a:p>
        </p:txBody>
      </p:sp>
      <p:sp>
        <p:nvSpPr>
          <p:cNvPr id="594947" name="Rectangle 3"/>
          <p:cNvSpPr>
            <a:spLocks noGrp="1" noChangeArrowheads="1"/>
          </p:cNvSpPr>
          <p:nvPr>
            <p:ph idx="1"/>
          </p:nvPr>
        </p:nvSpPr>
        <p:spPr/>
        <p:txBody>
          <a:bodyPr/>
          <a:lstStyle/>
          <a:p>
            <a:r>
              <a:rPr lang="en-US"/>
              <a:t>Therapeutic Assessment</a:t>
            </a:r>
          </a:p>
          <a:p>
            <a:pPr lvl="1"/>
            <a:r>
              <a:rPr lang="en-US"/>
              <a:t>Interesting use of MMPI-2, developed by Stephen Finn and colleagues</a:t>
            </a:r>
          </a:p>
          <a:p>
            <a:pPr lvl="1"/>
            <a:r>
              <a:rPr lang="en-US"/>
              <a:t>MMPI-2 feedback used as a brief therapeutic intervention</a:t>
            </a:r>
          </a:p>
          <a:p>
            <a:pPr lvl="1"/>
            <a:r>
              <a:rPr lang="en-US"/>
              <a:t>What psychologists intend as assessment clients can experience as therapeutic</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normAutofit fontScale="90000"/>
          </a:bodyPr>
          <a:lstStyle/>
          <a:p>
            <a:r>
              <a:rPr lang="en-US"/>
              <a:t>Millon Clinical Multiaxial Inventory (MCMI-III)</a:t>
            </a:r>
          </a:p>
        </p:txBody>
      </p:sp>
      <p:sp>
        <p:nvSpPr>
          <p:cNvPr id="287747" name="Rectangle 3"/>
          <p:cNvSpPr>
            <a:spLocks noGrp="1" noChangeArrowheads="1"/>
          </p:cNvSpPr>
          <p:nvPr>
            <p:ph idx="1"/>
          </p:nvPr>
        </p:nvSpPr>
        <p:spPr/>
        <p:txBody>
          <a:bodyPr/>
          <a:lstStyle/>
          <a:p>
            <a:r>
              <a:rPr lang="en-US" sz="2800"/>
              <a:t>Originally created by Theodore Millon</a:t>
            </a:r>
          </a:p>
          <a:p>
            <a:r>
              <a:rPr lang="en-US" sz="2800"/>
              <a:t>Like the MMPI-2 in some ways</a:t>
            </a:r>
          </a:p>
          <a:p>
            <a:pPr lvl="1"/>
            <a:r>
              <a:rPr lang="en-US" sz="2400"/>
              <a:t>Comprehensive objective personality test</a:t>
            </a:r>
          </a:p>
          <a:p>
            <a:pPr lvl="1"/>
            <a:r>
              <a:rPr lang="en-US" sz="2400"/>
              <a:t>Self-report, pencil &amp; paper format</a:t>
            </a:r>
          </a:p>
          <a:p>
            <a:r>
              <a:rPr lang="en-US" sz="2800"/>
              <a:t>Main difference: MCMI-III emphasizes personality disorders</a:t>
            </a:r>
          </a:p>
          <a:p>
            <a:pPr lvl="1"/>
            <a:r>
              <a:rPr lang="en-US" sz="2400"/>
              <a:t>Its clinical scales are based on DSM personality disorders (e.g., antisocial, borderline, narcissistic, paranoid)</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normAutofit fontScale="90000"/>
          </a:bodyPr>
          <a:lstStyle/>
          <a:p>
            <a:r>
              <a:rPr lang="en-US" sz="4000"/>
              <a:t>NEO Personality Inventory—Revised (NEO-PI-R)</a:t>
            </a:r>
          </a:p>
        </p:txBody>
      </p:sp>
      <p:sp>
        <p:nvSpPr>
          <p:cNvPr id="288771" name="Rectangle 3"/>
          <p:cNvSpPr>
            <a:spLocks noGrp="1" noChangeArrowheads="1"/>
          </p:cNvSpPr>
          <p:nvPr>
            <p:ph idx="1"/>
          </p:nvPr>
        </p:nvSpPr>
        <p:spPr/>
        <p:txBody>
          <a:bodyPr/>
          <a:lstStyle/>
          <a:p>
            <a:pPr>
              <a:lnSpc>
                <a:spcPct val="90000"/>
              </a:lnSpc>
            </a:pPr>
            <a:r>
              <a:rPr lang="en-US" sz="2400"/>
              <a:t>Originally created by Paul Costa and Robert McCrae </a:t>
            </a:r>
          </a:p>
          <a:p>
            <a:pPr>
              <a:lnSpc>
                <a:spcPct val="90000"/>
              </a:lnSpc>
            </a:pPr>
            <a:r>
              <a:rPr lang="en-US" sz="2400"/>
              <a:t>Another objective personality test</a:t>
            </a:r>
          </a:p>
          <a:p>
            <a:pPr lvl="1">
              <a:lnSpc>
                <a:spcPct val="90000"/>
              </a:lnSpc>
            </a:pPr>
            <a:r>
              <a:rPr lang="en-US" sz="2000"/>
              <a:t>Pencil &amp; paper, self-report format</a:t>
            </a:r>
          </a:p>
          <a:p>
            <a:pPr>
              <a:lnSpc>
                <a:spcPct val="90000"/>
              </a:lnSpc>
            </a:pPr>
            <a:r>
              <a:rPr lang="en-US" sz="2400"/>
              <a:t>Main distinction: measures “normal” personality traits (not pathologies)</a:t>
            </a:r>
          </a:p>
          <a:p>
            <a:pPr lvl="1">
              <a:lnSpc>
                <a:spcPct val="90000"/>
              </a:lnSpc>
            </a:pPr>
            <a:r>
              <a:rPr lang="en-US" sz="2000"/>
              <a:t>Based on Five Factor model of personality</a:t>
            </a:r>
          </a:p>
          <a:p>
            <a:pPr lvl="1">
              <a:lnSpc>
                <a:spcPct val="90000"/>
              </a:lnSpc>
            </a:pPr>
            <a:r>
              <a:rPr lang="en-US" sz="2000"/>
              <a:t>Neuroticism, Extraversion, Openness, Conscientiousness, Agreeableness</a:t>
            </a:r>
          </a:p>
          <a:p>
            <a:pPr>
              <a:lnSpc>
                <a:spcPct val="90000"/>
              </a:lnSpc>
            </a:pPr>
            <a:r>
              <a:rPr lang="en-US" sz="2400"/>
              <a:t>Lacks validity scales, and of limited help with clinical diagnosis</a:t>
            </a:r>
          </a:p>
          <a:p>
            <a:pPr>
              <a:lnSpc>
                <a:spcPct val="90000"/>
              </a:lnSpc>
            </a:pPr>
            <a:endParaRPr lang="en-US" sz="240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normAutofit fontScale="90000"/>
          </a:bodyPr>
          <a:lstStyle/>
          <a:p>
            <a:r>
              <a:rPr lang="en-US" dirty="0"/>
              <a:t>California Psychological </a:t>
            </a:r>
            <a:r>
              <a:rPr lang="en-US" dirty="0" smtClean="0"/>
              <a:t>Inventory-III </a:t>
            </a:r>
            <a:r>
              <a:rPr lang="en-US" dirty="0"/>
              <a:t>(CPI-III)</a:t>
            </a:r>
          </a:p>
        </p:txBody>
      </p:sp>
      <p:sp>
        <p:nvSpPr>
          <p:cNvPr id="289795" name="Rectangle 3"/>
          <p:cNvSpPr>
            <a:spLocks noGrp="1" noChangeArrowheads="1"/>
          </p:cNvSpPr>
          <p:nvPr>
            <p:ph idx="1"/>
          </p:nvPr>
        </p:nvSpPr>
        <p:spPr/>
        <p:txBody>
          <a:bodyPr/>
          <a:lstStyle/>
          <a:p>
            <a:pPr>
              <a:lnSpc>
                <a:spcPct val="80000"/>
              </a:lnSpc>
            </a:pPr>
            <a:r>
              <a:rPr lang="en-US" sz="2800" dirty="0"/>
              <a:t>Another </a:t>
            </a:r>
            <a:r>
              <a:rPr lang="en-US" sz="2800" dirty="0" smtClean="0"/>
              <a:t>objective </a:t>
            </a:r>
            <a:r>
              <a:rPr lang="en-US" sz="2800" dirty="0"/>
              <a:t>personality test</a:t>
            </a:r>
          </a:p>
          <a:p>
            <a:pPr lvl="1">
              <a:lnSpc>
                <a:spcPct val="80000"/>
              </a:lnSpc>
            </a:pPr>
            <a:r>
              <a:rPr lang="en-US" sz="2400" dirty="0"/>
              <a:t>Pencil &amp; paper, </a:t>
            </a:r>
            <a:r>
              <a:rPr lang="en-US" sz="2400" dirty="0" smtClean="0"/>
              <a:t>self-report</a:t>
            </a:r>
            <a:endParaRPr lang="en-US" sz="2400" dirty="0"/>
          </a:p>
          <a:p>
            <a:pPr>
              <a:lnSpc>
                <a:spcPct val="80000"/>
              </a:lnSpc>
            </a:pPr>
            <a:r>
              <a:rPr lang="en-US" sz="2800" dirty="0"/>
              <a:t>Like NEO-PI-R, doesn’t emphasize pathology</a:t>
            </a:r>
          </a:p>
          <a:p>
            <a:pPr>
              <a:lnSpc>
                <a:spcPct val="80000"/>
              </a:lnSpc>
            </a:pPr>
            <a:r>
              <a:rPr lang="en-US" sz="2800" dirty="0" smtClean="0"/>
              <a:t>Emphasizes </a:t>
            </a:r>
            <a:r>
              <a:rPr lang="en-US" sz="2800" dirty="0"/>
              <a:t>positive attributes of personality—strengths, assets, internal resources</a:t>
            </a:r>
          </a:p>
          <a:p>
            <a:pPr>
              <a:lnSpc>
                <a:spcPct val="80000"/>
              </a:lnSpc>
            </a:pPr>
            <a:r>
              <a:rPr lang="en-US" sz="2800" dirty="0"/>
              <a:t>Consistent with recent positive psychology movement</a:t>
            </a:r>
          </a:p>
          <a:p>
            <a:pPr>
              <a:lnSpc>
                <a:spcPct val="80000"/>
              </a:lnSpc>
            </a:pPr>
            <a:r>
              <a:rPr lang="en-US" sz="2800" dirty="0"/>
              <a:t>Also goes by name CPI-434 (434 items)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normAutofit fontScale="90000"/>
          </a:bodyPr>
          <a:lstStyle/>
          <a:p>
            <a:r>
              <a:rPr lang="en-US" dirty="0"/>
              <a:t>Beck Depression </a:t>
            </a:r>
            <a:r>
              <a:rPr lang="en-US" dirty="0" smtClean="0"/>
              <a:t>Inventory-II  </a:t>
            </a:r>
            <a:r>
              <a:rPr lang="en-US" dirty="0"/>
              <a:t>(BDI-II)</a:t>
            </a:r>
          </a:p>
        </p:txBody>
      </p:sp>
      <p:sp>
        <p:nvSpPr>
          <p:cNvPr id="290819" name="Rectangle 3"/>
          <p:cNvSpPr>
            <a:spLocks noGrp="1" noChangeArrowheads="1"/>
          </p:cNvSpPr>
          <p:nvPr>
            <p:ph idx="1"/>
          </p:nvPr>
        </p:nvSpPr>
        <p:spPr/>
        <p:txBody>
          <a:bodyPr/>
          <a:lstStyle/>
          <a:p>
            <a:r>
              <a:rPr lang="en-US" sz="2800" dirty="0"/>
              <a:t>Not a comprehensive test of personality, but a brief, targeted measure of one characteristic (depression symptoms)</a:t>
            </a:r>
          </a:p>
          <a:p>
            <a:r>
              <a:rPr lang="en-US" sz="2800" dirty="0"/>
              <a:t>21 items; takes 5-10 minutes to complete</a:t>
            </a:r>
          </a:p>
          <a:p>
            <a:r>
              <a:rPr lang="en-US" sz="2800" dirty="0"/>
              <a:t>Pencil &amp; paper, self-report format</a:t>
            </a:r>
          </a:p>
          <a:p>
            <a:r>
              <a:rPr lang="en-US" sz="2800" dirty="0"/>
              <a:t>Lacks validity scales, and much more limited scope than other tests discussed to this point</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a:t>Projective Personality Tests</a:t>
            </a:r>
          </a:p>
        </p:txBody>
      </p:sp>
      <p:sp>
        <p:nvSpPr>
          <p:cNvPr id="291843" name="Rectangle 3"/>
          <p:cNvSpPr>
            <a:spLocks noGrp="1" noChangeArrowheads="1"/>
          </p:cNvSpPr>
          <p:nvPr>
            <p:ph idx="1"/>
          </p:nvPr>
        </p:nvSpPr>
        <p:spPr/>
        <p:txBody>
          <a:bodyPr/>
          <a:lstStyle/>
          <a:p>
            <a:pPr>
              <a:lnSpc>
                <a:spcPct val="90000"/>
              </a:lnSpc>
            </a:pPr>
            <a:r>
              <a:rPr lang="en-US" sz="2800" dirty="0"/>
              <a:t>Based on the assumption that clients will “</a:t>
            </a:r>
            <a:r>
              <a:rPr lang="en-US" sz="2800" dirty="0" smtClean="0"/>
              <a:t>project” </a:t>
            </a:r>
            <a:r>
              <a:rPr lang="en-US" sz="2800" dirty="0"/>
              <a:t>their personalities when presented with unstructured, ambiguous stimuli and an unrestricted opportunity to respond</a:t>
            </a:r>
          </a:p>
          <a:p>
            <a:pPr>
              <a:lnSpc>
                <a:spcPct val="90000"/>
              </a:lnSpc>
            </a:pPr>
            <a:r>
              <a:rPr lang="en-US" sz="2800" dirty="0"/>
              <a:t>Lack of objectivity in scoring and interpretation</a:t>
            </a:r>
          </a:p>
          <a:p>
            <a:pPr lvl="1">
              <a:lnSpc>
                <a:spcPct val="90000"/>
              </a:lnSpc>
            </a:pPr>
            <a:r>
              <a:rPr lang="en-US" sz="2400" dirty="0"/>
              <a:t>Considered by many to be empirically inferior to objective tests</a:t>
            </a:r>
          </a:p>
          <a:p>
            <a:pPr lvl="1">
              <a:lnSpc>
                <a:spcPct val="90000"/>
              </a:lnSpc>
            </a:pPr>
            <a:r>
              <a:rPr lang="en-US" sz="2400" dirty="0"/>
              <a:t>Usage has declined in recent decades</a:t>
            </a:r>
          </a:p>
          <a:p>
            <a:pPr>
              <a:lnSpc>
                <a:spcPct val="90000"/>
              </a:lnSpc>
            </a:pPr>
            <a:r>
              <a:rPr lang="en-US" sz="2800" dirty="0"/>
              <a:t>Advocates claim they are less “fake-able”</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a:t>Rorschach Inkblot Method</a:t>
            </a:r>
          </a:p>
        </p:txBody>
      </p:sp>
      <p:sp>
        <p:nvSpPr>
          <p:cNvPr id="292867" name="Rectangle 3"/>
          <p:cNvSpPr>
            <a:spLocks noGrp="1" noChangeArrowheads="1"/>
          </p:cNvSpPr>
          <p:nvPr>
            <p:ph idx="1"/>
          </p:nvPr>
        </p:nvSpPr>
        <p:spPr/>
        <p:txBody>
          <a:bodyPr/>
          <a:lstStyle/>
          <a:p>
            <a:pPr>
              <a:lnSpc>
                <a:spcPct val="80000"/>
              </a:lnSpc>
            </a:pPr>
            <a:r>
              <a:rPr lang="en-US" sz="2800"/>
              <a:t>Created in 1921 by Hermann Rorschach</a:t>
            </a:r>
          </a:p>
          <a:p>
            <a:pPr>
              <a:lnSpc>
                <a:spcPct val="80000"/>
              </a:lnSpc>
            </a:pPr>
            <a:r>
              <a:rPr lang="en-US" sz="2800"/>
              <a:t>10 inkblots (5 in color, 5 black &amp; white) are presented</a:t>
            </a:r>
          </a:p>
          <a:p>
            <a:pPr>
              <a:lnSpc>
                <a:spcPct val="80000"/>
              </a:lnSpc>
            </a:pPr>
            <a:r>
              <a:rPr lang="en-US" sz="2800"/>
              <a:t>Clients say what they see in each blot (in “response” phase)</a:t>
            </a:r>
          </a:p>
          <a:p>
            <a:pPr>
              <a:lnSpc>
                <a:spcPct val="80000"/>
              </a:lnSpc>
            </a:pPr>
            <a:r>
              <a:rPr lang="en-US" sz="2800"/>
              <a:t>Later (in “inquiry” phase), explain what features of the blot caused them to make their responses</a:t>
            </a:r>
          </a:p>
          <a:p>
            <a:pPr>
              <a:lnSpc>
                <a:spcPct val="80000"/>
              </a:lnSpc>
            </a:pPr>
            <a:r>
              <a:rPr lang="en-US" sz="2800"/>
              <a:t>Exner’s Comprehensive System is most widely used scoring system</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normAutofit fontScale="90000"/>
          </a:bodyPr>
          <a:lstStyle/>
          <a:p>
            <a:r>
              <a:rPr lang="en-US"/>
              <a:t>Rorschach Inkblot Method (cont.)</a:t>
            </a:r>
          </a:p>
        </p:txBody>
      </p:sp>
      <p:sp>
        <p:nvSpPr>
          <p:cNvPr id="302083" name="Rectangle 3"/>
          <p:cNvSpPr>
            <a:spLocks noGrp="1" noChangeArrowheads="1"/>
          </p:cNvSpPr>
          <p:nvPr>
            <p:ph idx="1"/>
          </p:nvPr>
        </p:nvSpPr>
        <p:spPr/>
        <p:txBody>
          <a:bodyPr/>
          <a:lstStyle/>
          <a:p>
            <a:pPr>
              <a:lnSpc>
                <a:spcPct val="80000"/>
              </a:lnSpc>
            </a:pPr>
            <a:r>
              <a:rPr lang="en-US" sz="2800"/>
              <a:t>Scoring emphasizes how the client perceives the blot as well as what the client sees</a:t>
            </a:r>
          </a:p>
          <a:p>
            <a:pPr>
              <a:lnSpc>
                <a:spcPct val="80000"/>
              </a:lnSpc>
            </a:pPr>
            <a:r>
              <a:rPr lang="en-US" sz="2800"/>
              <a:t>Scoring variables include:</a:t>
            </a:r>
          </a:p>
          <a:p>
            <a:pPr lvl="1">
              <a:lnSpc>
                <a:spcPct val="80000"/>
              </a:lnSpc>
            </a:pPr>
            <a:r>
              <a:rPr lang="en-US" sz="2400"/>
              <a:t>Location (Whole blot, large part, or small detail?)</a:t>
            </a:r>
          </a:p>
          <a:p>
            <a:pPr lvl="1">
              <a:lnSpc>
                <a:spcPct val="80000"/>
              </a:lnSpc>
            </a:pPr>
            <a:r>
              <a:rPr lang="en-US" sz="2400"/>
              <a:t>Determinants (Form, color, or shading of blot?)</a:t>
            </a:r>
          </a:p>
          <a:p>
            <a:pPr lvl="1">
              <a:lnSpc>
                <a:spcPct val="80000"/>
              </a:lnSpc>
            </a:pPr>
            <a:r>
              <a:rPr lang="en-US" sz="2400"/>
              <a:t>Form Quality (Conventional? Distorted?)</a:t>
            </a:r>
          </a:p>
          <a:p>
            <a:pPr lvl="1">
              <a:lnSpc>
                <a:spcPct val="80000"/>
              </a:lnSpc>
            </a:pPr>
            <a:r>
              <a:rPr lang="en-US" sz="2400"/>
              <a:t>Popular (What others see?  Idiosyncratic?)</a:t>
            </a:r>
          </a:p>
          <a:p>
            <a:pPr lvl="1">
              <a:lnSpc>
                <a:spcPct val="80000"/>
              </a:lnSpc>
            </a:pPr>
            <a:r>
              <a:rPr lang="en-US" sz="2400"/>
              <a:t>Content (What kinds of objects appear frequently?)  </a:t>
            </a:r>
          </a:p>
          <a:p>
            <a:pPr>
              <a:lnSpc>
                <a:spcPct val="80000"/>
              </a:lnSpc>
            </a:pPr>
            <a:r>
              <a:rPr lang="en-US" sz="2800"/>
              <a:t>Reliability and validity are questionable and hotly debated</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normAutofit fontScale="90000"/>
          </a:bodyPr>
          <a:lstStyle/>
          <a:p>
            <a:r>
              <a:rPr lang="en-US"/>
              <a:t>Thematic Apperception Test (TAT)</a:t>
            </a:r>
          </a:p>
        </p:txBody>
      </p:sp>
      <p:sp>
        <p:nvSpPr>
          <p:cNvPr id="293891" name="Rectangle 3"/>
          <p:cNvSpPr>
            <a:spLocks noGrp="1" noChangeArrowheads="1"/>
          </p:cNvSpPr>
          <p:nvPr>
            <p:ph idx="1"/>
          </p:nvPr>
        </p:nvSpPr>
        <p:spPr/>
        <p:txBody>
          <a:bodyPr/>
          <a:lstStyle/>
          <a:p>
            <a:pPr>
              <a:lnSpc>
                <a:spcPct val="80000"/>
              </a:lnSpc>
            </a:pPr>
            <a:r>
              <a:rPr lang="en-US" sz="2800"/>
              <a:t>Published in 1943 by Henry Murray and Christiana Morgan</a:t>
            </a:r>
          </a:p>
          <a:p>
            <a:pPr>
              <a:lnSpc>
                <a:spcPct val="80000"/>
              </a:lnSpc>
            </a:pPr>
            <a:r>
              <a:rPr lang="en-US" sz="2800"/>
              <a:t>Like Rorschach in that it involves a series of cards with ambiguous stimuli</a:t>
            </a:r>
          </a:p>
          <a:p>
            <a:pPr>
              <a:lnSpc>
                <a:spcPct val="80000"/>
              </a:lnSpc>
            </a:pPr>
            <a:r>
              <a:rPr lang="en-US" sz="2800"/>
              <a:t>Cards feature interpersonal scenes rather than inkblots</a:t>
            </a:r>
          </a:p>
          <a:p>
            <a:pPr>
              <a:lnSpc>
                <a:spcPct val="80000"/>
              </a:lnSpc>
            </a:pPr>
            <a:r>
              <a:rPr lang="en-US" sz="2800"/>
              <a:t>Client tells a story to go along with each scene</a:t>
            </a:r>
          </a:p>
          <a:p>
            <a:pPr>
              <a:lnSpc>
                <a:spcPct val="80000"/>
              </a:lnSpc>
            </a:pPr>
            <a:r>
              <a:rPr lang="en-US" sz="2800"/>
              <a:t>Often, not formally or empirically scored</a:t>
            </a:r>
          </a:p>
          <a:p>
            <a:pPr>
              <a:lnSpc>
                <a:spcPct val="80000"/>
              </a:lnSpc>
            </a:pPr>
            <a:r>
              <a:rPr lang="en-US" sz="2800"/>
              <a:t>Reliability and validity are questionable</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normAutofit/>
          </a:bodyPr>
          <a:lstStyle/>
          <a:p>
            <a:r>
              <a:rPr lang="en-US" sz="4000" dirty="0" err="1" smtClean="0"/>
              <a:t>Multimethod</a:t>
            </a:r>
            <a:r>
              <a:rPr lang="en-US" sz="4000" dirty="0" smtClean="0"/>
              <a:t> Assessment</a:t>
            </a:r>
            <a:endParaRPr lang="en-US" sz="4000" dirty="0"/>
          </a:p>
        </p:txBody>
      </p:sp>
      <p:sp>
        <p:nvSpPr>
          <p:cNvPr id="283651" name="Rectangle 3"/>
          <p:cNvSpPr>
            <a:spLocks noGrp="1" noChangeArrowheads="1"/>
          </p:cNvSpPr>
          <p:nvPr>
            <p:ph idx="1"/>
          </p:nvPr>
        </p:nvSpPr>
        <p:spPr/>
        <p:txBody>
          <a:bodyPr>
            <a:normAutofit lnSpcReduction="10000"/>
          </a:bodyPr>
          <a:lstStyle/>
          <a:p>
            <a:r>
              <a:rPr lang="en-US" dirty="0" smtClean="0"/>
              <a:t>No </a:t>
            </a:r>
            <a:r>
              <a:rPr lang="en-US" dirty="0"/>
              <a:t>measure of personality or behavior is perfect</a:t>
            </a:r>
          </a:p>
          <a:p>
            <a:r>
              <a:rPr lang="en-US" dirty="0"/>
              <a:t>It is best to use multiple methods</a:t>
            </a:r>
          </a:p>
          <a:p>
            <a:pPr lvl="1"/>
            <a:r>
              <a:rPr lang="en-US" dirty="0"/>
              <a:t>Tests</a:t>
            </a:r>
          </a:p>
          <a:p>
            <a:pPr lvl="1"/>
            <a:r>
              <a:rPr lang="en-US" dirty="0"/>
              <a:t>Interviews</a:t>
            </a:r>
          </a:p>
          <a:p>
            <a:pPr lvl="1"/>
            <a:r>
              <a:rPr lang="en-US" dirty="0"/>
              <a:t>Observations</a:t>
            </a:r>
          </a:p>
          <a:p>
            <a:pPr lvl="1"/>
            <a:r>
              <a:rPr lang="en-US" dirty="0"/>
              <a:t>Other sources</a:t>
            </a:r>
          </a:p>
          <a:p>
            <a:r>
              <a:rPr lang="en-US" dirty="0"/>
              <a:t>Convergent conclusions can be made with more confidence</a:t>
            </a:r>
          </a:p>
          <a:p>
            <a:pPr>
              <a:buFont typeface="Wingdings" pitchFamily="2" charset="2"/>
              <a:buNone/>
            </a:pPr>
            <a:endParaRPr lang="en-US" sz="28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en-US"/>
              <a:t>Tell-Me-a-Story (TEMAS)</a:t>
            </a:r>
          </a:p>
        </p:txBody>
      </p:sp>
      <p:sp>
        <p:nvSpPr>
          <p:cNvPr id="595971" name="Rectangle 3"/>
          <p:cNvSpPr>
            <a:spLocks noGrp="1" noChangeArrowheads="1"/>
          </p:cNvSpPr>
          <p:nvPr>
            <p:ph idx="1"/>
          </p:nvPr>
        </p:nvSpPr>
        <p:spPr/>
        <p:txBody>
          <a:bodyPr/>
          <a:lstStyle/>
          <a:p>
            <a:r>
              <a:rPr lang="en-US"/>
              <a:t>Recent TAT-style apperception test</a:t>
            </a:r>
          </a:p>
          <a:p>
            <a:r>
              <a:rPr lang="en-US"/>
              <a:t>Greater emphasis on cultural sensitivity (via portrayal of diverse individuals in cards)</a:t>
            </a:r>
          </a:p>
          <a:p>
            <a:r>
              <a:rPr lang="en-US"/>
              <a:t>Greater emphasis on empirical scoring via normative data</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a:t>Sentence Completion Tests</a:t>
            </a:r>
          </a:p>
        </p:txBody>
      </p:sp>
      <p:sp>
        <p:nvSpPr>
          <p:cNvPr id="294915" name="Rectangle 3"/>
          <p:cNvSpPr>
            <a:spLocks noGrp="1" noChangeArrowheads="1"/>
          </p:cNvSpPr>
          <p:nvPr>
            <p:ph idx="1"/>
          </p:nvPr>
        </p:nvSpPr>
        <p:spPr/>
        <p:txBody>
          <a:bodyPr/>
          <a:lstStyle/>
          <a:p>
            <a:pPr>
              <a:lnSpc>
                <a:spcPct val="90000"/>
              </a:lnSpc>
            </a:pPr>
            <a:r>
              <a:rPr lang="en-US" sz="2400"/>
              <a:t>The ambiguous stimuli are not inkblots or interpersonal scenes, but beginnings of sentences </a:t>
            </a:r>
          </a:p>
          <a:p>
            <a:pPr>
              <a:lnSpc>
                <a:spcPct val="90000"/>
              </a:lnSpc>
            </a:pPr>
            <a:r>
              <a:rPr lang="en-US" sz="2400"/>
              <a:t>Rotter Incomplete Sentence Blank (RISB) is most widely used</a:t>
            </a:r>
          </a:p>
          <a:p>
            <a:pPr>
              <a:lnSpc>
                <a:spcPct val="90000"/>
              </a:lnSpc>
            </a:pPr>
            <a:r>
              <a:rPr lang="en-US" sz="2400"/>
              <a:t>Simulated examples:</a:t>
            </a:r>
          </a:p>
          <a:p>
            <a:pPr lvl="1">
              <a:lnSpc>
                <a:spcPct val="90000"/>
              </a:lnSpc>
            </a:pPr>
            <a:r>
              <a:rPr lang="en-US" sz="2000"/>
              <a:t>I enjoy_______________.</a:t>
            </a:r>
          </a:p>
          <a:p>
            <a:pPr lvl="1">
              <a:lnSpc>
                <a:spcPct val="90000"/>
              </a:lnSpc>
            </a:pPr>
            <a:r>
              <a:rPr lang="en-US" sz="2000"/>
              <a:t>It makes me furious_______________.</a:t>
            </a:r>
          </a:p>
          <a:p>
            <a:pPr lvl="1">
              <a:lnSpc>
                <a:spcPct val="90000"/>
              </a:lnSpc>
            </a:pPr>
            <a:r>
              <a:rPr lang="en-US" sz="2000"/>
              <a:t>My greatest weakness_________.</a:t>
            </a:r>
          </a:p>
          <a:p>
            <a:pPr>
              <a:lnSpc>
                <a:spcPct val="90000"/>
              </a:lnSpc>
            </a:pPr>
            <a:r>
              <a:rPr lang="en-US" sz="2400"/>
              <a:t>Not often formally or empirically scored</a:t>
            </a:r>
          </a:p>
          <a:p>
            <a:pPr>
              <a:lnSpc>
                <a:spcPct val="90000"/>
              </a:lnSpc>
            </a:pPr>
            <a:r>
              <a:rPr lang="en-US" sz="2400"/>
              <a:t>Reliability and validity are questionable </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a:t>Behavioral Assessment</a:t>
            </a:r>
          </a:p>
        </p:txBody>
      </p:sp>
      <p:sp>
        <p:nvSpPr>
          <p:cNvPr id="295939" name="Rectangle 3"/>
          <p:cNvSpPr>
            <a:spLocks noGrp="1" noChangeArrowheads="1"/>
          </p:cNvSpPr>
          <p:nvPr>
            <p:ph idx="1"/>
          </p:nvPr>
        </p:nvSpPr>
        <p:spPr/>
        <p:txBody>
          <a:bodyPr/>
          <a:lstStyle/>
          <a:p>
            <a:r>
              <a:rPr lang="en-US" sz="2800" dirty="0" smtClean="0"/>
              <a:t>Assumes </a:t>
            </a:r>
            <a:r>
              <a:rPr lang="en-US" sz="2800" dirty="0"/>
              <a:t>that client behaviors are not signs of underlying issues or problems; instead, those behaviors </a:t>
            </a:r>
            <a:r>
              <a:rPr lang="en-US" sz="2800" i="1" dirty="0"/>
              <a:t>are</a:t>
            </a:r>
            <a:r>
              <a:rPr lang="en-US" sz="2800" dirty="0"/>
              <a:t> the problems</a:t>
            </a:r>
          </a:p>
          <a:p>
            <a:r>
              <a:rPr lang="en-US" sz="2800" dirty="0"/>
              <a:t>The behavior a client demonstrates is a sample of the problem itself, not a sign of some deeper, underlying problem </a:t>
            </a:r>
          </a:p>
          <a:p>
            <a:pPr>
              <a:buFont typeface="Wingdings" pitchFamily="2" charset="2"/>
              <a:buNone/>
            </a:pPr>
            <a:endParaRPr lang="en-US" sz="2800"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normAutofit fontScale="90000"/>
          </a:bodyPr>
          <a:lstStyle/>
          <a:p>
            <a:r>
              <a:rPr lang="en-US"/>
              <a:t>Techniques of Behavioral Assessment</a:t>
            </a:r>
          </a:p>
        </p:txBody>
      </p:sp>
      <p:sp>
        <p:nvSpPr>
          <p:cNvPr id="303107" name="Rectangle 3"/>
          <p:cNvSpPr>
            <a:spLocks noGrp="1" noChangeArrowheads="1"/>
          </p:cNvSpPr>
          <p:nvPr>
            <p:ph idx="1"/>
          </p:nvPr>
        </p:nvSpPr>
        <p:spPr/>
        <p:txBody>
          <a:bodyPr/>
          <a:lstStyle/>
          <a:p>
            <a:r>
              <a:rPr lang="en-US" sz="2800"/>
              <a:t>Behavioral observation is the most essential technique</a:t>
            </a:r>
          </a:p>
          <a:p>
            <a:pPr lvl="1"/>
            <a:r>
              <a:rPr lang="en-US" sz="2400"/>
              <a:t>Direct, systematic observation of a client’s behavior in the natural environment</a:t>
            </a:r>
          </a:p>
          <a:p>
            <a:pPr lvl="1"/>
            <a:r>
              <a:rPr lang="en-US" sz="2400"/>
              <a:t>Also known as naturalistic observation</a:t>
            </a:r>
          </a:p>
          <a:p>
            <a:pPr lvl="1"/>
            <a:r>
              <a:rPr lang="en-US" sz="2400"/>
              <a:t>Requires operationally defining target behavior and measuring its frequency, duration, or intensity across specified time periods</a:t>
            </a:r>
          </a:p>
          <a:p>
            <a:pPr lvl="2"/>
            <a:r>
              <a:rPr lang="en-US" sz="2000"/>
              <a:t>Often more accurate than asking client to report on their own behaviors</a:t>
            </a:r>
          </a:p>
          <a:p>
            <a:pPr lvl="1"/>
            <a:endParaRPr lang="en-US" sz="240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normAutofit fontScale="90000"/>
          </a:bodyPr>
          <a:lstStyle/>
          <a:p>
            <a:r>
              <a:rPr lang="en-US"/>
              <a:t>Techniques of Behavioral Assessment (cont.)</a:t>
            </a:r>
          </a:p>
        </p:txBody>
      </p:sp>
      <p:sp>
        <p:nvSpPr>
          <p:cNvPr id="596995" name="Rectangle 3"/>
          <p:cNvSpPr>
            <a:spLocks noGrp="1" noChangeArrowheads="1"/>
          </p:cNvSpPr>
          <p:nvPr>
            <p:ph idx="1"/>
          </p:nvPr>
        </p:nvSpPr>
        <p:spPr/>
        <p:txBody>
          <a:bodyPr/>
          <a:lstStyle/>
          <a:p>
            <a:r>
              <a:rPr lang="en-US" sz="2800"/>
              <a:t>When naturalistic observation is not possible, analogue observation is used</a:t>
            </a:r>
          </a:p>
          <a:p>
            <a:pPr lvl="1"/>
            <a:r>
              <a:rPr lang="en-US" sz="2400"/>
              <a:t>Replicate situation in clinic</a:t>
            </a:r>
          </a:p>
          <a:p>
            <a:r>
              <a:rPr lang="en-US" sz="2800"/>
              <a:t>Recording of behaviors is crucial</a:t>
            </a:r>
          </a:p>
          <a:p>
            <a:pPr lvl="1"/>
            <a:r>
              <a:rPr lang="en-US" sz="2400"/>
              <a:t>Done by parent, teacher, friend, or client</a:t>
            </a:r>
          </a:p>
          <a:p>
            <a:pPr lvl="1"/>
            <a:r>
              <a:rPr lang="en-US" sz="2400"/>
              <a:t>Enables functionality of behavior to be determined</a:t>
            </a:r>
          </a:p>
          <a:p>
            <a:pPr lvl="1"/>
            <a:r>
              <a:rPr lang="en-US" sz="2400"/>
              <a:t>This functionality is key concept in behavioral assessment</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normAutofit fontScale="90000"/>
          </a:bodyPr>
          <a:lstStyle/>
          <a:p>
            <a:r>
              <a:rPr lang="en-US"/>
              <a:t>Technology in Behavioral Assessment</a:t>
            </a:r>
          </a:p>
        </p:txBody>
      </p:sp>
      <p:sp>
        <p:nvSpPr>
          <p:cNvPr id="304131" name="Rectangle 3"/>
          <p:cNvSpPr>
            <a:spLocks noGrp="1" noChangeArrowheads="1"/>
          </p:cNvSpPr>
          <p:nvPr>
            <p:ph idx="1"/>
          </p:nvPr>
        </p:nvSpPr>
        <p:spPr/>
        <p:txBody>
          <a:bodyPr/>
          <a:lstStyle/>
          <a:p>
            <a:r>
              <a:rPr lang="en-US"/>
              <a:t>Laptop computers or handheld devices can be used to record observed behaviors</a:t>
            </a:r>
          </a:p>
          <a:p>
            <a:r>
              <a:rPr lang="en-US"/>
              <a:t>Numerous software programs have been created for this purpose</a:t>
            </a:r>
          </a:p>
          <a:p>
            <a:r>
              <a:rPr lang="en-US"/>
              <a:t>Clients can use similar technological tools for self-monitoring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a:t>Evidence-Based Assessment</a:t>
            </a:r>
          </a:p>
        </p:txBody>
      </p:sp>
      <p:sp>
        <p:nvSpPr>
          <p:cNvPr id="593923" name="Rectangle 3"/>
          <p:cNvSpPr>
            <a:spLocks noGrp="1" noChangeArrowheads="1"/>
          </p:cNvSpPr>
          <p:nvPr>
            <p:ph idx="1"/>
          </p:nvPr>
        </p:nvSpPr>
        <p:spPr/>
        <p:txBody>
          <a:bodyPr/>
          <a:lstStyle/>
          <a:p>
            <a:pPr>
              <a:lnSpc>
                <a:spcPct val="90000"/>
              </a:lnSpc>
            </a:pPr>
            <a:r>
              <a:rPr lang="en-US" dirty="0"/>
              <a:t>Assessment based on “what works” empirically</a:t>
            </a:r>
          </a:p>
          <a:p>
            <a:pPr>
              <a:lnSpc>
                <a:spcPct val="90000"/>
              </a:lnSpc>
            </a:pPr>
            <a:r>
              <a:rPr lang="en-US" dirty="0"/>
              <a:t>Similar to movement regarding “what works” in therapy, but data is not quite as abundant yet</a:t>
            </a:r>
          </a:p>
          <a:p>
            <a:pPr>
              <a:lnSpc>
                <a:spcPct val="90000"/>
              </a:lnSpc>
            </a:pPr>
            <a:r>
              <a:rPr lang="en-US" dirty="0"/>
              <a:t>Typically tied to particular disorders</a:t>
            </a:r>
          </a:p>
          <a:p>
            <a:pPr lvl="1">
              <a:lnSpc>
                <a:spcPct val="90000"/>
              </a:lnSpc>
            </a:pPr>
            <a:r>
              <a:rPr lang="en-US" dirty="0" smtClean="0"/>
              <a:t>Ex. SCID </a:t>
            </a:r>
            <a:r>
              <a:rPr lang="en-US" dirty="0"/>
              <a:t>and </a:t>
            </a:r>
            <a:r>
              <a:rPr lang="en-US" dirty="0" smtClean="0"/>
              <a:t>BDI-II </a:t>
            </a:r>
            <a:r>
              <a:rPr lang="en-US" dirty="0"/>
              <a:t>for assessing depression</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normAutofit fontScale="90000"/>
          </a:bodyPr>
          <a:lstStyle/>
          <a:p>
            <a:r>
              <a:rPr lang="en-US"/>
              <a:t>Culturally Competent Assessment</a:t>
            </a:r>
          </a:p>
        </p:txBody>
      </p:sp>
      <p:sp>
        <p:nvSpPr>
          <p:cNvPr id="284675" name="Rectangle 3"/>
          <p:cNvSpPr>
            <a:spLocks noGrp="1" noChangeArrowheads="1"/>
          </p:cNvSpPr>
          <p:nvPr>
            <p:ph idx="1"/>
          </p:nvPr>
        </p:nvSpPr>
        <p:spPr/>
        <p:txBody>
          <a:bodyPr/>
          <a:lstStyle/>
          <a:p>
            <a:r>
              <a:rPr lang="en-US" sz="2800"/>
              <a:t>Every culture has its own definitions of “normal” and “abnormal”</a:t>
            </a:r>
          </a:p>
          <a:p>
            <a:r>
              <a:rPr lang="en-US" sz="2800"/>
              <a:t>Culturally competent clinical psychologists are aware of this, and of the influence of their own cultural perspective</a:t>
            </a:r>
          </a:p>
          <a:p>
            <a:r>
              <a:rPr lang="en-US" sz="2800"/>
              <a:t>Especially important not to overpathologize </a:t>
            </a:r>
          </a:p>
          <a:p>
            <a:pPr lvl="1"/>
            <a:r>
              <a:rPr lang="en-US" sz="2400"/>
              <a:t>View as abnormal what is culturally normal</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a:t>Objective Personality Tests</a:t>
            </a:r>
          </a:p>
        </p:txBody>
      </p:sp>
      <p:sp>
        <p:nvSpPr>
          <p:cNvPr id="285699" name="Rectangle 3"/>
          <p:cNvSpPr>
            <a:spLocks noGrp="1" noChangeArrowheads="1"/>
          </p:cNvSpPr>
          <p:nvPr>
            <p:ph idx="1"/>
          </p:nvPr>
        </p:nvSpPr>
        <p:spPr/>
        <p:txBody>
          <a:bodyPr/>
          <a:lstStyle/>
          <a:p>
            <a:pPr>
              <a:lnSpc>
                <a:spcPct val="90000"/>
              </a:lnSpc>
            </a:pPr>
            <a:r>
              <a:rPr lang="en-US"/>
              <a:t>Include unambiguous test items, offer clients a limited range of responses, and are objectively scored </a:t>
            </a:r>
          </a:p>
          <a:p>
            <a:pPr>
              <a:lnSpc>
                <a:spcPct val="90000"/>
              </a:lnSpc>
            </a:pPr>
            <a:r>
              <a:rPr lang="en-US"/>
              <a:t>Typically self-report questionnaires</a:t>
            </a:r>
          </a:p>
          <a:p>
            <a:pPr>
              <a:lnSpc>
                <a:spcPct val="90000"/>
              </a:lnSpc>
            </a:pPr>
            <a:r>
              <a:rPr lang="en-US"/>
              <a:t>Typically a series of brief statements or questions to which clients respond in a true/false or multiple choice format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normAutofit fontScale="90000"/>
          </a:bodyPr>
          <a:lstStyle/>
          <a:p>
            <a:r>
              <a:rPr lang="en-US" sz="4000"/>
              <a:t>Minnesota Multiphasic Personality Inventory-2 (MMPI-2)</a:t>
            </a:r>
          </a:p>
        </p:txBody>
      </p:sp>
      <p:sp>
        <p:nvSpPr>
          <p:cNvPr id="286723" name="Rectangle 3"/>
          <p:cNvSpPr>
            <a:spLocks noGrp="1" noChangeArrowheads="1"/>
          </p:cNvSpPr>
          <p:nvPr>
            <p:ph idx="1"/>
          </p:nvPr>
        </p:nvSpPr>
        <p:spPr/>
        <p:txBody>
          <a:bodyPr/>
          <a:lstStyle/>
          <a:p>
            <a:pPr>
              <a:lnSpc>
                <a:spcPct val="90000"/>
              </a:lnSpc>
            </a:pPr>
            <a:r>
              <a:rPr lang="en-US"/>
              <a:t>Most popular and most psychometrically sound objective personality test</a:t>
            </a:r>
          </a:p>
          <a:p>
            <a:pPr lvl="1">
              <a:lnSpc>
                <a:spcPct val="90000"/>
              </a:lnSpc>
            </a:pPr>
            <a:r>
              <a:rPr lang="en-US"/>
              <a:t>Used worldwide; translated into dozens of languages</a:t>
            </a:r>
          </a:p>
          <a:p>
            <a:pPr>
              <a:lnSpc>
                <a:spcPct val="90000"/>
              </a:lnSpc>
            </a:pPr>
            <a:r>
              <a:rPr lang="en-US"/>
              <a:t>Pencil &amp; paper format</a:t>
            </a:r>
          </a:p>
          <a:p>
            <a:pPr>
              <a:lnSpc>
                <a:spcPct val="90000"/>
              </a:lnSpc>
            </a:pPr>
            <a:r>
              <a:rPr lang="en-US"/>
              <a:t>567 self-descriptive sentences</a:t>
            </a:r>
          </a:p>
          <a:p>
            <a:pPr>
              <a:lnSpc>
                <a:spcPct val="90000"/>
              </a:lnSpc>
            </a:pPr>
            <a:r>
              <a:rPr lang="en-US"/>
              <a:t>Client marks true or false for each</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normAutofit fontScale="90000"/>
          </a:bodyPr>
          <a:lstStyle/>
          <a:p>
            <a:r>
              <a:rPr lang="en-US" sz="4000"/>
              <a:t>Minnesota Multiphasic Personality Inventory-2 (MMPI-2) (cont.)</a:t>
            </a:r>
          </a:p>
        </p:txBody>
      </p:sp>
      <p:sp>
        <p:nvSpPr>
          <p:cNvPr id="297987" name="Rectangle 3"/>
          <p:cNvSpPr>
            <a:spLocks noGrp="1" noChangeArrowheads="1"/>
          </p:cNvSpPr>
          <p:nvPr>
            <p:ph idx="1"/>
          </p:nvPr>
        </p:nvSpPr>
        <p:spPr/>
        <p:txBody>
          <a:bodyPr/>
          <a:lstStyle/>
          <a:p>
            <a:pPr>
              <a:lnSpc>
                <a:spcPct val="80000"/>
              </a:lnSpc>
            </a:pPr>
            <a:r>
              <a:rPr lang="en-US" sz="2800" dirty="0"/>
              <a:t>Original MMPI was published in 1943</a:t>
            </a:r>
          </a:p>
          <a:p>
            <a:pPr lvl="1">
              <a:lnSpc>
                <a:spcPct val="80000"/>
              </a:lnSpc>
            </a:pPr>
            <a:r>
              <a:rPr lang="en-US" sz="2400" dirty="0"/>
              <a:t>Primary authors were Starke Hathaway and J. C. McKinley</a:t>
            </a:r>
          </a:p>
          <a:p>
            <a:pPr lvl="1">
              <a:lnSpc>
                <a:spcPct val="80000"/>
              </a:lnSpc>
            </a:pPr>
            <a:r>
              <a:rPr lang="en-US" sz="2400" dirty="0"/>
              <a:t>Empirical criterion keying was used as test construction method</a:t>
            </a:r>
          </a:p>
          <a:p>
            <a:pPr>
              <a:lnSpc>
                <a:spcPct val="80000"/>
              </a:lnSpc>
            </a:pPr>
            <a:r>
              <a:rPr lang="en-US" sz="2800" dirty="0" smtClean="0"/>
              <a:t>Revised </a:t>
            </a:r>
            <a:r>
              <a:rPr lang="en-US" sz="2800" dirty="0"/>
              <a:t>edition, MMPI-2, was published in 1989</a:t>
            </a:r>
          </a:p>
          <a:p>
            <a:pPr lvl="1">
              <a:lnSpc>
                <a:spcPct val="80000"/>
              </a:lnSpc>
            </a:pPr>
            <a:r>
              <a:rPr lang="en-US" sz="2400" dirty="0"/>
              <a:t>Better </a:t>
            </a:r>
            <a:r>
              <a:rPr lang="en-US" sz="2400" dirty="0" smtClean="0"/>
              <a:t>norms</a:t>
            </a:r>
            <a:endParaRPr lang="en-US" sz="2400" dirty="0"/>
          </a:p>
          <a:p>
            <a:pPr lvl="1">
              <a:lnSpc>
                <a:spcPct val="80000"/>
              </a:lnSpc>
            </a:pPr>
            <a:r>
              <a:rPr lang="en-US" sz="2400" dirty="0"/>
              <a:t>Less outdated wording of items</a:t>
            </a:r>
          </a:p>
          <a:p>
            <a:pPr lvl="1">
              <a:lnSpc>
                <a:spcPct val="80000"/>
              </a:lnSpc>
            </a:pPr>
            <a:endParaRPr lang="en-US" sz="2400" dirty="0"/>
          </a:p>
          <a:p>
            <a:pPr lvl="1">
              <a:lnSpc>
                <a:spcPct val="80000"/>
              </a:lnSpc>
            </a:pPr>
            <a:endParaRPr lang="en-US" sz="2400" dirty="0"/>
          </a:p>
          <a:p>
            <a:pPr lvl="1">
              <a:lnSpc>
                <a:spcPct val="80000"/>
              </a:lnSpc>
            </a:pPr>
            <a:endParaRPr lang="en-US" sz="2400" dirty="0"/>
          </a:p>
          <a:p>
            <a:pPr>
              <a:lnSpc>
                <a:spcPct val="80000"/>
              </a:lnSpc>
            </a:pPr>
            <a:endParaRPr lang="en-US" sz="28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normAutofit fontScale="90000"/>
          </a:bodyPr>
          <a:lstStyle/>
          <a:p>
            <a:r>
              <a:rPr lang="en-US" sz="4000"/>
              <a:t>Minnesota Multiphasic Personality Inventory-2 (MMPI-2) (cont.)</a:t>
            </a:r>
          </a:p>
        </p:txBody>
      </p:sp>
      <p:sp>
        <p:nvSpPr>
          <p:cNvPr id="300035" name="Rectangle 3"/>
          <p:cNvSpPr>
            <a:spLocks noGrp="1" noChangeArrowheads="1"/>
          </p:cNvSpPr>
          <p:nvPr>
            <p:ph idx="1"/>
          </p:nvPr>
        </p:nvSpPr>
        <p:spPr/>
        <p:txBody>
          <a:bodyPr/>
          <a:lstStyle/>
          <a:p>
            <a:pPr>
              <a:lnSpc>
                <a:spcPct val="80000"/>
              </a:lnSpc>
            </a:pPr>
            <a:r>
              <a:rPr lang="en-US" sz="2400"/>
              <a:t>MMPI and MMPI-2 feature 10 clinical scales</a:t>
            </a:r>
          </a:p>
          <a:p>
            <a:pPr lvl="1">
              <a:lnSpc>
                <a:spcPct val="80000"/>
              </a:lnSpc>
            </a:pPr>
            <a:r>
              <a:rPr lang="en-US" sz="2000"/>
              <a:t>1—Hypochondriasis</a:t>
            </a:r>
          </a:p>
          <a:p>
            <a:pPr lvl="1">
              <a:lnSpc>
                <a:spcPct val="80000"/>
              </a:lnSpc>
            </a:pPr>
            <a:r>
              <a:rPr lang="en-US" sz="2000"/>
              <a:t>2—Depression</a:t>
            </a:r>
          </a:p>
          <a:p>
            <a:pPr lvl="1">
              <a:lnSpc>
                <a:spcPct val="80000"/>
              </a:lnSpc>
            </a:pPr>
            <a:r>
              <a:rPr lang="en-US" sz="2000"/>
              <a:t>3—Hysteria</a:t>
            </a:r>
          </a:p>
          <a:p>
            <a:pPr lvl="1">
              <a:lnSpc>
                <a:spcPct val="80000"/>
              </a:lnSpc>
            </a:pPr>
            <a:r>
              <a:rPr lang="en-US" sz="2000"/>
              <a:t>4—Psychopathic Deviate</a:t>
            </a:r>
          </a:p>
          <a:p>
            <a:pPr lvl="1">
              <a:lnSpc>
                <a:spcPct val="80000"/>
              </a:lnSpc>
            </a:pPr>
            <a:r>
              <a:rPr lang="en-US" sz="2000"/>
              <a:t>5—Masculinity/femininity</a:t>
            </a:r>
          </a:p>
          <a:p>
            <a:pPr lvl="1">
              <a:lnSpc>
                <a:spcPct val="80000"/>
              </a:lnSpc>
            </a:pPr>
            <a:r>
              <a:rPr lang="en-US" sz="2000"/>
              <a:t>6—Paranoia</a:t>
            </a:r>
          </a:p>
          <a:p>
            <a:pPr lvl="1">
              <a:lnSpc>
                <a:spcPct val="80000"/>
              </a:lnSpc>
            </a:pPr>
            <a:r>
              <a:rPr lang="en-US" sz="2000"/>
              <a:t>7—Psychasthenia</a:t>
            </a:r>
          </a:p>
          <a:p>
            <a:pPr lvl="1">
              <a:lnSpc>
                <a:spcPct val="80000"/>
              </a:lnSpc>
            </a:pPr>
            <a:r>
              <a:rPr lang="en-US" sz="2000"/>
              <a:t>8—Schizophrenia</a:t>
            </a:r>
          </a:p>
          <a:p>
            <a:pPr lvl="1">
              <a:lnSpc>
                <a:spcPct val="80000"/>
              </a:lnSpc>
            </a:pPr>
            <a:r>
              <a:rPr lang="en-US" sz="2000"/>
              <a:t>9—Mania</a:t>
            </a:r>
          </a:p>
          <a:p>
            <a:pPr lvl="1">
              <a:lnSpc>
                <a:spcPct val="80000"/>
              </a:lnSpc>
            </a:pPr>
            <a:r>
              <a:rPr lang="en-US" sz="2000"/>
              <a:t>0—Social Introversion</a:t>
            </a:r>
          </a:p>
          <a:p>
            <a:pPr>
              <a:lnSpc>
                <a:spcPct val="80000"/>
              </a:lnSpc>
            </a:pPr>
            <a:r>
              <a:rPr lang="en-US" sz="2400"/>
              <a:t>Also feature supplemental scales and content scales for additional clinical information</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normAutofit fontScale="90000"/>
          </a:bodyPr>
          <a:lstStyle/>
          <a:p>
            <a:r>
              <a:rPr lang="en-US" sz="4000"/>
              <a:t>Minnesota Multiphasic Personality Inventory-2 (MMPI-2) (cont.)</a:t>
            </a:r>
          </a:p>
        </p:txBody>
      </p:sp>
      <p:sp>
        <p:nvSpPr>
          <p:cNvPr id="301059" name="Rectangle 3"/>
          <p:cNvSpPr>
            <a:spLocks noGrp="1" noChangeArrowheads="1"/>
          </p:cNvSpPr>
          <p:nvPr>
            <p:ph idx="1"/>
          </p:nvPr>
        </p:nvSpPr>
        <p:spPr/>
        <p:txBody>
          <a:bodyPr/>
          <a:lstStyle/>
          <a:p>
            <a:pPr>
              <a:lnSpc>
                <a:spcPct val="80000"/>
              </a:lnSpc>
            </a:pPr>
            <a:r>
              <a:rPr lang="en-US" sz="2800"/>
              <a:t>MMPI and MMPI-2 also feature validity scales</a:t>
            </a:r>
          </a:p>
          <a:p>
            <a:pPr lvl="1">
              <a:lnSpc>
                <a:spcPct val="80000"/>
              </a:lnSpc>
            </a:pPr>
            <a:r>
              <a:rPr lang="en-US" sz="2400"/>
              <a:t>To measure test-taking attitudes</a:t>
            </a:r>
          </a:p>
          <a:p>
            <a:pPr lvl="1">
              <a:lnSpc>
                <a:spcPct val="80000"/>
              </a:lnSpc>
            </a:pPr>
            <a:r>
              <a:rPr lang="en-US" sz="2400"/>
              <a:t>Can identify clients who “fake good” or “fake bad,” or clients who respond randomly</a:t>
            </a:r>
          </a:p>
          <a:p>
            <a:pPr>
              <a:lnSpc>
                <a:spcPct val="80000"/>
              </a:lnSpc>
            </a:pPr>
            <a:r>
              <a:rPr lang="en-US" sz="2800"/>
              <a:t>MMPI-A (for adolescents, age 14-18) was published in 1992</a:t>
            </a:r>
          </a:p>
          <a:p>
            <a:pPr lvl="1">
              <a:lnSpc>
                <a:spcPct val="80000"/>
              </a:lnSpc>
            </a:pPr>
            <a:r>
              <a:rPr lang="en-US" sz="2400"/>
              <a:t>Similar clinical scales, validity scales, and administration</a:t>
            </a:r>
          </a:p>
          <a:p>
            <a:pPr>
              <a:lnSpc>
                <a:spcPct val="80000"/>
              </a:lnSpc>
            </a:pPr>
            <a:r>
              <a:rPr lang="en-US" sz="2800"/>
              <a:t>MMPI-2-RF—most recent edition—briefer, less overlap between clinical scales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17808</TotalTime>
  <Words>1520</Words>
  <Application>Microsoft Office PowerPoint</Application>
  <PresentationFormat>On-screen Show (4:3)</PresentationFormat>
  <Paragraphs>175</Paragraphs>
  <Slides>25</Slides>
  <Notes>10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DSM-5</vt:lpstr>
      <vt:lpstr>Chapter 10</vt:lpstr>
      <vt:lpstr>Multimethod Assessment</vt:lpstr>
      <vt:lpstr>Evidence-Based Assessment</vt:lpstr>
      <vt:lpstr>Culturally Competent Assessment</vt:lpstr>
      <vt:lpstr>Objective Personality Tests</vt:lpstr>
      <vt:lpstr>Minnesota Multiphasic Personality Inventory-2 (MMPI-2)</vt:lpstr>
      <vt:lpstr>Minnesota Multiphasic Personality Inventory-2 (MMPI-2) (cont.)</vt:lpstr>
      <vt:lpstr>Minnesota Multiphasic Personality Inventory-2 (MMPI-2) (cont.)</vt:lpstr>
      <vt:lpstr>Minnesota Multiphasic Personality Inventory-2 (MMPI-2) (cont.)</vt:lpstr>
      <vt:lpstr>Minnesota Multiphasic Personality Inventory-2 (MMPI-2) (cont.)</vt:lpstr>
      <vt:lpstr>Minnesota Multiphasic Personality Inventory-2 (MMPI-2) (cont.)</vt:lpstr>
      <vt:lpstr>Millon Clinical Multiaxial Inventory (MCMI-III)</vt:lpstr>
      <vt:lpstr>NEO Personality Inventory—Revised (NEO-PI-R)</vt:lpstr>
      <vt:lpstr>California Psychological Inventory-III (CPI-III)</vt:lpstr>
      <vt:lpstr>Beck Depression Inventory-II  (BDI-II)</vt:lpstr>
      <vt:lpstr>Projective Personality Tests</vt:lpstr>
      <vt:lpstr>Rorschach Inkblot Method</vt:lpstr>
      <vt:lpstr>Rorschach Inkblot Method (cont.)</vt:lpstr>
      <vt:lpstr>Thematic Apperception Test (TAT)</vt:lpstr>
      <vt:lpstr>Tell-Me-a-Story (TEMAS)</vt:lpstr>
      <vt:lpstr>Sentence Completion Tests</vt:lpstr>
      <vt:lpstr>Behavioral Assessment</vt:lpstr>
      <vt:lpstr>Techniques of Behavioral Assessment</vt:lpstr>
      <vt:lpstr>Techniques of Behavioral Assessment (cont.)</vt:lpstr>
      <vt:lpstr>Technology in Behavioral Assessment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 Murphy</dc:creator>
  <cp:lastModifiedBy>Owner</cp:lastModifiedBy>
  <cp:revision>50</cp:revision>
  <dcterms:created xsi:type="dcterms:W3CDTF">2007-08-16T15:36:53Z</dcterms:created>
  <dcterms:modified xsi:type="dcterms:W3CDTF">2016-03-31T19:57:25Z</dcterms:modified>
</cp:coreProperties>
</file>