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9"/>
  </p:notesMasterIdLst>
  <p:handoutMasterIdLst>
    <p:handoutMasterId r:id="rId30"/>
  </p:handoutMasterIdLst>
  <p:sldIdLst>
    <p:sldId id="279" r:id="rId2"/>
    <p:sldId id="258" r:id="rId3"/>
    <p:sldId id="259" r:id="rId4"/>
    <p:sldId id="281" r:id="rId5"/>
    <p:sldId id="260" r:id="rId6"/>
    <p:sldId id="261" r:id="rId7"/>
    <p:sldId id="262" r:id="rId8"/>
    <p:sldId id="264" r:id="rId9"/>
    <p:sldId id="263" r:id="rId10"/>
    <p:sldId id="282" r:id="rId11"/>
    <p:sldId id="283" r:id="rId12"/>
    <p:sldId id="28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8" r:id="rId24"/>
    <p:sldId id="275" r:id="rId25"/>
    <p:sldId id="280" r:id="rId26"/>
    <p:sldId id="276" r:id="rId27"/>
    <p:sldId id="277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8EEFE"/>
    <a:srgbClr val="96EAFE"/>
    <a:srgbClr val="96FCFE"/>
    <a:srgbClr val="96EDFE"/>
    <a:srgbClr val="95E3FF"/>
    <a:srgbClr val="000099"/>
    <a:srgbClr val="02809E"/>
    <a:srgbClr val="3940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91" autoAdjust="0"/>
    <p:restoredTop sz="94706" autoAdjust="0"/>
  </p:normalViewPr>
  <p:slideViewPr>
    <p:cSldViewPr>
      <p:cViewPr varScale="1">
        <p:scale>
          <a:sx n="85" d="100"/>
          <a:sy n="85" d="100"/>
        </p:scale>
        <p:origin x="-208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60706C05-921F-40E0-8014-5CDDFE6A7CFD}" type="datetimeFigureOut">
              <a:rPr lang="en-US"/>
              <a:pPr>
                <a:defRPr/>
              </a:pPr>
              <a:t>12/21/2015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EE1F3B-17F9-42EB-A00F-AC2A573440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02309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C5738711-AC4E-4DAC-B50F-47A6A74A9BDA}" type="datetimeFigureOut">
              <a:rPr lang="en-US"/>
              <a:pPr>
                <a:defRPr/>
              </a:pPr>
              <a:t>12/21/2015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D07BCB-79AF-42BC-A20E-76774E9ACF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94450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2B061-B784-4EDB-A7FE-0135C773E7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26926381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09E39-64FD-4FA2-944D-ED1155B98A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5167017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6D42D-912C-43A3-9F12-6B88BA9226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280527350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A4510-BA9A-48DE-85C7-EDF54B642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2191143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4DB6E-6A29-43FF-92BF-F5A482BC91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12900559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359EC-095A-45D8-AD6A-DBECF95795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2463431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1DF4A-EF17-4E07-9A37-4B5E0A48F1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95446829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C9836-5ED1-44D5-B233-1AB10921CE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72863520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AFECC-6CA3-455D-95A8-BC3C1175EC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7147158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C3200-6B36-49A2-AFA4-597295B828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179690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E939F-64C3-499F-A6F7-C5D8F4C35A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4890576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4B251A"/>
                </a:solidFill>
              </a:defRPr>
            </a:lvl1pPr>
          </a:lstStyle>
          <a:p>
            <a:pPr>
              <a:defRPr/>
            </a:pPr>
            <a:fld id="{885216B1-916A-476B-A04F-C3A8F39CC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4" r:id="rId9"/>
    <p:sldLayoutId id="2147484042" r:id="rId10"/>
    <p:sldLayoutId id="2147484043" r:id="rId11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en.wikipedia.org/wiki/File:KittyGenovese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372600" y="1600200"/>
            <a:ext cx="152400" cy="228600"/>
          </a:xfrm>
        </p:spPr>
        <p:txBody>
          <a:bodyPr/>
          <a:lstStyle/>
          <a:p>
            <a:pPr marL="0" indent="0">
              <a:buNone/>
            </a:pPr>
            <a:endParaRPr lang="en-US" sz="200" dirty="0"/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8600" y="4724400"/>
            <a:ext cx="8229600" cy="1143000"/>
          </a:xfrm>
        </p:spPr>
        <p:txBody>
          <a:bodyPr/>
          <a:lstStyle/>
          <a:p>
            <a:r>
              <a:rPr lang="en-US" altLang="en-US" b="1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1: </a:t>
            </a:r>
            <a:br>
              <a:rPr lang="en-US" altLang="en-US" b="1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5200" b="1" dirty="0" smtClean="0">
                <a:ln>
                  <a:solidFill>
                    <a:srgbClr val="00206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Introducing Social Psychology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45" y="644473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©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1050" dirty="0" err="1" smtClean="0">
                <a:solidFill>
                  <a:schemeClr val="bg1"/>
                </a:solidFill>
              </a:rPr>
              <a:t>Lifesize</a:t>
            </a:r>
            <a:r>
              <a:rPr lang="en-US" sz="1050" dirty="0" smtClean="0">
                <a:solidFill>
                  <a:schemeClr val="bg1"/>
                </a:solidFill>
              </a:rPr>
              <a:t>/Getty RF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199" y="6560150"/>
            <a:ext cx="5638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Copyright 2016 </a:t>
            </a:r>
            <a:r>
              <a:rPr lang="en-US" sz="1050" dirty="0">
                <a:solidFill>
                  <a:schemeClr val="bg1"/>
                </a:solidFill>
              </a:rPr>
              <a:t>© McGraw-Hill Education. Permission required for reproduction or display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Natural Selection 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Darwinian concept of “natural selection” proposes that in the course of our prehistoric past, those members of the species who possessed characteristics that were adaptive in a given environment--  that is- useful for survival, were able to live long enough to mate, to produce offspring, and thus to pass on these adaptive characteristics to their </a:t>
            </a:r>
            <a:r>
              <a:rPr lang="en-US" sz="2400" dirty="0" smtClean="0"/>
              <a:t>offspring</a:t>
            </a:r>
          </a:p>
          <a:p>
            <a:r>
              <a:rPr lang="en-US" sz="2400" dirty="0" smtClean="0"/>
              <a:t>Human nature” refers to characteristics and behavioral tendencies that are shared by all of us, across different cultures, apparently because they were adaptive- useful for survival.</a:t>
            </a:r>
            <a:endParaRPr lang="he-IL" dirty="0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An Example: Anxiety is a Product of Natural selection 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our pre-history, those members of the species who were readily anxious, for example, saw the tiger, perceived it as dangerous, and ran away.</a:t>
            </a:r>
          </a:p>
          <a:p>
            <a:r>
              <a:rPr lang="en-US" dirty="0" smtClean="0"/>
              <a:t> They lived longer and passed on these anxious genes to their children. </a:t>
            </a:r>
            <a:endParaRPr lang="en-US" dirty="0" smtClean="0"/>
          </a:p>
          <a:p>
            <a:r>
              <a:rPr lang="en-US" dirty="0" smtClean="0"/>
              <a:t>Evolutionary psychology reminds us that our inherited human nature predisposes us to behave in ways that helped our ancestors to survive and reproduce, that is- to have children, who in their turn also had children, so the tendency that was adaptive had evolved from generation to generation.  </a:t>
            </a:r>
            <a:endParaRPr lang="he-IL" dirty="0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Social Neuroscience 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psychological event, e.g.  thoughts, feelings etc is also a biological event</a:t>
            </a:r>
          </a:p>
          <a:p>
            <a:r>
              <a:rPr lang="en-US" dirty="0" smtClean="0"/>
              <a:t>Whatever happens in our mind has its basis in our brain, as we have learned with the advent of the brain-imaging techniques such as fMRI</a:t>
            </a:r>
          </a:p>
          <a:p>
            <a:r>
              <a:rPr lang="en-US" dirty="0" smtClean="0"/>
              <a:t>Brain, mind, and behavior function together </a:t>
            </a:r>
          </a:p>
          <a:p>
            <a:r>
              <a:rPr lang="en-US" dirty="0" smtClean="0"/>
              <a:t>Stress hormones (biology) affect how feel (mind) and how we act (behavior)</a:t>
            </a:r>
          </a:p>
          <a:p>
            <a:r>
              <a:rPr lang="en-US" dirty="0" smtClean="0"/>
              <a:t>We are bio-psycho-social organisms </a:t>
            </a:r>
          </a:p>
          <a:p>
            <a:endParaRPr lang="en-US" dirty="0" smtClean="0"/>
          </a:p>
          <a:p>
            <a:endParaRPr lang="he-IL" dirty="0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Social Psychology’s Big Ideas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Social Psychology’s Principles Are Applicable in Everyday Life</a:t>
            </a:r>
          </a:p>
          <a:p>
            <a:pPr lvl="1" eaLnBrk="1" hangingPunct="1"/>
            <a:r>
              <a:rPr lang="en-US" altLang="en-US" smtClean="0"/>
              <a:t>How to know ourselves better</a:t>
            </a:r>
          </a:p>
          <a:p>
            <a:pPr lvl="1" eaLnBrk="1" hangingPunct="1"/>
            <a:r>
              <a:rPr lang="en-US" altLang="en-US" smtClean="0"/>
              <a:t>Implications for human health</a:t>
            </a:r>
          </a:p>
          <a:p>
            <a:pPr lvl="1" eaLnBrk="1" hangingPunct="1"/>
            <a:r>
              <a:rPr lang="en-US" altLang="en-US" smtClean="0"/>
              <a:t>Implications for judicial procedures </a:t>
            </a:r>
          </a:p>
          <a:p>
            <a:pPr lvl="1" eaLnBrk="1" hangingPunct="1"/>
            <a:r>
              <a:rPr lang="en-US" altLang="en-US" smtClean="0"/>
              <a:t>Influencing behaviors </a:t>
            </a:r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3505199" y="6560150"/>
            <a:ext cx="5638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Copyright 2016 </a:t>
            </a:r>
            <a:r>
              <a:rPr lang="en-US" sz="1050" dirty="0"/>
              <a:t>© McGraw-Hill Education. Permission required for reproduction or </a:t>
            </a:r>
            <a:r>
              <a:rPr lang="en-US" sz="1050" dirty="0" smtClean="0"/>
              <a:t>display.</a:t>
            </a:r>
            <a:endParaRPr lang="en-US" sz="105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500" smtClean="0"/>
              <a:t>How Do Human Values Influence Social Psychology?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Obvious Ways Values Enter Psychology</a:t>
            </a:r>
          </a:p>
          <a:p>
            <a:pPr lvl="1" eaLnBrk="1" hangingPunct="1"/>
            <a:r>
              <a:rPr lang="en-US" altLang="en-US" smtClean="0"/>
              <a:t>Research topics </a:t>
            </a:r>
          </a:p>
          <a:p>
            <a:pPr lvl="1" eaLnBrk="1" hangingPunct="1"/>
            <a:r>
              <a:rPr lang="en-US" altLang="en-US" smtClean="0"/>
              <a:t>Types of people</a:t>
            </a:r>
          </a:p>
          <a:p>
            <a:pPr lvl="1" eaLnBrk="1" hangingPunct="1"/>
            <a:r>
              <a:rPr lang="en-US" altLang="en-US" smtClean="0"/>
              <a:t>Object of social-psychological analysis</a:t>
            </a:r>
          </a:p>
          <a:p>
            <a:pPr lvl="2" eaLnBrk="1" hangingPunct="1"/>
            <a:r>
              <a:rPr lang="en-US" altLang="en-US" smtClean="0"/>
              <a:t>How values form</a:t>
            </a:r>
          </a:p>
          <a:p>
            <a:pPr lvl="2" eaLnBrk="1" hangingPunct="1"/>
            <a:r>
              <a:rPr lang="en-US" altLang="en-US" smtClean="0"/>
              <a:t>Why they change</a:t>
            </a:r>
          </a:p>
          <a:p>
            <a:pPr lvl="2" eaLnBrk="1" hangingPunct="1"/>
            <a:r>
              <a:rPr lang="en-US" altLang="en-US" smtClean="0"/>
              <a:t>How they influence attitudes and actions</a:t>
            </a:r>
          </a:p>
          <a:p>
            <a:pPr lvl="2" eaLnBrk="1" hangingPunct="1">
              <a:buFont typeface="Wingdings 2" pitchFamily="18" charset="2"/>
              <a:buNone/>
            </a:pPr>
            <a:endParaRPr lang="en-US" altLang="en-US" smtClean="0"/>
          </a:p>
          <a:p>
            <a:pPr lvl="1" eaLnBrk="1" hangingPunct="1"/>
            <a:endParaRPr lang="en-US" altLang="en-US" smtClean="0"/>
          </a:p>
          <a:p>
            <a:pPr lvl="1" eaLnBrk="1" hangingPunct="1"/>
            <a:endParaRPr lang="en-US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3505199" y="6560150"/>
            <a:ext cx="5638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Copyright 2016 </a:t>
            </a:r>
            <a:r>
              <a:rPr lang="en-US" sz="1050" dirty="0"/>
              <a:t>© McGraw-Hill Education. Permission required for reproduction or </a:t>
            </a:r>
            <a:r>
              <a:rPr lang="en-US" sz="1050" dirty="0" smtClean="0"/>
              <a:t>display.</a:t>
            </a:r>
            <a:endParaRPr lang="en-US" sz="105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500" smtClean="0"/>
              <a:t>How Do Human Values Influence Social Psychology?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Not-S0-Obvious Ways Values Enter Psychology</a:t>
            </a:r>
          </a:p>
          <a:p>
            <a:pPr lvl="1" eaLnBrk="1" hangingPunct="1"/>
            <a:r>
              <a:rPr lang="en-US" altLang="en-US" smtClean="0"/>
              <a:t>Subjective aspects of Science</a:t>
            </a:r>
          </a:p>
          <a:p>
            <a:pPr lvl="2" eaLnBrk="1" hangingPunct="1"/>
            <a:r>
              <a:rPr lang="en-US" altLang="en-US" smtClean="0"/>
              <a:t>Culture </a:t>
            </a:r>
          </a:p>
          <a:p>
            <a:pPr lvl="2" eaLnBrk="1" hangingPunct="1"/>
            <a:r>
              <a:rPr lang="en-US" altLang="en-US" smtClean="0"/>
              <a:t>Social representation</a:t>
            </a:r>
          </a:p>
          <a:p>
            <a:pPr lvl="1" eaLnBrk="1" hangingPunct="1"/>
            <a:r>
              <a:rPr lang="en-US" altLang="en-US" smtClean="0"/>
              <a:t>Psychological concepts contain hidden values</a:t>
            </a:r>
          </a:p>
          <a:p>
            <a:pPr lvl="2" eaLnBrk="1" hangingPunct="1"/>
            <a:r>
              <a:rPr lang="en-US" altLang="en-US" smtClean="0"/>
              <a:t>Defining the good life</a:t>
            </a:r>
          </a:p>
          <a:p>
            <a:pPr lvl="2" eaLnBrk="1" hangingPunct="1"/>
            <a:r>
              <a:rPr lang="en-US" altLang="en-US" smtClean="0"/>
              <a:t>Professional advice</a:t>
            </a:r>
          </a:p>
          <a:p>
            <a:pPr lvl="2" eaLnBrk="1" hangingPunct="1"/>
            <a:r>
              <a:rPr lang="en-US" altLang="en-US" smtClean="0"/>
              <a:t>Forming concepts</a:t>
            </a:r>
          </a:p>
          <a:p>
            <a:pPr lvl="2" eaLnBrk="1" hangingPunct="1"/>
            <a:r>
              <a:rPr lang="en-US" altLang="en-US" smtClean="0"/>
              <a:t>Labeling</a:t>
            </a:r>
          </a:p>
          <a:p>
            <a:pPr lvl="2"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3505199" y="6560150"/>
            <a:ext cx="5638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Copyright 2016 </a:t>
            </a:r>
            <a:r>
              <a:rPr lang="en-US" sz="1050" dirty="0"/>
              <a:t>© McGraw-Hill Education. Permission required for reproduction or </a:t>
            </a:r>
            <a:r>
              <a:rPr lang="en-US" sz="1050" dirty="0" smtClean="0"/>
              <a:t>display.</a:t>
            </a:r>
            <a:endParaRPr lang="en-US" sz="105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 Knew it All Along. Is Social Psychology Simply Common Sense?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Paul Lazarsfeld</a:t>
            </a:r>
          </a:p>
          <a:p>
            <a:pPr eaLnBrk="1" hangingPunct="1"/>
            <a:r>
              <a:rPr lang="en-US" altLang="en-US" smtClean="0"/>
              <a:t>Problem with Common Sense</a:t>
            </a:r>
          </a:p>
          <a:p>
            <a:pPr lvl="1" eaLnBrk="1" hangingPunct="1"/>
            <a:r>
              <a:rPr lang="en-US" altLang="en-US" smtClean="0"/>
              <a:t>Invoked after we know the facts</a:t>
            </a:r>
          </a:p>
          <a:p>
            <a:pPr lvl="1" eaLnBrk="1" hangingPunct="1"/>
            <a:r>
              <a:rPr lang="en-US" altLang="en-US" smtClean="0"/>
              <a:t>Hindsight bias (</a:t>
            </a:r>
            <a:r>
              <a:rPr lang="en-US" altLang="en-US" i="1" smtClean="0"/>
              <a:t>I-knew-it-all-along phenomenon</a:t>
            </a:r>
            <a:r>
              <a:rPr lang="en-US" altLang="en-US" smtClean="0"/>
              <a:t>)</a:t>
            </a:r>
          </a:p>
          <a:p>
            <a:pPr lvl="2" eaLnBrk="1" hangingPunct="1"/>
            <a:r>
              <a:rPr lang="en-US" altLang="en-US" smtClean="0"/>
              <a:t>Missed or misinterpreted clues of 9/11</a:t>
            </a:r>
          </a:p>
          <a:p>
            <a:pPr lvl="2" eaLnBrk="1" hangingPunct="1"/>
            <a:r>
              <a:rPr lang="en-US" altLang="en-US" smtClean="0"/>
              <a:t>2008 world financial crisis</a:t>
            </a:r>
          </a:p>
          <a:p>
            <a:pPr lvl="1" eaLnBrk="1" hangingPunct="1"/>
            <a:endParaRPr lang="en-US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3505199" y="6560150"/>
            <a:ext cx="5638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Copyright 2016 </a:t>
            </a:r>
            <a:r>
              <a:rPr lang="en-US" sz="1050" dirty="0"/>
              <a:t>© McGraw-Hill Education. Permission required for reproduction or </a:t>
            </a:r>
            <a:r>
              <a:rPr lang="en-US" sz="1050" dirty="0" smtClean="0"/>
              <a:t>display.</a:t>
            </a:r>
            <a:endParaRPr lang="en-US" sz="105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Research Methods: How We Do Social Psychology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Forming and Testing Hypotheses</a:t>
            </a:r>
          </a:p>
          <a:p>
            <a:pPr lvl="1" eaLnBrk="1" hangingPunct="1"/>
            <a:r>
              <a:rPr lang="en-US" altLang="en-US" smtClean="0"/>
              <a:t>Theory</a:t>
            </a:r>
          </a:p>
          <a:p>
            <a:pPr lvl="2" eaLnBrk="1" hangingPunct="1"/>
            <a:r>
              <a:rPr lang="en-US" altLang="en-US" smtClean="0"/>
              <a:t>Integrated set of principles that explain and predict observed events</a:t>
            </a:r>
          </a:p>
          <a:p>
            <a:pPr lvl="1" eaLnBrk="1" hangingPunct="1"/>
            <a:r>
              <a:rPr lang="en-US" altLang="en-US" smtClean="0"/>
              <a:t>Hypotheses</a:t>
            </a:r>
          </a:p>
          <a:p>
            <a:pPr lvl="2" eaLnBrk="1" hangingPunct="1"/>
            <a:r>
              <a:rPr lang="en-US" altLang="en-US" smtClean="0"/>
              <a:t>Testable proposition that describes a relationship that may exist between 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199" y="6560150"/>
            <a:ext cx="5638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Copyright 2016 </a:t>
            </a:r>
            <a:r>
              <a:rPr lang="en-US" sz="1050" dirty="0"/>
              <a:t>© McGraw-Hill Education. Permission required for reproduction or </a:t>
            </a:r>
            <a:r>
              <a:rPr lang="en-US" sz="1050" dirty="0" smtClean="0"/>
              <a:t>display.</a:t>
            </a:r>
            <a:endParaRPr lang="en-US" sz="105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Research Methods: How We Do Social Psychology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Correlation Research: Detecting Natural Associations</a:t>
            </a:r>
          </a:p>
          <a:p>
            <a:pPr lvl="1" eaLnBrk="1" hangingPunct="1"/>
            <a:r>
              <a:rPr lang="en-US" altLang="en-US" smtClean="0"/>
              <a:t>Location</a:t>
            </a:r>
          </a:p>
          <a:p>
            <a:pPr lvl="2" eaLnBrk="1" hangingPunct="1"/>
            <a:r>
              <a:rPr lang="en-US" altLang="en-US" smtClean="0"/>
              <a:t>Laboratory </a:t>
            </a:r>
          </a:p>
          <a:p>
            <a:pPr lvl="3" eaLnBrk="1" hangingPunct="1"/>
            <a:r>
              <a:rPr lang="en-US" altLang="en-US" smtClean="0"/>
              <a:t>Controlled situation</a:t>
            </a:r>
          </a:p>
          <a:p>
            <a:pPr lvl="2" eaLnBrk="1" hangingPunct="1"/>
            <a:r>
              <a:rPr lang="en-US" altLang="en-US" smtClean="0"/>
              <a:t>Field </a:t>
            </a:r>
          </a:p>
          <a:p>
            <a:pPr lvl="3" eaLnBrk="1" hangingPunct="1"/>
            <a:r>
              <a:rPr lang="en-US" altLang="en-US" smtClean="0"/>
              <a:t>Everyday situations</a:t>
            </a:r>
          </a:p>
          <a:p>
            <a:pPr lvl="1" eaLnBrk="1" hangingPunct="1"/>
            <a:endParaRPr lang="en-US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3505199" y="6560150"/>
            <a:ext cx="5638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Copyright 2016 </a:t>
            </a:r>
            <a:r>
              <a:rPr lang="en-US" sz="1050" dirty="0"/>
              <a:t>© McGraw-Hill Education. Permission required for reproduction or </a:t>
            </a:r>
            <a:r>
              <a:rPr lang="en-US" sz="1050" dirty="0" smtClean="0"/>
              <a:t>display.</a:t>
            </a:r>
            <a:endParaRPr lang="en-US" sz="105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Research Methods: How We Do Social Psychology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Correlation Research: Detecting Natural Associations</a:t>
            </a:r>
          </a:p>
          <a:p>
            <a:pPr lvl="1" eaLnBrk="1" hangingPunct="1"/>
            <a:r>
              <a:rPr lang="en-US" altLang="en-US" smtClean="0"/>
              <a:t>Method</a:t>
            </a:r>
          </a:p>
          <a:p>
            <a:pPr lvl="2" eaLnBrk="1" hangingPunct="1"/>
            <a:r>
              <a:rPr lang="en-US" altLang="en-US" smtClean="0"/>
              <a:t>Correlational </a:t>
            </a:r>
          </a:p>
          <a:p>
            <a:pPr lvl="3" eaLnBrk="1" hangingPunct="1"/>
            <a:r>
              <a:rPr lang="en-US" altLang="en-US" smtClean="0"/>
              <a:t>Naturally occurring relationships among variables </a:t>
            </a:r>
          </a:p>
          <a:p>
            <a:pPr lvl="2" eaLnBrk="1" hangingPunct="1"/>
            <a:r>
              <a:rPr lang="en-US" altLang="en-US" smtClean="0"/>
              <a:t>Experimental </a:t>
            </a:r>
          </a:p>
          <a:p>
            <a:pPr lvl="3" eaLnBrk="1" hangingPunct="1"/>
            <a:r>
              <a:rPr lang="en-US" altLang="en-US" smtClean="0"/>
              <a:t>Seeks clues to cause-effect relationships by manipulating one or more variables </a:t>
            </a:r>
            <a:r>
              <a:rPr lang="en-IN" altLang="en-US" smtClean="0"/>
              <a:t>while controlling others</a:t>
            </a:r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3505199" y="6560150"/>
            <a:ext cx="5638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Copyright 2016 </a:t>
            </a:r>
            <a:r>
              <a:rPr lang="en-US" sz="1050" dirty="0"/>
              <a:t>© McGraw-Hill Education. Permission required for reproduction or </a:t>
            </a:r>
            <a:r>
              <a:rPr lang="en-US" sz="1050" dirty="0" smtClean="0"/>
              <a:t>display.</a:t>
            </a:r>
            <a:endParaRPr lang="en-US" sz="105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500" smtClean="0"/>
              <a:t>What Is Social Psychology?</a:t>
            </a:r>
            <a:br>
              <a:rPr lang="en-US" altLang="en-US" sz="4500" smtClean="0"/>
            </a:br>
            <a:endParaRPr lang="en-US" altLang="en-US" sz="450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43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Scientific study of how people think about, influence, and relate to one another</a:t>
            </a:r>
          </a:p>
          <a:p>
            <a:pPr lvl="1" eaLnBrk="1" hangingPunct="1"/>
            <a:r>
              <a:rPr lang="en-US" altLang="en-US" dirty="0" smtClean="0"/>
              <a:t>Social thinking</a:t>
            </a:r>
          </a:p>
          <a:p>
            <a:pPr lvl="1" eaLnBrk="1" hangingPunct="1"/>
            <a:r>
              <a:rPr lang="en-US" altLang="en-US" dirty="0" smtClean="0"/>
              <a:t>Social influence</a:t>
            </a:r>
          </a:p>
          <a:p>
            <a:pPr lvl="1" eaLnBrk="1" hangingPunct="1"/>
            <a:r>
              <a:rPr lang="en-US" altLang="en-US" dirty="0" smtClean="0"/>
              <a:t>Social relations 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Comparisons to related fields: Sociology focuses on groups and societies, the psychology of personality focuses on individual differences, that is- under the same situations different people behave differently, whereas social psychology focuses how situations affect the behavior of individuals. </a:t>
            </a:r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05199" y="6560150"/>
            <a:ext cx="5638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Copyright 2016 </a:t>
            </a:r>
            <a:r>
              <a:rPr lang="en-US" sz="1050" dirty="0"/>
              <a:t>© McGraw-Hill Education. Permission required for reproduction or </a:t>
            </a:r>
            <a:r>
              <a:rPr lang="en-US" sz="1050" dirty="0" smtClean="0"/>
              <a:t>display.</a:t>
            </a:r>
            <a:endParaRPr lang="en-US" sz="105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Research Methods: How We Do Social Psychology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Correlation Research: Detecting Natural Associations</a:t>
            </a:r>
          </a:p>
          <a:p>
            <a:pPr lvl="1" eaLnBrk="1" hangingPunct="1"/>
            <a:r>
              <a:rPr lang="en-US" altLang="en-US" smtClean="0"/>
              <a:t>Correlation and causation</a:t>
            </a:r>
          </a:p>
          <a:p>
            <a:pPr lvl="2" eaLnBrk="1" hangingPunct="1"/>
            <a:r>
              <a:rPr lang="en-US" altLang="en-US" smtClean="0"/>
              <a:t>Allows us to </a:t>
            </a:r>
            <a:r>
              <a:rPr lang="en-US" altLang="en-US" i="1" smtClean="0"/>
              <a:t>predict</a:t>
            </a:r>
            <a:r>
              <a:rPr lang="en-US" altLang="en-US" smtClean="0"/>
              <a:t> but </a:t>
            </a:r>
            <a:r>
              <a:rPr lang="en-US" altLang="en-US" b="1" smtClean="0"/>
              <a:t>not</a:t>
            </a:r>
            <a:r>
              <a:rPr lang="en-US" altLang="en-US" smtClean="0"/>
              <a:t> tell whether changing one variable will </a:t>
            </a:r>
            <a:r>
              <a:rPr lang="en-US" altLang="en-US" i="1" smtClean="0"/>
              <a:t>cause</a:t>
            </a:r>
            <a:r>
              <a:rPr lang="en-US" altLang="en-US" smtClean="0"/>
              <a:t> changes in another</a:t>
            </a:r>
          </a:p>
          <a:p>
            <a:pPr lvl="3" eaLnBrk="1" hangingPunct="1"/>
            <a:r>
              <a:rPr lang="en-US" altLang="en-US" smtClean="0"/>
              <a:t>Did pet ownership affect the 2008 presidential campaign?</a:t>
            </a:r>
          </a:p>
          <a:p>
            <a:pPr lvl="1" eaLnBrk="1" hangingPunct="1"/>
            <a:endParaRPr lang="en-US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3505199" y="6560150"/>
            <a:ext cx="5638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Copyright 2016 </a:t>
            </a:r>
            <a:r>
              <a:rPr lang="en-US" sz="1050" dirty="0"/>
              <a:t>© McGraw-Hill Education. Permission required for reproduction or </a:t>
            </a:r>
            <a:r>
              <a:rPr lang="en-US" sz="1050" dirty="0" smtClean="0"/>
              <a:t>display.</a:t>
            </a:r>
            <a:endParaRPr lang="en-US" sz="105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Research Methods: How We Do Social Psychology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Correlation Research: Detecting Natural Associations</a:t>
            </a:r>
          </a:p>
          <a:p>
            <a:pPr lvl="1" eaLnBrk="1" hangingPunct="1"/>
            <a:r>
              <a:rPr lang="en-US" altLang="en-US" smtClean="0"/>
              <a:t>Survey research</a:t>
            </a:r>
          </a:p>
          <a:p>
            <a:pPr lvl="2" eaLnBrk="1" hangingPunct="1"/>
            <a:r>
              <a:rPr lang="en-US" altLang="en-US" smtClean="0"/>
              <a:t>Random sample</a:t>
            </a:r>
          </a:p>
          <a:p>
            <a:pPr lvl="2" eaLnBrk="1" hangingPunct="1"/>
            <a:r>
              <a:rPr lang="en-US" altLang="en-US" smtClean="0"/>
              <a:t>Unrepresentative samples</a:t>
            </a:r>
          </a:p>
          <a:p>
            <a:pPr lvl="2" eaLnBrk="1" hangingPunct="1"/>
            <a:r>
              <a:rPr lang="en-US" altLang="en-US" smtClean="0"/>
              <a:t>Order of questions</a:t>
            </a:r>
          </a:p>
          <a:p>
            <a:pPr lvl="2" eaLnBrk="1" hangingPunct="1"/>
            <a:r>
              <a:rPr lang="en-US" altLang="en-US" smtClean="0"/>
              <a:t>Response options</a:t>
            </a:r>
          </a:p>
          <a:p>
            <a:pPr lvl="2" eaLnBrk="1" hangingPunct="1"/>
            <a:r>
              <a:rPr lang="en-US" altLang="en-US" smtClean="0"/>
              <a:t>Wording of questions</a:t>
            </a:r>
          </a:p>
          <a:p>
            <a:pPr lvl="3" eaLnBrk="1" hangingPunct="1"/>
            <a:r>
              <a:rPr lang="en-US" altLang="en-US" smtClean="0"/>
              <a:t>Framing </a:t>
            </a:r>
          </a:p>
          <a:p>
            <a:pPr lvl="2" eaLnBrk="1" hangingPunct="1"/>
            <a:endParaRPr lang="en-US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3505199" y="6560150"/>
            <a:ext cx="5638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Copyright 2016 </a:t>
            </a:r>
            <a:r>
              <a:rPr lang="en-US" sz="1050" dirty="0"/>
              <a:t>© McGraw-Hill Education. Permission required for reproduction or </a:t>
            </a:r>
            <a:r>
              <a:rPr lang="en-US" sz="1050" dirty="0" smtClean="0"/>
              <a:t>display.</a:t>
            </a:r>
            <a:endParaRPr lang="en-US" sz="105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Research Methods: How We Do Social Psychology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Experimental Research: Searching for Cause and Effect</a:t>
            </a:r>
          </a:p>
          <a:p>
            <a:pPr lvl="1" eaLnBrk="1" hangingPunct="1"/>
            <a:r>
              <a:rPr lang="en-US" altLang="en-US" smtClean="0"/>
              <a:t>Control: Manipulating variables</a:t>
            </a:r>
          </a:p>
          <a:p>
            <a:pPr lvl="2" eaLnBrk="1" hangingPunct="1"/>
            <a:r>
              <a:rPr lang="en-US" altLang="en-US" smtClean="0"/>
              <a:t>Independent variable</a:t>
            </a:r>
          </a:p>
          <a:p>
            <a:pPr lvl="3" eaLnBrk="1" hangingPunct="1"/>
            <a:r>
              <a:rPr lang="en-US" altLang="en-US" smtClean="0"/>
              <a:t>Experimental factor that a researcher manipulates </a:t>
            </a:r>
          </a:p>
          <a:p>
            <a:pPr lvl="2" eaLnBrk="1" hangingPunct="1"/>
            <a:r>
              <a:rPr lang="en-US" altLang="en-US" smtClean="0"/>
              <a:t>Dependent variable</a:t>
            </a:r>
          </a:p>
          <a:p>
            <a:pPr lvl="3" eaLnBrk="1" hangingPunct="1"/>
            <a:r>
              <a:rPr lang="en-US" altLang="en-US" smtClean="0"/>
              <a:t>Variable being measured; depends on manipulations of the independent variable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199" y="6560150"/>
            <a:ext cx="5638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Copyright 2016 </a:t>
            </a:r>
            <a:r>
              <a:rPr lang="en-US" sz="1050" dirty="0"/>
              <a:t>© McGraw-Hill Education. Permission required for reproduction or </a:t>
            </a:r>
            <a:r>
              <a:rPr lang="en-US" sz="1050" dirty="0" smtClean="0"/>
              <a:t>display.</a:t>
            </a:r>
            <a:endParaRPr lang="en-US" sz="105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C32D2E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0">
                <a:solidFill>
                  <a:schemeClr val="tx2"/>
                </a:solidFill>
                <a:latin typeface="Calibri" pitchFamily="34" charset="0"/>
              </a:rPr>
              <a:t>Random Assignment</a:t>
            </a:r>
            <a:r>
              <a:rPr lang="en-IN" altLang="en-US" sz="500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altLang="en-US" sz="500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3555" name="Picture 5" descr="mye35295_01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725" y="1863725"/>
            <a:ext cx="865187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199" y="6560150"/>
            <a:ext cx="5638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Copyright 2016 </a:t>
            </a:r>
            <a:r>
              <a:rPr lang="en-US" sz="1050" dirty="0"/>
              <a:t>© McGraw-Hill Education. Permission required for reproduction or </a:t>
            </a:r>
            <a:r>
              <a:rPr lang="en-US" sz="1050" dirty="0" smtClean="0"/>
              <a:t>display.</a:t>
            </a:r>
            <a:endParaRPr lang="en-US" sz="105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Research Methods: How We Do Social Psychology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Experimental Research: Searching for Cause and Effect</a:t>
            </a:r>
          </a:p>
          <a:p>
            <a:pPr lvl="1" eaLnBrk="1" hangingPunct="1"/>
            <a:r>
              <a:rPr lang="en-US" altLang="en-US" smtClean="0"/>
              <a:t>Random assignment: The great equalizer</a:t>
            </a:r>
          </a:p>
          <a:p>
            <a:pPr lvl="2" eaLnBrk="1" hangingPunct="1"/>
            <a:r>
              <a:rPr lang="en-US" altLang="en-US" smtClean="0"/>
              <a:t>Process of assigning participants to the conditions of an experiment such that all persons have the same chance of being in a given condition</a:t>
            </a:r>
          </a:p>
          <a:p>
            <a:pPr lvl="2" eaLnBrk="1" hangingPunct="1"/>
            <a:r>
              <a:rPr lang="en-US" altLang="en-US" smtClean="0"/>
              <a:t>Eliminates extraneous factors </a:t>
            </a:r>
          </a:p>
          <a:p>
            <a:pPr lvl="2" eaLnBrk="1" hangingPunct="1"/>
            <a:endParaRPr lang="en-US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3505199" y="6560150"/>
            <a:ext cx="5638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Copyright 2016 </a:t>
            </a:r>
            <a:r>
              <a:rPr lang="en-US" sz="1050" dirty="0"/>
              <a:t>© McGraw-Hill Education. Permission required for reproduction or </a:t>
            </a:r>
            <a:r>
              <a:rPr lang="en-US" sz="1050" dirty="0" smtClean="0"/>
              <a:t>display.</a:t>
            </a:r>
            <a:endParaRPr lang="en-US" sz="105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Research Methods: How We Do Social Psychology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Replication: Are the Results Reproducible?</a:t>
            </a:r>
          </a:p>
          <a:p>
            <a:pPr lvl="1"/>
            <a:r>
              <a:rPr lang="en-US" altLang="en-US" smtClean="0"/>
              <a:t>Replication:  Repeating a research study,  often with different participants in different settings, to determine whether a finding could be reproduced.</a:t>
            </a:r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3505199" y="6560150"/>
            <a:ext cx="5638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Copyright 2016 </a:t>
            </a:r>
            <a:r>
              <a:rPr lang="en-US" sz="1050" dirty="0"/>
              <a:t>© McGraw-Hill Education. Permission required for reproduction or </a:t>
            </a:r>
            <a:r>
              <a:rPr lang="en-US" sz="1050" dirty="0" smtClean="0"/>
              <a:t>display.</a:t>
            </a:r>
            <a:endParaRPr lang="en-US" sz="105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Research Methods: How We Do Social Psychology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8229600" cy="4389437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Ethics of Experimentation</a:t>
            </a:r>
          </a:p>
          <a:p>
            <a:pPr lvl="1" eaLnBrk="1" hangingPunct="1"/>
            <a:r>
              <a:rPr lang="en-US" altLang="en-US" sz="2000" dirty="0" smtClean="0"/>
              <a:t>Mundane realism </a:t>
            </a:r>
            <a:r>
              <a:rPr lang="en-US" altLang="en-US" sz="2000" dirty="0" smtClean="0"/>
              <a:t>: Similarity to everyday behaviors </a:t>
            </a:r>
            <a:endParaRPr lang="en-US" altLang="en-US" sz="2000" dirty="0" smtClean="0"/>
          </a:p>
          <a:p>
            <a:pPr lvl="1" eaLnBrk="1" hangingPunct="1"/>
            <a:r>
              <a:rPr lang="en-US" altLang="en-US" sz="2000" dirty="0" smtClean="0"/>
              <a:t>Experimental </a:t>
            </a:r>
            <a:r>
              <a:rPr lang="en-US" altLang="en-US" sz="2000" dirty="0" smtClean="0"/>
              <a:t>realism: the extent to which the experiment engages the subjects </a:t>
            </a:r>
            <a:endParaRPr lang="en-US" altLang="en-US" sz="2000" dirty="0" smtClean="0"/>
          </a:p>
          <a:p>
            <a:pPr lvl="1" eaLnBrk="1" hangingPunct="1"/>
            <a:r>
              <a:rPr lang="en-US" altLang="en-US" sz="2000" dirty="0" smtClean="0"/>
              <a:t>Deception: the subjects are misinformed about the purpose of the study  </a:t>
            </a:r>
            <a:endParaRPr lang="en-US" altLang="en-US" sz="2000" dirty="0" smtClean="0"/>
          </a:p>
          <a:p>
            <a:pPr lvl="1" eaLnBrk="1" hangingPunct="1"/>
            <a:r>
              <a:rPr lang="en-US" altLang="en-US" sz="2000" dirty="0" smtClean="0"/>
              <a:t>Demand </a:t>
            </a:r>
            <a:r>
              <a:rPr lang="en-US" altLang="en-US" sz="2000" dirty="0" smtClean="0"/>
              <a:t>characteristics: Cues in the experiment that tell the subject what behavior is expected </a:t>
            </a:r>
            <a:endParaRPr lang="en-US" altLang="en-US" sz="2000" dirty="0" smtClean="0"/>
          </a:p>
          <a:p>
            <a:pPr lvl="1" eaLnBrk="1" hangingPunct="1"/>
            <a:r>
              <a:rPr lang="en-US" altLang="en-US" sz="2000" dirty="0" smtClean="0"/>
              <a:t>Informed </a:t>
            </a:r>
            <a:r>
              <a:rPr lang="en-US" altLang="en-US" sz="2000" dirty="0" smtClean="0"/>
              <a:t>consent: Subjects need to agree to participate on the basis of understanding of the study </a:t>
            </a:r>
            <a:endParaRPr lang="en-US" altLang="en-US" sz="2000" dirty="0" smtClean="0"/>
          </a:p>
          <a:p>
            <a:pPr lvl="1" eaLnBrk="1" hangingPunct="1"/>
            <a:r>
              <a:rPr lang="en-US" altLang="en-US" sz="2000" dirty="0" smtClean="0"/>
              <a:t>Debriefing </a:t>
            </a:r>
            <a:r>
              <a:rPr lang="en-US" altLang="en-US" sz="2000" dirty="0" smtClean="0"/>
              <a:t>: In case of deception, disclosing after the experiment was has been studied. </a:t>
            </a:r>
            <a:endParaRPr lang="en-US" alt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05199" y="6560150"/>
            <a:ext cx="5638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Copyright 2016 </a:t>
            </a:r>
            <a:r>
              <a:rPr lang="en-US" sz="1050" dirty="0"/>
              <a:t>© McGraw-Hill Education. Permission required for reproduction or </a:t>
            </a:r>
            <a:r>
              <a:rPr lang="en-US" sz="1050" dirty="0" smtClean="0"/>
              <a:t>display.</a:t>
            </a:r>
            <a:endParaRPr lang="en-US" sz="105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Generalizing from Laboratory</a:t>
            </a:r>
            <a:r>
              <a:rPr lang="en-US" baseline="0" dirty="0" smtClean="0"/>
              <a:t> </a:t>
            </a:r>
            <a:r>
              <a:rPr lang="en-US" dirty="0" smtClean="0"/>
              <a:t> to Life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We can distinguish between the </a:t>
            </a:r>
            <a:r>
              <a:rPr lang="en-US" altLang="en-US" i="1" smtClean="0"/>
              <a:t>content</a:t>
            </a:r>
            <a:r>
              <a:rPr lang="en-US" altLang="en-US" smtClean="0"/>
              <a:t> of people’s thinking and acting and the </a:t>
            </a:r>
            <a:r>
              <a:rPr lang="en-US" altLang="en-US" i="1" smtClean="0"/>
              <a:t>process</a:t>
            </a:r>
            <a:r>
              <a:rPr lang="en-US" altLang="en-US" smtClean="0"/>
              <a:t> by which they think and act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199" y="6560150"/>
            <a:ext cx="5638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Copyright 2016 </a:t>
            </a:r>
            <a:r>
              <a:rPr lang="en-US" sz="1050" dirty="0"/>
              <a:t>© McGraw-Hill Education. Permission required for reproduction or </a:t>
            </a:r>
            <a:r>
              <a:rPr lang="en-US" sz="1050" dirty="0" smtClean="0"/>
              <a:t>display.</a:t>
            </a:r>
            <a:endParaRPr lang="en-US" sz="105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mye35295_01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62088"/>
            <a:ext cx="8229600" cy="5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/>
          </p:cNvSpPr>
          <p:nvPr/>
        </p:nvSpPr>
        <p:spPr bwMode="auto">
          <a:xfrm>
            <a:off x="476250" y="2095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C32D2E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>
                <a:solidFill>
                  <a:schemeClr val="tx2"/>
                </a:solidFill>
                <a:latin typeface="Calibri" pitchFamily="34" charset="0"/>
              </a:rPr>
              <a:t>SOCIAL PSYCHOLOGY IS . . .</a:t>
            </a:r>
            <a:r>
              <a:rPr lang="en-IN" altLang="en-US" sz="480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altLang="en-US" sz="48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199" y="6560150"/>
            <a:ext cx="5638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Copyright 2016 </a:t>
            </a:r>
            <a:r>
              <a:rPr lang="en-US" sz="1050" dirty="0"/>
              <a:t>© McGraw-Hill Education. Permission required for reproduction or </a:t>
            </a:r>
            <a:r>
              <a:rPr lang="en-US" sz="1050" dirty="0" smtClean="0"/>
              <a:t>display.</a:t>
            </a:r>
            <a:endParaRPr lang="en-US" sz="105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The Power of Situations </a:t>
            </a:r>
            <a:endParaRPr lang="he-I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tragic case of kitty Genovese is an example of the topics that are of interest to social psychology. </a:t>
            </a:r>
          </a:p>
          <a:p>
            <a:r>
              <a:rPr lang="en-US" dirty="0" smtClean="0"/>
              <a:t>In 1964, Kitty returned to her home at 3 AM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and has been assaulted by a guy who followed her. </a:t>
            </a:r>
          </a:p>
          <a:p>
            <a:r>
              <a:rPr lang="en-US" dirty="0" smtClean="0"/>
              <a:t>It was reported that 38 of her neighbors watched the assault</a:t>
            </a:r>
            <a:r>
              <a:rPr lang="en-US" dirty="0" smtClean="0"/>
              <a:t> </a:t>
            </a:r>
            <a:r>
              <a:rPr lang="en-US" dirty="0" smtClean="0"/>
              <a:t>from their windows. No one has stepped down to help her and nor did they call the police.  </a:t>
            </a:r>
          </a:p>
          <a:p>
            <a:r>
              <a:rPr lang="en-US" dirty="0" smtClean="0"/>
              <a:t>Everyone thought that the other guy had already called the police. This has become known as the bystander effect.  </a:t>
            </a:r>
          </a:p>
          <a:p>
            <a:endParaRPr lang="he-IL" dirty="0"/>
          </a:p>
        </p:txBody>
      </p:sp>
      <p:pic>
        <p:nvPicPr>
          <p:cNvPr id="1026" name="Picture 2" descr="KittyGenove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-304800"/>
            <a:ext cx="1876567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Social Psychology’s Big Ideas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We Construct Our Social </a:t>
            </a:r>
            <a:r>
              <a:rPr lang="en-US" altLang="en-US" dirty="0" smtClean="0"/>
              <a:t>Reality in may situation. </a:t>
            </a:r>
          </a:p>
          <a:p>
            <a:pPr eaLnBrk="1" hangingPunct="1"/>
            <a:r>
              <a:rPr lang="en-US" altLang="en-US" dirty="0" smtClean="0"/>
              <a:t>Does our social behavior depends more on the objective situations we face or how we construe them? </a:t>
            </a:r>
          </a:p>
          <a:p>
            <a:pPr eaLnBrk="1" hangingPunct="1"/>
            <a:r>
              <a:rPr lang="en-US" altLang="en-US" dirty="0" smtClean="0"/>
              <a:t>It seems that our interpretations affects our behavior/</a:t>
            </a:r>
          </a:p>
          <a:p>
            <a:pPr eaLnBrk="1" hangingPunct="1"/>
            <a:r>
              <a:rPr lang="en-US" altLang="en-US" dirty="0" smtClean="0"/>
              <a:t>Example: A happily married guy waiting to his wife who is late may explain her behavior by the “heavy traffic”. A guy who is unhappily-married may think: “She does </a:t>
            </a:r>
            <a:r>
              <a:rPr lang="en-US" altLang="en-US" dirty="0" err="1" smtClean="0"/>
              <a:t>notmcate</a:t>
            </a:r>
            <a:r>
              <a:rPr lang="en-US" altLang="en-US" dirty="0" smtClean="0"/>
              <a:t> about me” 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We </a:t>
            </a:r>
            <a:r>
              <a:rPr lang="en-US" altLang="en-US" i="1" dirty="0" smtClean="0"/>
              <a:t>react</a:t>
            </a:r>
            <a:r>
              <a:rPr lang="en-US" altLang="en-US" dirty="0" smtClean="0"/>
              <a:t> differently because we </a:t>
            </a:r>
            <a:r>
              <a:rPr lang="en-US" altLang="en-US" i="1" dirty="0" smtClean="0"/>
              <a:t>think</a:t>
            </a:r>
            <a:r>
              <a:rPr lang="en-US" altLang="en-US" dirty="0" smtClean="0"/>
              <a:t> differently</a:t>
            </a:r>
          </a:p>
          <a:p>
            <a:pPr lvl="2" eaLnBrk="1" hangingPunct="1"/>
            <a:endParaRPr lang="en-US" altLang="en-US" dirty="0" smtClean="0"/>
          </a:p>
          <a:p>
            <a:pPr lvl="3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05199" y="6560150"/>
            <a:ext cx="5638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Copyright 2016 </a:t>
            </a:r>
            <a:r>
              <a:rPr lang="en-US" sz="1050" dirty="0"/>
              <a:t>© McGraw-Hill Education. Permission required for reproduction or </a:t>
            </a:r>
            <a:r>
              <a:rPr lang="en-US" sz="1050" dirty="0" smtClean="0"/>
              <a:t>display.</a:t>
            </a:r>
            <a:endParaRPr lang="en-US" sz="105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Social Psychology’s Big Ideas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Our Social Intuitions Are Often Powerful but Sometimes </a:t>
            </a:r>
            <a:r>
              <a:rPr lang="en-US" altLang="en-US" dirty="0" smtClean="0"/>
              <a:t>Perilous (dangerous)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Dual processing</a:t>
            </a:r>
          </a:p>
          <a:p>
            <a:pPr lvl="2" eaLnBrk="1" hangingPunct="1"/>
            <a:r>
              <a:rPr lang="en-US" altLang="en-US" dirty="0" smtClean="0"/>
              <a:t>Conscious and deliberate</a:t>
            </a:r>
          </a:p>
          <a:p>
            <a:pPr lvl="2" eaLnBrk="1" hangingPunct="1"/>
            <a:r>
              <a:rPr lang="en-US" altLang="en-US" dirty="0" smtClean="0"/>
              <a:t>Unconscious and </a:t>
            </a:r>
            <a:r>
              <a:rPr lang="en-US" altLang="en-US" dirty="0" smtClean="0"/>
              <a:t>automatic</a:t>
            </a:r>
          </a:p>
          <a:p>
            <a:pPr lvl="2" eaLnBrk="1" hangingPunct="1"/>
            <a:r>
              <a:rPr lang="en-US" altLang="en-US" dirty="0" smtClean="0"/>
              <a:t>We intuitively judge the likelihood that things will occur by how easily various examples come to mind </a:t>
            </a:r>
          </a:p>
          <a:p>
            <a:pPr lvl="2" eaLnBrk="1" hangingPunct="1"/>
            <a:r>
              <a:rPr lang="en-US" altLang="en-US" dirty="0" smtClean="0"/>
              <a:t>Most people fear flying more than driving because plane crushes are more vivid in our memory</a:t>
            </a:r>
          </a:p>
          <a:p>
            <a:pPr lvl="1" eaLnBrk="1" hangingPunct="1"/>
            <a:r>
              <a:rPr lang="en-US" altLang="en-US" dirty="0" smtClean="0"/>
              <a:t>Even our intuition about ourselves  are often in error. </a:t>
            </a:r>
            <a:endParaRPr lang="en-US" altLang="en-US" dirty="0" smtClean="0"/>
          </a:p>
          <a:p>
            <a:pPr lvl="2" eaLnBrk="1" hangingPunct="1"/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505199" y="6560150"/>
            <a:ext cx="5638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Copyright 2016 </a:t>
            </a:r>
            <a:r>
              <a:rPr lang="en-US" sz="1050" dirty="0"/>
              <a:t>© McGraw-Hill Education. Permission required for reproduction or </a:t>
            </a:r>
            <a:r>
              <a:rPr lang="en-US" sz="1050" dirty="0" smtClean="0"/>
              <a:t>display.</a:t>
            </a:r>
            <a:endParaRPr lang="en-US" sz="105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Social Psychology’s Big Ideas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4389437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Social Influences Shape Our </a:t>
            </a:r>
            <a:r>
              <a:rPr lang="en-US" altLang="en-US" dirty="0" smtClean="0"/>
              <a:t>Behavior</a:t>
            </a:r>
          </a:p>
          <a:p>
            <a:pPr eaLnBrk="1" hangingPunct="1"/>
            <a:r>
              <a:rPr lang="en-US" altLang="en-US" dirty="0" smtClean="0"/>
              <a:t>We are social animals and strive to belong to a group 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Locality</a:t>
            </a:r>
          </a:p>
          <a:p>
            <a:pPr lvl="1" eaLnBrk="1" hangingPunct="1"/>
            <a:r>
              <a:rPr lang="en-US" altLang="en-US" dirty="0" smtClean="0"/>
              <a:t>Educational level</a:t>
            </a:r>
          </a:p>
          <a:p>
            <a:pPr lvl="1" eaLnBrk="1" hangingPunct="1"/>
            <a:r>
              <a:rPr lang="en-US" altLang="en-US" dirty="0" smtClean="0"/>
              <a:t>Subscribed media</a:t>
            </a:r>
          </a:p>
          <a:p>
            <a:pPr lvl="1" eaLnBrk="1" hangingPunct="1"/>
            <a:r>
              <a:rPr lang="en-US" altLang="en-US" dirty="0" smtClean="0"/>
              <a:t>Culture</a:t>
            </a:r>
          </a:p>
          <a:p>
            <a:pPr lvl="1" eaLnBrk="1" hangingPunct="1"/>
            <a:r>
              <a:rPr lang="en-US" altLang="en-US" dirty="0" smtClean="0"/>
              <a:t>Ethnicity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199" y="6560150"/>
            <a:ext cx="5638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Copyright 2016 </a:t>
            </a:r>
            <a:r>
              <a:rPr lang="en-US" sz="1050" dirty="0"/>
              <a:t>© McGraw-Hill Education. Permission required for reproduction or </a:t>
            </a:r>
            <a:r>
              <a:rPr lang="en-US" sz="1050" dirty="0" smtClean="0"/>
              <a:t>display.</a:t>
            </a:r>
            <a:endParaRPr lang="en-US" sz="105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Social Psychology’s Big Ideas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Personal Attitudes and Dispositions</a:t>
            </a:r>
          </a:p>
          <a:p>
            <a:pPr lvl="1" eaLnBrk="1" hangingPunct="1"/>
            <a:r>
              <a:rPr lang="en-US" altLang="en-US" smtClean="0"/>
              <a:t>Internal forces</a:t>
            </a:r>
          </a:p>
          <a:p>
            <a:pPr lvl="2" eaLnBrk="1" hangingPunct="1"/>
            <a:r>
              <a:rPr lang="en-US" altLang="en-US" smtClean="0"/>
              <a:t>Inner attitudes about specific situations</a:t>
            </a:r>
          </a:p>
          <a:p>
            <a:pPr lvl="1" eaLnBrk="1" hangingPunct="1"/>
            <a:r>
              <a:rPr lang="en-US" altLang="en-US" smtClean="0"/>
              <a:t>Personality dispositions</a:t>
            </a:r>
          </a:p>
          <a:p>
            <a:pPr lvl="2" eaLnBrk="1" hangingPunct="1"/>
            <a:r>
              <a:rPr lang="en-US" altLang="en-US" smtClean="0"/>
              <a:t>Different people may react differently while facing the same situation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199" y="6560150"/>
            <a:ext cx="5638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Copyright 2016 </a:t>
            </a:r>
            <a:r>
              <a:rPr lang="en-US" sz="1050" dirty="0"/>
              <a:t>© McGraw-Hill Education. Permission required for reproduction or </a:t>
            </a:r>
            <a:r>
              <a:rPr lang="en-US" sz="1050" dirty="0" smtClean="0"/>
              <a:t>display.</a:t>
            </a:r>
            <a:endParaRPr lang="en-US" sz="105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Social Psychology’s Big Ideas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Social Behavior Is Biologically </a:t>
            </a:r>
            <a:r>
              <a:rPr lang="en-US" altLang="en-US" dirty="0" smtClean="0"/>
              <a:t>Rooted</a:t>
            </a:r>
          </a:p>
          <a:p>
            <a:pPr eaLnBrk="1" hangingPunct="1"/>
            <a:r>
              <a:rPr lang="en-US" altLang="en-US" dirty="0" smtClean="0"/>
              <a:t>Many of our social behaviors reflect biological influences 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Evolutionary </a:t>
            </a:r>
            <a:r>
              <a:rPr lang="en-US" altLang="en-US" dirty="0" smtClean="0"/>
              <a:t>psychology proposes </a:t>
            </a:r>
            <a:endParaRPr lang="en-US" altLang="en-US" dirty="0" smtClean="0"/>
          </a:p>
          <a:p>
            <a:pPr lvl="2" eaLnBrk="1" hangingPunct="1"/>
            <a:r>
              <a:rPr lang="en-US" altLang="en-US" dirty="0" smtClean="0"/>
              <a:t>Natural selection predisposes our actions and </a:t>
            </a:r>
            <a:r>
              <a:rPr lang="en-US" altLang="en-US" dirty="0" smtClean="0"/>
              <a:t>reactions</a:t>
            </a:r>
          </a:p>
          <a:p>
            <a:pPr lvl="2" eaLnBrk="1" hangingPunct="1"/>
            <a:r>
              <a:rPr lang="en-US" altLang="en-US" dirty="0" smtClean="0"/>
              <a:t>Natural selection also endows us with the capacity to learn and adapt  to our social environment 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Social neuroscience</a:t>
            </a:r>
          </a:p>
          <a:p>
            <a:pPr lvl="2" eaLnBrk="1" hangingPunct="1"/>
            <a:r>
              <a:rPr lang="en-US" altLang="en-US" dirty="0" smtClean="0"/>
              <a:t>We are </a:t>
            </a:r>
            <a:r>
              <a:rPr lang="en-US" altLang="en-US" i="1" dirty="0" smtClean="0"/>
              <a:t>bio-psycho-social</a:t>
            </a:r>
            <a:r>
              <a:rPr lang="en-US" altLang="en-US" dirty="0" smtClean="0"/>
              <a:t> organisms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5199" y="6560150"/>
            <a:ext cx="5638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Copyright 2016 </a:t>
            </a:r>
            <a:r>
              <a:rPr lang="en-US" sz="1050" dirty="0"/>
              <a:t>© McGraw-Hill Education. Permission required for reproduction or </a:t>
            </a:r>
            <a:r>
              <a:rPr lang="en-US" sz="1050" dirty="0" smtClean="0"/>
              <a:t>display.</a:t>
            </a:r>
            <a:endParaRPr lang="en-US" sz="105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2847</TotalTime>
  <Words>1551</Words>
  <Application>Microsoft Office PowerPoint</Application>
  <PresentationFormat>On-screen Show (4:3)</PresentationFormat>
  <Paragraphs>181</Paragraphs>
  <Slides>27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Chapter 1:  Introducing Social Psychology</vt:lpstr>
      <vt:lpstr>What Is Social Psychology? </vt:lpstr>
      <vt:lpstr>Slide 3</vt:lpstr>
      <vt:lpstr>The Power of Situations </vt:lpstr>
      <vt:lpstr>Social Psychology’s Big Ideas </vt:lpstr>
      <vt:lpstr>Social Psychology’s Big Ideas </vt:lpstr>
      <vt:lpstr>Social Psychology’s Big Ideas </vt:lpstr>
      <vt:lpstr>Social Psychology’s Big Ideas </vt:lpstr>
      <vt:lpstr>Social Psychology’s Big Ideas </vt:lpstr>
      <vt:lpstr>Natural Selection </vt:lpstr>
      <vt:lpstr>An Example: Anxiety is a Product of Natural selection </vt:lpstr>
      <vt:lpstr>Social Neuroscience </vt:lpstr>
      <vt:lpstr>Social Psychology’s Big Ideas </vt:lpstr>
      <vt:lpstr>How Do Human Values Influence Social Psychology?</vt:lpstr>
      <vt:lpstr>How Do Human Values Influence Social Psychology?</vt:lpstr>
      <vt:lpstr>I Knew it All Along. Is Social Psychology Simply Common Sense?</vt:lpstr>
      <vt:lpstr>Research Methods: How We Do Social Psychology</vt:lpstr>
      <vt:lpstr>Research Methods: How We Do Social Psychology</vt:lpstr>
      <vt:lpstr>Research Methods: How We Do Social Psychology</vt:lpstr>
      <vt:lpstr>Research Methods: How We Do Social Psychology</vt:lpstr>
      <vt:lpstr>Research Methods: How We Do Social Psychology</vt:lpstr>
      <vt:lpstr>Research Methods: How We Do Social Psychology</vt:lpstr>
      <vt:lpstr>Slide 23</vt:lpstr>
      <vt:lpstr>Research Methods: How We Do Social Psychology</vt:lpstr>
      <vt:lpstr>Research Methods: How We Do Social Psychology</vt:lpstr>
      <vt:lpstr>Research Methods: How We Do Social Psychology</vt:lpstr>
      <vt:lpstr>Generalizing from Laboratory  to Life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One</dc:title>
  <dc:creator>kmuttin</dc:creator>
  <cp:lastModifiedBy>Owner</cp:lastModifiedBy>
  <cp:revision>244</cp:revision>
  <cp:lastPrinted>1601-01-01T00:00:00Z</cp:lastPrinted>
  <dcterms:created xsi:type="dcterms:W3CDTF">2009-06-04T16:31:11Z</dcterms:created>
  <dcterms:modified xsi:type="dcterms:W3CDTF">2015-12-22T03:59:31Z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TC010902921033</vt:lpwstr>
  </property>
</Properties>
</file>