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3"/>
  </p:notesMasterIdLst>
  <p:sldIdLst>
    <p:sldId id="284" r:id="rId2"/>
    <p:sldId id="286" r:id="rId3"/>
    <p:sldId id="321" r:id="rId4"/>
    <p:sldId id="289" r:id="rId5"/>
    <p:sldId id="291" r:id="rId6"/>
    <p:sldId id="294" r:id="rId7"/>
    <p:sldId id="296" r:id="rId8"/>
    <p:sldId id="298" r:id="rId9"/>
    <p:sldId id="301" r:id="rId10"/>
    <p:sldId id="303" r:id="rId11"/>
    <p:sldId id="306" r:id="rId12"/>
    <p:sldId id="308" r:id="rId13"/>
    <p:sldId id="310" r:id="rId14"/>
    <p:sldId id="312" r:id="rId15"/>
    <p:sldId id="316" r:id="rId16"/>
    <p:sldId id="318" r:id="rId17"/>
    <p:sldId id="322" r:id="rId18"/>
    <p:sldId id="277" r:id="rId19"/>
    <p:sldId id="266" r:id="rId20"/>
    <p:sldId id="257" r:id="rId21"/>
    <p:sldId id="265" r:id="rId22"/>
    <p:sldId id="258" r:id="rId23"/>
    <p:sldId id="259" r:id="rId24"/>
    <p:sldId id="273" r:id="rId25"/>
    <p:sldId id="269" r:id="rId26"/>
    <p:sldId id="274" r:id="rId27"/>
    <p:sldId id="260" r:id="rId28"/>
    <p:sldId id="276" r:id="rId29"/>
    <p:sldId id="275" r:id="rId30"/>
    <p:sldId id="261" r:id="rId31"/>
    <p:sldId id="268" r:id="rId32"/>
    <p:sldId id="270" r:id="rId33"/>
    <p:sldId id="267" r:id="rId34"/>
    <p:sldId id="263" r:id="rId35"/>
    <p:sldId id="279" r:id="rId36"/>
    <p:sldId id="278" r:id="rId37"/>
    <p:sldId id="280" r:id="rId38"/>
    <p:sldId id="262" r:id="rId39"/>
    <p:sldId id="281" r:id="rId40"/>
    <p:sldId id="264" r:id="rId41"/>
    <p:sldId id="27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9E56C-1F74-4FA4-B80B-254559FA5834}" type="datetimeFigureOut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4ED69-1E4B-4AE1-9A64-60DA39C8D1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A4BF7-09E1-41AC-AB64-208933BE5CE2}" type="datetimeFigureOut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1B30-1A7A-4DDC-9E00-1AB19E2793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A4BF7-09E1-41AC-AB64-208933BE5CE2}" type="datetimeFigureOut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1B30-1A7A-4DDC-9E00-1AB19E279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A4BF7-09E1-41AC-AB64-208933BE5CE2}" type="datetimeFigureOut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1B30-1A7A-4DDC-9E00-1AB19E279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A4BF7-09E1-41AC-AB64-208933BE5CE2}" type="datetimeFigureOut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1B30-1A7A-4DDC-9E00-1AB19E279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A4BF7-09E1-41AC-AB64-208933BE5CE2}" type="datetimeFigureOut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1B30-1A7A-4DDC-9E00-1AB19E2793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A4BF7-09E1-41AC-AB64-208933BE5CE2}" type="datetimeFigureOut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1B30-1A7A-4DDC-9E00-1AB19E279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A4BF7-09E1-41AC-AB64-208933BE5CE2}" type="datetimeFigureOut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1B30-1A7A-4DDC-9E00-1AB19E2793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A4BF7-09E1-41AC-AB64-208933BE5CE2}" type="datetimeFigureOut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1B30-1A7A-4DDC-9E00-1AB19E279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A4BF7-09E1-41AC-AB64-208933BE5CE2}" type="datetimeFigureOut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1B30-1A7A-4DDC-9E00-1AB19E279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3A4BF7-09E1-41AC-AB64-208933BE5CE2}" type="datetimeFigureOut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1B30-1A7A-4DDC-9E00-1AB19E279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63A4BF7-09E1-41AC-AB64-208933BE5CE2}" type="datetimeFigureOut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F611B30-1A7A-4DDC-9E00-1AB19E279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3A4BF7-09E1-41AC-AB64-208933BE5CE2}" type="datetimeFigureOut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F611B30-1A7A-4DDC-9E00-1AB19E279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ansncjTr_c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Group #5 Part Two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Amy &amp; </a:t>
            </a:r>
            <a:r>
              <a:rPr lang="en-US" dirty="0" smtClean="0">
                <a:solidFill>
                  <a:schemeClr val="tx1"/>
                </a:solidFill>
              </a:rPr>
              <a:t>Mandi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Content Standards : 6.4 # 4, 7, &amp; 8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Alexander the Great &amp; the Spread of Greek Culture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at age 32</a:t>
            </a:r>
            <a:endParaRPr lang="en-US" dirty="0"/>
          </a:p>
        </p:txBody>
      </p:sp>
      <p:pic>
        <p:nvPicPr>
          <p:cNvPr id="26" name="Content Placeholder 25" descr="alexander_dy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-22007" r="-22007"/>
          <a:stretch>
            <a:fillRect/>
          </a:stretch>
        </p:blipFill>
        <p:spPr/>
      </p:pic>
      <p:sp>
        <p:nvSpPr>
          <p:cNvPr id="25" name="Content Placeholder 2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323 B.C.  Alexander dies of  fever at age 32.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Four generals appointed, fought for power.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of Alexander’s Empire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Empire divided into four regions:</a:t>
            </a:r>
          </a:p>
          <a:p>
            <a:pPr>
              <a:buNone/>
            </a:pPr>
            <a:r>
              <a:rPr lang="en-US" dirty="0" smtClean="0"/>
              <a:t>  - Macedonia, Pergamum, Egypt, and the Seleucid Empire.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Greeks stayed in control of the different regions, elected Greek officials.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lexandersuccessorsmap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1823" r="-11823"/>
          <a:stretch>
            <a:fillRect/>
          </a:stretch>
        </p:blipFill>
        <p:spPr>
          <a:xfrm>
            <a:off x="-744461" y="274639"/>
            <a:ext cx="10279613" cy="63180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927881" cy="4708526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by 241 B.C. the four regions became known as Hellenistic Kingdoms.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Hellenistic Kings created new cities and settlements – spreading Greek culture.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Hellenistic Era</a:t>
            </a:r>
            <a:endParaRPr lang="en-US" dirty="0"/>
          </a:p>
        </p:txBody>
      </p:sp>
      <p:pic>
        <p:nvPicPr>
          <p:cNvPr id="6" name="Content Placeholder 5" descr="GreekS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090" r="-109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600" dirty="0" smtClean="0"/>
              <a:t>- A time when the Greek language and Greek ideas were spread to </a:t>
            </a:r>
            <a:r>
              <a:rPr lang="en-US" sz="1600" dirty="0" smtClean="0"/>
              <a:t>non-Greek </a:t>
            </a:r>
            <a:r>
              <a:rPr lang="en-US" sz="1600" dirty="0" smtClean="0"/>
              <a:t>peoples.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Legacy of Alexander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Brave &amp; courageous</a:t>
            </a:r>
          </a:p>
          <a:p>
            <a:endParaRPr lang="en-US" dirty="0" smtClean="0"/>
          </a:p>
          <a:p>
            <a:r>
              <a:rPr lang="en-US" dirty="0" smtClean="0"/>
              <a:t>Inspiring military leader</a:t>
            </a:r>
          </a:p>
          <a:p>
            <a:endParaRPr lang="en-US" dirty="0" smtClean="0"/>
          </a:p>
          <a:p>
            <a:r>
              <a:rPr lang="en-US" dirty="0" smtClean="0"/>
              <a:t>Largely </a:t>
            </a:r>
            <a:r>
              <a:rPr lang="en-US" dirty="0" smtClean="0"/>
              <a:t>responsible for the spreading of Greek culture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855"/>
          </a:xfrm>
        </p:spPr>
        <p:txBody>
          <a:bodyPr/>
          <a:lstStyle/>
          <a:p>
            <a:r>
              <a:rPr lang="en-US" dirty="0" smtClean="0"/>
              <a:t>Alexander: Villain or Hero?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078493"/>
            <a:ext cx="4040188" cy="4566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         VILLIAN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41785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078493"/>
            <a:ext cx="4041775" cy="4566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              HERO</a:t>
            </a:r>
            <a:endParaRPr lang="en-US" dirty="0"/>
          </a:p>
        </p:txBody>
      </p:sp>
      <p:pic>
        <p:nvPicPr>
          <p:cNvPr id="13" name="Content Placeholder 12" descr="alexander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t="-10089" b="-10089"/>
          <a:stretch>
            <a:fillRect/>
          </a:stretch>
        </p:blipFill>
        <p:spPr>
          <a:xfrm>
            <a:off x="5201712" y="1535113"/>
            <a:ext cx="2800648" cy="3109367"/>
          </a:xfrm>
        </p:spPr>
      </p:pic>
      <p:pic>
        <p:nvPicPr>
          <p:cNvPr id="11" name="Picture 10" descr="alexander_the_gre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35114"/>
            <a:ext cx="3770133" cy="3109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1" y="4940195"/>
            <a:ext cx="3770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Destroyed Persepolis</a:t>
            </a:r>
          </a:p>
          <a:p>
            <a:endParaRPr lang="en-US" dirty="0" smtClean="0"/>
          </a:p>
          <a:p>
            <a:r>
              <a:rPr lang="en-US" dirty="0" smtClean="0"/>
              <a:t>Mistreated his slaves</a:t>
            </a:r>
          </a:p>
          <a:p>
            <a:endParaRPr lang="en-US" dirty="0" smtClean="0"/>
          </a:p>
          <a:p>
            <a:r>
              <a:rPr lang="en-US" dirty="0" smtClean="0"/>
              <a:t>Had many of his advisors killed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01712" y="4940195"/>
            <a:ext cx="34850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Built new cities in place of destroyed ones</a:t>
            </a:r>
          </a:p>
          <a:p>
            <a:endParaRPr lang="en-US" dirty="0" smtClean="0"/>
          </a:p>
          <a:p>
            <a:r>
              <a:rPr lang="en-US" dirty="0" smtClean="0"/>
              <a:t>Promoted learning</a:t>
            </a:r>
          </a:p>
          <a:p>
            <a:endParaRPr lang="en-US" dirty="0" smtClean="0"/>
          </a:p>
          <a:p>
            <a:r>
              <a:rPr lang="en-US" dirty="0" smtClean="0"/>
              <a:t>Visited wounded after battles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Spread of Greek Culture</a:t>
            </a:r>
            <a:endParaRPr lang="en-US" dirty="0"/>
          </a:p>
        </p:txBody>
      </p:sp>
      <p:pic>
        <p:nvPicPr>
          <p:cNvPr id="3" name="Picture 2" descr="greece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6387" y="1809750"/>
            <a:ext cx="5991225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Dark Age (1100-750 BCE)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NEGATIVES</a:t>
            </a:r>
          </a:p>
          <a:p>
            <a:pPr>
              <a:buFontTx/>
              <a:buChar char="-"/>
            </a:pPr>
            <a:r>
              <a:rPr lang="en-US" dirty="0" smtClean="0"/>
              <a:t>Overseas trade slows = poverty</a:t>
            </a:r>
          </a:p>
          <a:p>
            <a:pPr>
              <a:buNone/>
            </a:pPr>
            <a:r>
              <a:rPr lang="en-US" dirty="0" smtClean="0"/>
              <a:t>-    Farmers producing little food</a:t>
            </a:r>
          </a:p>
          <a:p>
            <a:pPr>
              <a:buFontTx/>
              <a:buChar char="-"/>
            </a:pPr>
            <a:r>
              <a:rPr lang="en-US" dirty="0" smtClean="0"/>
              <a:t>The written language is not being taught, nor are crafts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POSITIVES</a:t>
            </a:r>
          </a:p>
          <a:p>
            <a:pPr>
              <a:buFontTx/>
              <a:buChar char="-"/>
            </a:pPr>
            <a:r>
              <a:rPr lang="en-US" dirty="0" smtClean="0"/>
              <a:t>Poverty and famine forces Greeks to islands in the Aegean Sea and west coast of Asia Minor IMPROVING TRADE </a:t>
            </a:r>
          </a:p>
          <a:p>
            <a:pPr>
              <a:buFontTx/>
              <a:buChar char="-"/>
            </a:pPr>
            <a:r>
              <a:rPr lang="en-US" dirty="0" smtClean="0"/>
              <a:t>Greeks learn Phoenician alphabet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Golden Age </a:t>
            </a:r>
            <a:br>
              <a:rPr lang="en-US" dirty="0" smtClean="0"/>
            </a:br>
            <a:r>
              <a:rPr lang="en-US" dirty="0" smtClean="0"/>
              <a:t>(500-400 BCE)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</a:t>
            </a:r>
            <a:r>
              <a:rPr lang="en-US" dirty="0" smtClean="0"/>
              <a:t>Ancient Greece flourished through art, architecture, literature, and philosophy     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</a:t>
            </a:r>
            <a:r>
              <a:rPr lang="en-US" dirty="0" smtClean="0"/>
              <a:t> The Golden Age ended when Sparta defeated Athens in the Peloponnesian War </a:t>
            </a:r>
          </a:p>
          <a:p>
            <a:pPr>
              <a:buNone/>
            </a:pPr>
            <a:r>
              <a:rPr lang="en-US" dirty="0" smtClean="0"/>
              <a:t>	(431-404 BCE)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The Peloponnesian War bankrupted and divided the people of Athens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3436"/>
          </a:xfrm>
        </p:spPr>
        <p:txBody>
          <a:bodyPr/>
          <a:lstStyle/>
          <a:p>
            <a:r>
              <a:rPr lang="en-US" dirty="0" smtClean="0"/>
              <a:t>Macedonia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8074"/>
            <a:ext cx="9144000" cy="5709926"/>
          </a:xfrm>
        </p:spPr>
        <p:txBody>
          <a:bodyPr/>
          <a:lstStyle/>
          <a:p>
            <a:r>
              <a:rPr lang="en-US" dirty="0" smtClean="0"/>
              <a:t>Land north of Greece</a:t>
            </a:r>
          </a:p>
          <a:p>
            <a:r>
              <a:rPr lang="en-US" dirty="0" smtClean="0"/>
              <a:t>A warrior people, that admired </a:t>
            </a:r>
            <a:r>
              <a:rPr lang="en-US" dirty="0"/>
              <a:t>G</a:t>
            </a:r>
            <a:r>
              <a:rPr lang="en-US" dirty="0" smtClean="0"/>
              <a:t>reek culture</a:t>
            </a:r>
          </a:p>
          <a:p>
            <a:r>
              <a:rPr lang="en-US" dirty="0" smtClean="0"/>
              <a:t>By 400 B.C. were very powerful</a:t>
            </a:r>
          </a:p>
          <a:p>
            <a:endParaRPr lang="en-US" dirty="0"/>
          </a:p>
        </p:txBody>
      </p:sp>
      <p:pic>
        <p:nvPicPr>
          <p:cNvPr id="4" name="Picture 3" descr="ancient-macedonian-warfare-tactics-800x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5619" y="3061529"/>
            <a:ext cx="6088751" cy="3479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Hellenistic(“like the Greeks”) Era  (323-30 BCE)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</a:t>
            </a:r>
            <a:r>
              <a:rPr lang="en-US" dirty="0" smtClean="0"/>
              <a:t>Alexandria’s library held 500,000 scrolls </a:t>
            </a:r>
          </a:p>
          <a:p>
            <a:pPr>
              <a:buNone/>
            </a:pPr>
            <a:r>
              <a:rPr lang="en-US" dirty="0" smtClean="0"/>
              <a:t>	literature and language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Philosophers, poets, writers, scientists, and mathematicians move to Asia and Egypt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(primarily to Alexandria) to expand their knowledge 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 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Scientists conducted research at the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museum in Alexandria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Appolonius of Rhodes writes </a:t>
            </a:r>
            <a:r>
              <a:rPr lang="en-US" i="1" dirty="0" smtClean="0">
                <a:latin typeface="Times New Roman"/>
                <a:cs typeface="Times New Roman"/>
              </a:rPr>
              <a:t>Argonautica</a:t>
            </a:r>
          </a:p>
          <a:p>
            <a:pPr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Jason and the Golden Fleece </a:t>
            </a:r>
          </a:p>
          <a:p>
            <a:pPr>
              <a:buNone/>
            </a:pPr>
            <a:endParaRPr lang="en-US" i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i="1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i="1" dirty="0" smtClean="0">
                <a:latin typeface="Times New Roman"/>
                <a:cs typeface="Times New Roman"/>
              </a:rPr>
              <a:t>●  </a:t>
            </a:r>
            <a:r>
              <a:rPr lang="en-US" dirty="0" smtClean="0">
                <a:latin typeface="Times New Roman"/>
                <a:cs typeface="Times New Roman"/>
              </a:rPr>
              <a:t>Theocritus (300-260 BCE) Poet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Wrote poems about how beautiful nature is.  Was the first poet to discuss the differences between  people that lived in the town and people that lived in the country.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</a:t>
            </a:r>
            <a:r>
              <a:rPr lang="en-US" dirty="0" smtClean="0"/>
              <a:t>Greek sculptors are hired to fill the </a:t>
            </a:r>
          </a:p>
          <a:p>
            <a:pPr>
              <a:buNone/>
            </a:pPr>
            <a:r>
              <a:rPr lang="en-US" dirty="0" smtClean="0"/>
              <a:t>	streets with statues, baths, theatres, and temples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Kings and wealthy citizens paid for services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Writers were also paid handsomely for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their literary works by kings and citizens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Epicurus – Epicureanism – Happiness is the goal of life.  In order to be happy,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YOU MUST SEEK PLEASURE.  Held class in the “Garden”.  He allowed slaves and women to study philosophy.  (341-271 BCE)	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2057400" y="4876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Epicurus – Epicureanism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epicu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2636" y="1447800"/>
            <a:ext cx="3538728" cy="5344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ZENO (333-262 BCE)- Stoicism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- No emotions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- SEEK REASON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- Duty to serve the city 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- He taught from a building called the “Painted Stoa”.  The Greek word for porch is “stoa”.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	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Zeno – Stoicism </a:t>
            </a:r>
            <a:endParaRPr lang="en-US" dirty="0"/>
          </a:p>
        </p:txBody>
      </p:sp>
      <p:pic>
        <p:nvPicPr>
          <p:cNvPr id="4" name="Content Placeholder 3" descr="ze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3425" y="1784350"/>
            <a:ext cx="2974349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Aristarchus – heliocentric universe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Aristarchus – Astronomer – The Sun is the center of the universe. 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ristarchu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6200" y="2717800"/>
            <a:ext cx="6451600" cy="429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Aristarchus  </a:t>
            </a:r>
            <a:endParaRPr lang="en-US" dirty="0"/>
          </a:p>
        </p:txBody>
      </p:sp>
      <p:pic>
        <p:nvPicPr>
          <p:cNvPr id="4" name="Content Placeholder 3" descr="Aristarch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50" y="2517775"/>
            <a:ext cx="2171700" cy="3105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Eratosthenes – Astronomer </a:t>
            </a:r>
            <a:br>
              <a:rPr lang="en-US" dirty="0" smtClean="0"/>
            </a:br>
            <a:r>
              <a:rPr lang="en-US" dirty="0" smtClean="0"/>
              <a:t>(276-195 BCE)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Alexandria’s librarian.  Used knowledge of geometry and astrology to calculate the distance around the Earth.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- Also made a relatively accurate calculation from the Earth to the Sun and the Moon.   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  				</a:t>
            </a:r>
          </a:p>
          <a:p>
            <a:endParaRPr lang="en-US" dirty="0"/>
          </a:p>
        </p:txBody>
      </p:sp>
      <p:pic>
        <p:nvPicPr>
          <p:cNvPr id="4" name="Picture 3" descr="eratosthenes-1-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876800"/>
            <a:ext cx="1380744" cy="1371600"/>
          </a:xfrm>
          <a:prstGeom prst="rect">
            <a:avLst/>
          </a:prstGeom>
        </p:spPr>
      </p:pic>
      <p:pic>
        <p:nvPicPr>
          <p:cNvPr id="6" name="Picture 5" descr="earthmoonsmal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4151" y="4657151"/>
            <a:ext cx="3648649" cy="3648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map-lg.jpg"/>
          <p:cNvPicPr>
            <a:picLocks noChangeAspect="1"/>
          </p:cNvPicPr>
          <p:nvPr/>
        </p:nvPicPr>
        <p:blipFill>
          <a:blip r:embed="rId2" cstate="print"/>
          <a:srcRect l="-54430" r="-54430"/>
          <a:stretch>
            <a:fillRect/>
          </a:stretch>
        </p:blipFill>
        <p:spPr>
          <a:xfrm>
            <a:off x="-852714" y="326571"/>
            <a:ext cx="11339285" cy="618671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 – Mathematician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Wrote </a:t>
            </a:r>
            <a:r>
              <a:rPr lang="en-US" i="1" dirty="0" smtClean="0">
                <a:latin typeface="Times New Roman"/>
                <a:cs typeface="Times New Roman"/>
              </a:rPr>
              <a:t>Elements </a:t>
            </a:r>
            <a:r>
              <a:rPr lang="en-US" dirty="0" smtClean="0">
                <a:latin typeface="Times New Roman"/>
                <a:cs typeface="Times New Roman"/>
              </a:rPr>
              <a:t>– plane geometry  information regarding how angles, faces, lines, and points relate to one another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  <a:sym typeface="Symbol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  <a:sym typeface="Symbol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eucl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4225" y="3819525"/>
            <a:ext cx="2495550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Archimedes </a:t>
            </a:r>
            <a:endParaRPr lang="en-US" dirty="0"/>
          </a:p>
        </p:txBody>
      </p:sp>
      <p:pic>
        <p:nvPicPr>
          <p:cNvPr id="6" name="Content Placeholder 5" descr="Archime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600200"/>
            <a:ext cx="3467100" cy="414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Archimedes of Syracuse, Sicily (287-212 BCE)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Scientist, physicist, engineer, and mathematician 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studied tubes and cylinders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 	came up with the value of PI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)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  <a:sym typeface="Symbol"/>
              </a:rPr>
              <a:t>  	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  <a:sym typeface="Symbol"/>
              </a:rPr>
              <a:t>●  DESIGNED CATAPULTS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  <a:sym typeface="Symbol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  <a:sym typeface="Symbol"/>
              </a:rPr>
              <a:t>●	</a:t>
            </a:r>
            <a:r>
              <a:rPr lang="en-US" dirty="0" smtClean="0">
                <a:latin typeface="Times New Roman"/>
                <a:cs typeface="Times New Roman"/>
              </a:rPr>
              <a:t>Established the science of PHYSICS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explained the lever and compound pulley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Killed in battle by Romans in 212 BCE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Catapult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http://www.youtube.com/watch?v=ransncjTr_c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HIPPARCHUS – Astrologer, Astronomer, Mathematician, </a:t>
            </a:r>
            <a:br>
              <a:rPr lang="en-US" dirty="0" smtClean="0"/>
            </a:br>
            <a:r>
              <a:rPr lang="en-US" dirty="0" smtClean="0"/>
              <a:t>and Geographer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Founder of trigonometry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  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- Earth is the center of the universe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- Star catalog with names of stars, their positions, and magnitudes 					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HIPPARCHUS </a:t>
            </a:r>
            <a:endParaRPr lang="en-US" dirty="0"/>
          </a:p>
        </p:txBody>
      </p:sp>
      <p:pic>
        <p:nvPicPr>
          <p:cNvPr id="4" name="Content Placeholder 3" descr="220px-Hipparchos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235200"/>
            <a:ext cx="2794000" cy="340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HYPATIA (350-370?-415 A.D.)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FEMALE Astronomer, Mathematician, and Philosopher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- 	She taught mathematics and philosophy at the Platonist school in Alexandria. 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Invented the plane astrolabe, graduated brass hydrometer, and hydroscope with Synesius of Greece 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Brutally murdered by monks 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HYPATIA</a:t>
            </a:r>
            <a:endParaRPr lang="en-US" dirty="0"/>
          </a:p>
        </p:txBody>
      </p:sp>
      <p:pic>
        <p:nvPicPr>
          <p:cNvPr id="4" name="Content Placeholder 3" descr="hypat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9450" y="1974850"/>
            <a:ext cx="31623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Pythagoras (570-490 BCE)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Mathematician – principles of geometry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    Pythagorean theorem (sacrificed 300 oxen)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 determining lengths of the sides of triangles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-  Numerical aspects of musical harmony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believed that music had a healing power 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-  Led a strict way of life – diet, religious rituals, and self discipline 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PYTHAGORAS</a:t>
            </a:r>
            <a:endParaRPr lang="en-US" dirty="0"/>
          </a:p>
        </p:txBody>
      </p:sp>
      <p:pic>
        <p:nvPicPr>
          <p:cNvPr id="4" name="Content Placeholder 3" descr="200px-Kapitolinischer_Pythagoras_adjust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30600" y="2374900"/>
            <a:ext cx="2540000" cy="3390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 II</a:t>
            </a:r>
            <a:endParaRPr lang="en-US" dirty="0"/>
          </a:p>
        </p:txBody>
      </p:sp>
      <p:pic>
        <p:nvPicPr>
          <p:cNvPr id="6" name="Content Placeholder 5" descr="0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7147" b="-7147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- Became king of Macedonia in 359 B.C.E.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 His goal: to conquer surrounding civilizations and to build up his empire to defeat Persian Army.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smtClean="0"/>
              <a:t>- Philip II assassinated in 336 B.C. and succeeded by his son, </a:t>
            </a:r>
            <a:r>
              <a:rPr lang="en-US" dirty="0" smtClean="0"/>
              <a:t>Alexander.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Hippocrates (460-370 BCE)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●  Hippocrates – “Father of Medicine”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Hippocratic Oath – still used today 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dirty="0" smtClean="0"/>
              <a:t>Physical factors create disease - not evil spirits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Keep proper balance between, “blood, phlegm, black bile, and yellow bile.”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 for Medicine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SYMBOL for MEDICINE and HEALING </a:t>
            </a:r>
          </a:p>
          <a:p>
            <a:pPr>
              <a:buFontTx/>
              <a:buChar char="-"/>
            </a:pPr>
            <a:r>
              <a:rPr lang="en-US" dirty="0" smtClean="0"/>
              <a:t>The serpent represents rejuvenation/healing</a:t>
            </a:r>
          </a:p>
          <a:p>
            <a:pPr>
              <a:buFontTx/>
              <a:buChar char="-"/>
            </a:pPr>
            <a:r>
              <a:rPr lang="en-US" dirty="0" smtClean="0"/>
              <a:t>The rod is that of the Greek God Asclepius, son of Apollo </a:t>
            </a:r>
          </a:p>
          <a:p>
            <a:pPr>
              <a:buFontTx/>
              <a:buChar char="-"/>
            </a:pPr>
            <a:r>
              <a:rPr lang="en-US" dirty="0" smtClean="0"/>
              <a:t> Asclepius was a doctor in Greek mythology </a:t>
            </a:r>
          </a:p>
          <a:p>
            <a:r>
              <a:rPr lang="en-US" dirty="0" smtClean="0"/>
              <a:t>-  The sick came to temples to be assisted by priests prior to Hippocrates  </a:t>
            </a:r>
          </a:p>
          <a:p>
            <a:r>
              <a:rPr lang="en-US" dirty="0" smtClean="0"/>
              <a:t>-  Priests used herbs for ailments, prayed for the sick, and made sacrifices to the Gods</a:t>
            </a:r>
          </a:p>
          <a:p>
            <a:r>
              <a:rPr lang="en-US" dirty="0" smtClean="0"/>
              <a:t>-  Hippocrates wanted a separation between religion and medicine   </a:t>
            </a:r>
          </a:p>
          <a:p>
            <a:r>
              <a:rPr lang="en-US" dirty="0" smtClean="0"/>
              <a:t>- Hippocrates worshiped Asclepius</a:t>
            </a:r>
            <a:endParaRPr lang="en-US" dirty="0"/>
          </a:p>
        </p:txBody>
      </p:sp>
      <p:pic>
        <p:nvPicPr>
          <p:cNvPr id="4" name="Content Placeholder 3" descr="medic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4950" y="2387600"/>
            <a:ext cx="171450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</a:t>
            </a:r>
            <a:r>
              <a:rPr lang="en-US" dirty="0" smtClean="0"/>
              <a:t>the Great</a:t>
            </a:r>
            <a:endParaRPr lang="en-US" dirty="0"/>
          </a:p>
        </p:txBody>
      </p:sp>
      <p:pic>
        <p:nvPicPr>
          <p:cNvPr id="6" name="Picture 5" descr="alexander-great-mosa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857" y="1243454"/>
            <a:ext cx="7349927" cy="561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to Power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Militarily trained from a young age</a:t>
            </a:r>
          </a:p>
          <a:p>
            <a:endParaRPr lang="en-US" dirty="0" smtClean="0"/>
          </a:p>
          <a:p>
            <a:r>
              <a:rPr lang="en-US" dirty="0" smtClean="0"/>
              <a:t>Commander of </a:t>
            </a:r>
            <a:r>
              <a:rPr lang="en-US" dirty="0" smtClean="0"/>
              <a:t>Macedonian </a:t>
            </a:r>
            <a:r>
              <a:rPr lang="en-US" dirty="0" smtClean="0"/>
              <a:t>army at age 16</a:t>
            </a:r>
          </a:p>
          <a:p>
            <a:endParaRPr lang="en-US" dirty="0" smtClean="0"/>
          </a:p>
          <a:p>
            <a:r>
              <a:rPr lang="en-US" dirty="0" smtClean="0"/>
              <a:t>Became king of Macedonia at 20</a:t>
            </a:r>
            <a:endParaRPr lang="en-US" dirty="0"/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-19155" r="-1915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City of Alexandria (Egypt)</a:t>
            </a:r>
            <a:endParaRPr lang="en-US" dirty="0"/>
          </a:p>
        </p:txBody>
      </p:sp>
      <p:pic>
        <p:nvPicPr>
          <p:cNvPr id="7" name="Picture Placeholder 6" descr="alexandria egypt berger proalp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8165" y="0"/>
            <a:ext cx="7028158" cy="491884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572883"/>
            <a:ext cx="5486400" cy="619756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   Center of business &amp; trade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Conquests of Alexander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- 334 BC invaded Asia minor</a:t>
            </a:r>
          </a:p>
          <a:p>
            <a:r>
              <a:rPr lang="en-US" dirty="0" smtClean="0"/>
              <a:t>- 333 BC freed Greek cities from Persians</a:t>
            </a:r>
          </a:p>
          <a:p>
            <a:r>
              <a:rPr lang="en-US" dirty="0" smtClean="0"/>
              <a:t>- 332 BC captured Syria and Egypt</a:t>
            </a:r>
          </a:p>
          <a:p>
            <a:r>
              <a:rPr lang="en-US" dirty="0" smtClean="0"/>
              <a:t>- 331 BC defeated Persians near Babylon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* after this victory, Alexander and his army took the Persian army &amp; their empire.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conquering Persia, Alexander led his army east to India</a:t>
            </a:r>
            <a:endParaRPr lang="en-US" dirty="0"/>
          </a:p>
        </p:txBody>
      </p:sp>
      <p:pic>
        <p:nvPicPr>
          <p:cNvPr id="4" name="Content Placeholder 3" descr="evt110328202701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6173" r="-6173"/>
          <a:stretch>
            <a:fillRect/>
          </a:stretch>
        </p:blipFill>
        <p:spPr>
          <a:xfrm>
            <a:off x="914400" y="2209800"/>
            <a:ext cx="77724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848</TotalTime>
  <Words>792</Words>
  <Application>Microsoft Office PowerPoint</Application>
  <PresentationFormat>On-screen Show (4:3)</PresentationFormat>
  <Paragraphs>207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Metro</vt:lpstr>
      <vt:lpstr>Group #5 Part Two Amy &amp; Mandi Content Standards : 6.4 # 4, 7, &amp; 8 </vt:lpstr>
      <vt:lpstr>Macedonia</vt:lpstr>
      <vt:lpstr>Slide 3</vt:lpstr>
      <vt:lpstr>Philip II</vt:lpstr>
      <vt:lpstr>Alexander the Great</vt:lpstr>
      <vt:lpstr>Rising to Power</vt:lpstr>
      <vt:lpstr> City of Alexandria (Egypt)</vt:lpstr>
      <vt:lpstr>The Conquests of Alexander</vt:lpstr>
      <vt:lpstr>After conquering Persia, Alexander led his army east to India</vt:lpstr>
      <vt:lpstr>Death at age 32</vt:lpstr>
      <vt:lpstr>Break of Alexander’s Empire</vt:lpstr>
      <vt:lpstr>Slide 12</vt:lpstr>
      <vt:lpstr>Slide 13</vt:lpstr>
      <vt:lpstr>Hellenistic Era</vt:lpstr>
      <vt:lpstr>The Legacy of Alexander</vt:lpstr>
      <vt:lpstr>Alexander: Villain or Hero?</vt:lpstr>
      <vt:lpstr>The Spread of Greek Culture</vt:lpstr>
      <vt:lpstr>The Dark Age (1100-750 BCE)</vt:lpstr>
      <vt:lpstr>The Golden Age  (500-400 BCE)</vt:lpstr>
      <vt:lpstr>Hellenistic(“like the Greeks”) Era  (323-30 BCE) </vt:lpstr>
      <vt:lpstr>Literature </vt:lpstr>
      <vt:lpstr>ART </vt:lpstr>
      <vt:lpstr>Philosophers </vt:lpstr>
      <vt:lpstr>Epicurus – Epicureanism  </vt:lpstr>
      <vt:lpstr>ZENO (333-262 BCE)- Stoicism  </vt:lpstr>
      <vt:lpstr>Zeno – Stoicism </vt:lpstr>
      <vt:lpstr>Aristarchus – heliocentric universe </vt:lpstr>
      <vt:lpstr>Aristarchus  </vt:lpstr>
      <vt:lpstr>Eratosthenes – Astronomer  (276-195 BCE)</vt:lpstr>
      <vt:lpstr>EUCLID – Mathematician    </vt:lpstr>
      <vt:lpstr>Archimedes </vt:lpstr>
      <vt:lpstr>Archimedes of Syracuse, Sicily (287-212 BCE) </vt:lpstr>
      <vt:lpstr>Catapult </vt:lpstr>
      <vt:lpstr>HIPPARCHUS – Astrologer, Astronomer, Mathematician,  and Geographer      </vt:lpstr>
      <vt:lpstr>HIPPARCHUS </vt:lpstr>
      <vt:lpstr>HYPATIA (350-370?-415 A.D.)</vt:lpstr>
      <vt:lpstr>HYPATIA</vt:lpstr>
      <vt:lpstr>Pythagoras (570-490 BCE) </vt:lpstr>
      <vt:lpstr>PYTHAGORAS</vt:lpstr>
      <vt:lpstr>Hippocrates (460-370 BCE)  </vt:lpstr>
      <vt:lpstr>Symbol for Medicine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Spread of the Greek Culture</dc:title>
  <dc:creator>Owner</dc:creator>
  <cp:lastModifiedBy>Owner</cp:lastModifiedBy>
  <cp:revision>90</cp:revision>
  <dcterms:created xsi:type="dcterms:W3CDTF">2011-09-14T05:09:58Z</dcterms:created>
  <dcterms:modified xsi:type="dcterms:W3CDTF">2011-10-01T03:08:58Z</dcterms:modified>
</cp:coreProperties>
</file>