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76" r:id="rId3"/>
    <p:sldId id="497" r:id="rId4"/>
    <p:sldId id="526" r:id="rId5"/>
    <p:sldId id="520" r:id="rId6"/>
    <p:sldId id="521" r:id="rId7"/>
    <p:sldId id="522" r:id="rId8"/>
    <p:sldId id="523" r:id="rId9"/>
    <p:sldId id="524" r:id="rId10"/>
    <p:sldId id="525" r:id="rId11"/>
    <p:sldId id="477" r:id="rId12"/>
    <p:sldId id="394" r:id="rId13"/>
    <p:sldId id="395" r:id="rId14"/>
    <p:sldId id="475" r:id="rId15"/>
    <p:sldId id="479" r:id="rId16"/>
    <p:sldId id="480" r:id="rId17"/>
    <p:sldId id="481" r:id="rId18"/>
    <p:sldId id="527" r:id="rId19"/>
    <p:sldId id="528" r:id="rId20"/>
    <p:sldId id="529" r:id="rId21"/>
    <p:sldId id="530" r:id="rId22"/>
    <p:sldId id="483" r:id="rId23"/>
    <p:sldId id="484" r:id="rId24"/>
    <p:sldId id="485" r:id="rId25"/>
    <p:sldId id="492" r:id="rId26"/>
    <p:sldId id="486" r:id="rId27"/>
    <p:sldId id="487" r:id="rId28"/>
    <p:sldId id="557" r:id="rId29"/>
    <p:sldId id="559" r:id="rId30"/>
    <p:sldId id="360" r:id="rId31"/>
    <p:sldId id="555" r:id="rId32"/>
    <p:sldId id="558" r:id="rId33"/>
    <p:sldId id="488" r:id="rId34"/>
    <p:sldId id="489" r:id="rId35"/>
    <p:sldId id="490" r:id="rId36"/>
    <p:sldId id="421" r:id="rId37"/>
    <p:sldId id="404" r:id="rId38"/>
    <p:sldId id="405" r:id="rId39"/>
    <p:sldId id="422" r:id="rId40"/>
    <p:sldId id="423" r:id="rId41"/>
    <p:sldId id="424" r:id="rId42"/>
    <p:sldId id="426" r:id="rId43"/>
    <p:sldId id="427" r:id="rId44"/>
    <p:sldId id="428" r:id="rId45"/>
    <p:sldId id="433" r:id="rId46"/>
    <p:sldId id="435" r:id="rId47"/>
    <p:sldId id="439" r:id="rId48"/>
    <p:sldId id="441" r:id="rId49"/>
    <p:sldId id="443" r:id="rId50"/>
    <p:sldId id="474" r:id="rId51"/>
    <p:sldId id="444" r:id="rId52"/>
    <p:sldId id="447" r:id="rId53"/>
    <p:sldId id="448" r:id="rId54"/>
    <p:sldId id="466" r:id="rId55"/>
    <p:sldId id="452" r:id="rId56"/>
    <p:sldId id="451" r:id="rId57"/>
    <p:sldId id="377" r:id="rId58"/>
    <p:sldId id="397" r:id="rId59"/>
    <p:sldId id="456" r:id="rId60"/>
    <p:sldId id="465" r:id="rId61"/>
    <p:sldId id="457" r:id="rId62"/>
    <p:sldId id="458" r:id="rId63"/>
    <p:sldId id="515" r:id="rId64"/>
    <p:sldId id="514" r:id="rId65"/>
    <p:sldId id="460" r:id="rId66"/>
    <p:sldId id="461" r:id="rId67"/>
    <p:sldId id="462" r:id="rId68"/>
    <p:sldId id="463" r:id="rId69"/>
    <p:sldId id="516" r:id="rId70"/>
    <p:sldId id="464" r:id="rId71"/>
    <p:sldId id="518" r:id="rId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80" userDrawn="1">
          <p15:clr>
            <a:srgbClr val="A4A3A4"/>
          </p15:clr>
        </p15:guide>
        <p15:guide id="2"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4DCF"/>
    <a:srgbClr val="FFF4D5"/>
    <a:srgbClr val="FFEFC1"/>
    <a:srgbClr val="FFECB7"/>
    <a:srgbClr val="FFF9E7"/>
    <a:srgbClr val="ABABFF"/>
    <a:srgbClr val="6969FF"/>
    <a:srgbClr val="0000FF"/>
    <a:srgbClr val="9B9B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howGuides="1">
      <p:cViewPr varScale="1">
        <p:scale>
          <a:sx n="72" d="100"/>
          <a:sy n="72" d="100"/>
        </p:scale>
        <p:origin x="1272" y="66"/>
      </p:cViewPr>
      <p:guideLst>
        <p:guide orient="horz" pos="1680"/>
        <p:guide pos="288"/>
      </p:guideLst>
    </p:cSldViewPr>
  </p:slideViewPr>
  <p:notesTextViewPr>
    <p:cViewPr>
      <p:scale>
        <a:sx n="100" d="100"/>
        <a:sy n="100" d="100"/>
      </p:scale>
      <p:origin x="0" y="0"/>
    </p:cViewPr>
  </p:notesTextViewPr>
  <p:sorterViewPr>
    <p:cViewPr>
      <p:scale>
        <a:sx n="90" d="100"/>
        <a:sy n="90" d="100"/>
      </p:scale>
      <p:origin x="0" y="-13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CA00462-7AA5-4950-83AF-FC4AAD15A611}" type="slidenum">
              <a:rPr lang="zh-CN" altLang="en-US"/>
              <a:pPr>
                <a:defRPr/>
              </a:pPr>
              <a:t>‹#›</a:t>
            </a:fld>
            <a:endParaRPr lang="en-US" altLang="zh-CN"/>
          </a:p>
        </p:txBody>
      </p:sp>
    </p:spTree>
    <p:extLst>
      <p:ext uri="{BB962C8B-B14F-4D97-AF65-F5344CB8AC3E}">
        <p14:creationId xmlns:p14="http://schemas.microsoft.com/office/powerpoint/2010/main" val="251523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58DBDF8-DDD5-497B-9021-B481B69806EE}" type="slidenum">
              <a:rPr lang="zh-CN" altLang="en-US"/>
              <a:pPr>
                <a:defRPr/>
              </a:pPr>
              <a:t>‹#›</a:t>
            </a:fld>
            <a:endParaRPr lang="en-US" altLang="zh-CN"/>
          </a:p>
        </p:txBody>
      </p:sp>
    </p:spTree>
    <p:extLst>
      <p:ext uri="{BB962C8B-B14F-4D97-AF65-F5344CB8AC3E}">
        <p14:creationId xmlns:p14="http://schemas.microsoft.com/office/powerpoint/2010/main" val="3373849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A205DB9-4D12-490B-81E2-190E828870B8}" type="slidenum">
              <a:rPr lang="zh-CN" altLang="en-US"/>
              <a:pPr>
                <a:defRPr/>
              </a:pPr>
              <a:t>‹#›</a:t>
            </a:fld>
            <a:endParaRPr lang="en-US" altLang="zh-CN"/>
          </a:p>
        </p:txBody>
      </p:sp>
    </p:spTree>
    <p:extLst>
      <p:ext uri="{BB962C8B-B14F-4D97-AF65-F5344CB8AC3E}">
        <p14:creationId xmlns:p14="http://schemas.microsoft.com/office/powerpoint/2010/main" val="209663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0A3E2B6-90FE-4A8E-A5F4-61BAF88C3F6A}" type="slidenum">
              <a:rPr lang="zh-CN" altLang="en-US"/>
              <a:pPr>
                <a:defRPr/>
              </a:pPr>
              <a:t>‹#›</a:t>
            </a:fld>
            <a:endParaRPr lang="en-US" altLang="zh-CN"/>
          </a:p>
        </p:txBody>
      </p:sp>
    </p:spTree>
    <p:extLst>
      <p:ext uri="{BB962C8B-B14F-4D97-AF65-F5344CB8AC3E}">
        <p14:creationId xmlns:p14="http://schemas.microsoft.com/office/powerpoint/2010/main" val="127673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682BE48-CBF5-4901-B680-0161B19C9498}" type="slidenum">
              <a:rPr lang="zh-CN" altLang="en-US"/>
              <a:pPr>
                <a:defRPr/>
              </a:pPr>
              <a:t>‹#›</a:t>
            </a:fld>
            <a:endParaRPr lang="en-US" altLang="zh-CN"/>
          </a:p>
        </p:txBody>
      </p:sp>
    </p:spTree>
    <p:extLst>
      <p:ext uri="{BB962C8B-B14F-4D97-AF65-F5344CB8AC3E}">
        <p14:creationId xmlns:p14="http://schemas.microsoft.com/office/powerpoint/2010/main" val="1327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6387FB4-A0E2-41E1-82EA-30464238CC2E}" type="slidenum">
              <a:rPr lang="zh-CN" altLang="en-US"/>
              <a:pPr>
                <a:defRPr/>
              </a:pPr>
              <a:t>‹#›</a:t>
            </a:fld>
            <a:endParaRPr lang="en-US" altLang="zh-CN"/>
          </a:p>
        </p:txBody>
      </p:sp>
    </p:spTree>
    <p:extLst>
      <p:ext uri="{BB962C8B-B14F-4D97-AF65-F5344CB8AC3E}">
        <p14:creationId xmlns:p14="http://schemas.microsoft.com/office/powerpoint/2010/main" val="21489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30DAB3C-56A2-43D3-8533-D9B6E84BD2C1}" type="slidenum">
              <a:rPr lang="zh-CN" altLang="en-US"/>
              <a:pPr>
                <a:defRPr/>
              </a:pPr>
              <a:t>‹#›</a:t>
            </a:fld>
            <a:endParaRPr lang="en-US" altLang="zh-CN"/>
          </a:p>
        </p:txBody>
      </p:sp>
    </p:spTree>
    <p:extLst>
      <p:ext uri="{BB962C8B-B14F-4D97-AF65-F5344CB8AC3E}">
        <p14:creationId xmlns:p14="http://schemas.microsoft.com/office/powerpoint/2010/main" val="378418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64E0EDD2-CBA1-4F86-99C6-DF0583A540D7}" type="slidenum">
              <a:rPr lang="zh-CN" altLang="en-US"/>
              <a:pPr>
                <a:defRPr/>
              </a:pPr>
              <a:t>‹#›</a:t>
            </a:fld>
            <a:endParaRPr lang="en-US" altLang="zh-CN"/>
          </a:p>
        </p:txBody>
      </p:sp>
    </p:spTree>
    <p:extLst>
      <p:ext uri="{BB962C8B-B14F-4D97-AF65-F5344CB8AC3E}">
        <p14:creationId xmlns:p14="http://schemas.microsoft.com/office/powerpoint/2010/main" val="103344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30EB2FF5-F5D9-4E26-9909-C7C9814034E5}" type="slidenum">
              <a:rPr lang="zh-CN" altLang="en-US"/>
              <a:pPr>
                <a:defRPr/>
              </a:pPr>
              <a:t>‹#›</a:t>
            </a:fld>
            <a:endParaRPr lang="en-US" altLang="zh-CN"/>
          </a:p>
        </p:txBody>
      </p:sp>
    </p:spTree>
    <p:extLst>
      <p:ext uri="{BB962C8B-B14F-4D97-AF65-F5344CB8AC3E}">
        <p14:creationId xmlns:p14="http://schemas.microsoft.com/office/powerpoint/2010/main" val="40233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92FFC20-8841-4A31-A77E-F4D86C5B8832}" type="slidenum">
              <a:rPr lang="zh-CN" altLang="en-US"/>
              <a:pPr>
                <a:defRPr/>
              </a:pPr>
              <a:t>‹#›</a:t>
            </a:fld>
            <a:endParaRPr lang="en-US" altLang="zh-CN"/>
          </a:p>
        </p:txBody>
      </p:sp>
    </p:spTree>
    <p:extLst>
      <p:ext uri="{BB962C8B-B14F-4D97-AF65-F5344CB8AC3E}">
        <p14:creationId xmlns:p14="http://schemas.microsoft.com/office/powerpoint/2010/main" val="283934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BB8D0A7-84DC-4A1C-80D1-FB2AE1BC95B2}" type="slidenum">
              <a:rPr lang="zh-CN" altLang="en-US"/>
              <a:pPr>
                <a:defRPr/>
              </a:pPr>
              <a:t>‹#›</a:t>
            </a:fld>
            <a:endParaRPr lang="en-US" altLang="zh-CN"/>
          </a:p>
        </p:txBody>
      </p:sp>
    </p:spTree>
    <p:extLst>
      <p:ext uri="{BB962C8B-B14F-4D97-AF65-F5344CB8AC3E}">
        <p14:creationId xmlns:p14="http://schemas.microsoft.com/office/powerpoint/2010/main" val="216549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a:defRPr/>
            </a:pPr>
            <a:fld id="{D3F166E8-A93F-4DCA-B62C-2A3EC9323AE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1.png"/><Relationship Id="rId4" Type="http://schemas.openxmlformats.org/officeDocument/2006/relationships/image" Target="../media/image50.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oleObject" Target="../embeddings/oleObject3.bin"/><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5.jpeg"/><Relationship Id="rId4" Type="http://schemas.openxmlformats.org/officeDocument/2006/relationships/image" Target="../media/image54.emf"/></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2321256" y="1016088"/>
            <a:ext cx="4495800" cy="584775"/>
          </a:xfrm>
          <a:prstGeom prst="rect">
            <a:avLst/>
          </a:prstGeom>
          <a:noFill/>
          <a:ln>
            <a:noFill/>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tabLst>
                <a:tab pos="4692650" algn="l"/>
              </a:tabLst>
              <a:defRPr/>
            </a:pPr>
            <a:r>
              <a:rPr lang="zh-TW" altLang="en-US" sz="3200" spc="600" dirty="0" smtClean="0">
                <a:solidFill>
                  <a:schemeClr val="bg1"/>
                </a:solidFill>
                <a:ea typeface="宋体" panose="02010600030101010101" pitchFamily="2" charset="-122"/>
              </a:rPr>
              <a:t>文理交融之道</a:t>
            </a:r>
            <a:endParaRPr lang="en-US" altLang="zh-TW" sz="3200" spc="600" dirty="0" smtClean="0">
              <a:solidFill>
                <a:schemeClr val="bg1"/>
              </a:solidFill>
              <a:ea typeface="宋体" panose="02010600030101010101" pitchFamily="2" charset="-122"/>
            </a:endParaRPr>
          </a:p>
        </p:txBody>
      </p:sp>
      <p:sp>
        <p:nvSpPr>
          <p:cNvPr id="6" name="TextBox 5"/>
          <p:cNvSpPr txBox="1"/>
          <p:nvPr/>
        </p:nvSpPr>
        <p:spPr>
          <a:xfrm>
            <a:off x="860611" y="6019800"/>
            <a:ext cx="7597589" cy="307777"/>
          </a:xfrm>
          <a:prstGeom prst="rect">
            <a:avLst/>
          </a:prstGeom>
          <a:noFill/>
        </p:spPr>
        <p:txBody>
          <a:bodyPr wrap="square" rtlCol="0">
            <a:spAutoFit/>
          </a:bodyPr>
          <a:lstStyle/>
          <a:p>
            <a:pPr algn="ctr"/>
            <a:r>
              <a:rPr lang="zh-CN" altLang="en-US" sz="1400" dirty="0" smtClean="0">
                <a:solidFill>
                  <a:srgbClr val="CCFFFF"/>
                </a:solidFill>
                <a:ea typeface="SimSun" panose="02010600030101010101" pitchFamily="2" charset="-122"/>
              </a:rPr>
              <a:t>美国加州圣何塞州立</a:t>
            </a:r>
            <a:r>
              <a:rPr lang="zh-CN" altLang="en-US" sz="1400" dirty="0">
                <a:solidFill>
                  <a:srgbClr val="CCFFFF"/>
                </a:solidFill>
                <a:ea typeface="SimSun" panose="02010600030101010101" pitchFamily="2" charset="-122"/>
              </a:rPr>
              <a:t>大</a:t>
            </a:r>
            <a:r>
              <a:rPr lang="zh-CN" altLang="en-US" sz="1400" dirty="0" smtClean="0">
                <a:solidFill>
                  <a:srgbClr val="CCFFFF"/>
                </a:solidFill>
                <a:ea typeface="SimSun" panose="02010600030101010101" pitchFamily="2" charset="-122"/>
              </a:rPr>
              <a:t>学</a:t>
            </a:r>
            <a:r>
              <a:rPr lang="zh-TW" altLang="en-US" sz="1400" dirty="0" smtClean="0">
                <a:solidFill>
                  <a:srgbClr val="CCFFFF"/>
                </a:solidFill>
                <a:ea typeface="SimSun" panose="02010600030101010101" pitchFamily="2" charset="-122"/>
              </a:rPr>
              <a:t>      </a:t>
            </a:r>
            <a:r>
              <a:rPr lang="zh-CN" altLang="en-US" sz="1400" dirty="0" smtClean="0">
                <a:solidFill>
                  <a:srgbClr val="CCFFFF"/>
                </a:solidFill>
                <a:ea typeface="SimSun" panose="02010600030101010101" pitchFamily="2" charset="-122"/>
              </a:rPr>
              <a:t>中</a:t>
            </a:r>
            <a:r>
              <a:rPr lang="zh-CN" altLang="en-US" sz="1400" dirty="0">
                <a:solidFill>
                  <a:srgbClr val="CCFFFF"/>
                </a:solidFill>
                <a:ea typeface="SimSun" panose="02010600030101010101" pitchFamily="2" charset="-122"/>
              </a:rPr>
              <a:t>国科学院</a:t>
            </a:r>
            <a:r>
              <a:rPr lang="zh-CN" altLang="en-US" sz="1400" dirty="0" smtClean="0">
                <a:solidFill>
                  <a:srgbClr val="CCFFFF"/>
                </a:solidFill>
                <a:ea typeface="SimSun" panose="02010600030101010101" pitchFamily="2" charset="-122"/>
              </a:rPr>
              <a:t>物理研究所      </a:t>
            </a:r>
            <a:r>
              <a:rPr lang="zh-CN" altLang="en-US" sz="1400" dirty="0">
                <a:solidFill>
                  <a:srgbClr val="CCFFFF"/>
                </a:solidFill>
                <a:ea typeface="SimSun" panose="02010600030101010101" pitchFamily="2" charset="-122"/>
              </a:rPr>
              <a:t>中国科</a:t>
            </a:r>
            <a:r>
              <a:rPr lang="zh-CN" altLang="en-US" sz="1400" dirty="0" smtClean="0">
                <a:solidFill>
                  <a:srgbClr val="CCFFFF"/>
                </a:solidFill>
                <a:ea typeface="SimSun" panose="02010600030101010101" pitchFamily="2" charset="-122"/>
              </a:rPr>
              <a:t>协</a:t>
            </a:r>
            <a:r>
              <a:rPr lang="zh-CN" altLang="en-US" sz="1400" dirty="0">
                <a:solidFill>
                  <a:srgbClr val="CCFFFF"/>
                </a:solidFill>
                <a:ea typeface="SimSun" panose="02010600030101010101" pitchFamily="2" charset="-122"/>
              </a:rPr>
              <a:t>中国科</a:t>
            </a:r>
            <a:r>
              <a:rPr lang="zh-CN" altLang="en-US" sz="1400" dirty="0" smtClean="0">
                <a:solidFill>
                  <a:srgbClr val="CCFFFF"/>
                </a:solidFill>
                <a:ea typeface="SimSun" panose="02010600030101010101" pitchFamily="2" charset="-122"/>
              </a:rPr>
              <a:t>普研究所</a:t>
            </a:r>
            <a:endParaRPr lang="en-US" dirty="0">
              <a:solidFill>
                <a:srgbClr val="CCFFFF"/>
              </a:solidFill>
            </a:endParaRPr>
          </a:p>
        </p:txBody>
      </p:sp>
      <p:pic>
        <p:nvPicPr>
          <p:cNvPr id="10242" name="Picture 2" descr="http://www.gxun.edu.cn/images/17/05/17/1le57mtf7p/0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5410200"/>
            <a:ext cx="1828800" cy="400110"/>
          </a:xfrm>
          <a:prstGeom prst="rect">
            <a:avLst/>
          </a:prstGeom>
          <a:noFill/>
        </p:spPr>
        <p:txBody>
          <a:bodyPr wrap="square" rtlCol="0">
            <a:spAutoFit/>
          </a:bodyPr>
          <a:lstStyle/>
          <a:p>
            <a:pPr algn="ctr"/>
            <a:r>
              <a:rPr lang="zh-CN" altLang="en-US" sz="2000" spc="600" smtClean="0">
                <a:solidFill>
                  <a:schemeClr val="bg1"/>
                </a:solidFill>
                <a:latin typeface="SimSun" panose="02010600030101010101" pitchFamily="2" charset="-122"/>
                <a:ea typeface="SimSun" panose="02010600030101010101" pitchFamily="2" charset="-122"/>
              </a:rPr>
              <a:t>林</a:t>
            </a:r>
            <a:r>
              <a:rPr lang="zh-CN" altLang="en-US" sz="2000" spc="600">
                <a:solidFill>
                  <a:schemeClr val="bg1"/>
                </a:solidFill>
                <a:latin typeface="SimSun" panose="02010600030101010101" pitchFamily="2" charset="-122"/>
                <a:ea typeface="SimSun" panose="02010600030101010101" pitchFamily="2" charset="-122"/>
              </a:rPr>
              <a:t>磊</a:t>
            </a:r>
            <a:endParaRPr lang="en-US" sz="2000" spc="600">
              <a:solidFill>
                <a:schemeClr val="bg1"/>
              </a:solidFill>
              <a:latin typeface="SimSun" panose="02010600030101010101" pitchFamily="2" charset="-122"/>
              <a:ea typeface="SimSun" panose="02010600030101010101" pitchFamily="2" charset="-122"/>
            </a:endParaRPr>
          </a:p>
        </p:txBody>
      </p:sp>
    </p:spTree>
  </p:cSld>
  <p:clrMapOvr>
    <a:masterClrMapping/>
  </p:clrMapOvr>
  <p:transition advTm="6253"/>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552" t="62089" r="51953" b="1095"/>
          <a:stretch/>
        </p:blipFill>
        <p:spPr>
          <a:xfrm>
            <a:off x="586854" y="832512"/>
            <a:ext cx="2596027" cy="2825088"/>
          </a:xfrm>
          <a:prstGeom prst="rect">
            <a:avLst/>
          </a:prstGeom>
          <a:ln>
            <a:solidFill>
              <a:schemeClr val="bg1">
                <a:lumMod val="65000"/>
              </a:schemeClr>
            </a:solidFill>
          </a:ln>
        </p:spPr>
      </p:pic>
      <p:sp>
        <p:nvSpPr>
          <p:cNvPr id="3" name="TextBox 2"/>
          <p:cNvSpPr txBox="1"/>
          <p:nvPr/>
        </p:nvSpPr>
        <p:spPr>
          <a:xfrm>
            <a:off x="785633" y="231616"/>
            <a:ext cx="2197289" cy="369332"/>
          </a:xfrm>
          <a:prstGeom prst="rect">
            <a:avLst/>
          </a:prstGeom>
          <a:solidFill>
            <a:srgbClr val="FFFF00"/>
          </a:solidFill>
        </p:spPr>
        <p:txBody>
          <a:bodyPr wrap="square" rtlCol="0">
            <a:spAutoFit/>
          </a:bodyPr>
          <a:lstStyle/>
          <a:p>
            <a:pPr algn="ctr"/>
            <a:r>
              <a:rPr lang="en-US" dirty="0" smtClean="0">
                <a:latin typeface="SimSun" panose="02010600030101010101" pitchFamily="2" charset="-122"/>
                <a:ea typeface="SimSun" panose="02010600030101010101" pitchFamily="2" charset="-122"/>
              </a:rPr>
              <a:t>Creator </a:t>
            </a:r>
            <a:r>
              <a:rPr lang="zh-CN" altLang="en-US" sz="1600" dirty="0" smtClean="0">
                <a:latin typeface="SimSun" panose="02010600030101010101" pitchFamily="2" charset="-122"/>
                <a:ea typeface="SimSun" panose="02010600030101010101" pitchFamily="2" charset="-122"/>
              </a:rPr>
              <a:t>上</a:t>
            </a:r>
            <a:r>
              <a:rPr lang="zh-CN" altLang="en-US" sz="1600" dirty="0">
                <a:latin typeface="SimSun" panose="02010600030101010101" pitchFamily="2" charset="-122"/>
                <a:ea typeface="SimSun" panose="02010600030101010101" pitchFamily="2" charset="-122"/>
              </a:rPr>
              <a:t>村真裕子</a:t>
            </a:r>
            <a:endParaRPr lang="en-US" sz="1600" dirty="0">
              <a:latin typeface="SimSun" panose="02010600030101010101" pitchFamily="2" charset="-122"/>
              <a:ea typeface="SimSun" panose="02010600030101010101" pitchFamily="2" charset="-122"/>
            </a:endParaRPr>
          </a:p>
        </p:txBody>
      </p:sp>
      <p:sp>
        <p:nvSpPr>
          <p:cNvPr id="4" name="TextBox 3"/>
          <p:cNvSpPr txBox="1"/>
          <p:nvPr/>
        </p:nvSpPr>
        <p:spPr>
          <a:xfrm>
            <a:off x="3616656" y="654723"/>
            <a:ext cx="5070144" cy="3200876"/>
          </a:xfrm>
          <a:prstGeom prst="rect">
            <a:avLst/>
          </a:prstGeom>
          <a:noFill/>
        </p:spPr>
        <p:txBody>
          <a:bodyPr wrap="square" rtlCol="0">
            <a:spAutoFit/>
          </a:bodyPr>
          <a:lstStyle/>
          <a:p>
            <a:pPr marL="285750" indent="-285750">
              <a:spcAft>
                <a:spcPts val="1200"/>
              </a:spcAft>
              <a:buClr>
                <a:srgbClr val="00B050"/>
              </a:buClr>
              <a:buSzPct val="150000"/>
              <a:buFont typeface="Arial" panose="020B0604020202020204" pitchFamily="34" charset="0"/>
              <a:buChar char="•"/>
            </a:pPr>
            <a:r>
              <a:rPr lang="en-US" dirty="0" smtClean="0"/>
              <a:t>Invented </a:t>
            </a:r>
            <a:r>
              <a:rPr lang="en-US" dirty="0"/>
              <a:t>by a </a:t>
            </a:r>
            <a:r>
              <a:rPr lang="en-US" altLang="zh-CN" dirty="0"/>
              <a:t>Japanese </a:t>
            </a:r>
            <a:r>
              <a:rPr lang="en-US" altLang="zh-CN" dirty="0" smtClean="0"/>
              <a:t>woman </a:t>
            </a:r>
            <a:r>
              <a:rPr lang="zh-CN" altLang="en-US" sz="1600" dirty="0"/>
              <a:t>上村真裕子</a:t>
            </a:r>
            <a:endParaRPr lang="en-US" altLang="zh-CN" sz="1600" dirty="0"/>
          </a:p>
          <a:p>
            <a:pPr marL="285750" indent="-285750">
              <a:spcAft>
                <a:spcPts val="1200"/>
              </a:spcAft>
              <a:buClr>
                <a:srgbClr val="00B050"/>
              </a:buClr>
              <a:buSzPct val="150000"/>
              <a:buFont typeface="Arial" panose="020B0604020202020204" pitchFamily="34" charset="0"/>
              <a:buChar char="•"/>
            </a:pPr>
            <a:r>
              <a:rPr lang="en-US" dirty="0" smtClean="0">
                <a:solidFill>
                  <a:srgbClr val="0000FF"/>
                </a:solidFill>
              </a:rPr>
              <a:t>Producer, team of 4, </a:t>
            </a:r>
            <a:r>
              <a:rPr lang="en-US" dirty="0" smtClean="0">
                <a:solidFill>
                  <a:srgbClr val="9797FF"/>
                </a:solidFill>
              </a:rPr>
              <a:t>Hit-Point Workshop (26 people)</a:t>
            </a:r>
          </a:p>
          <a:p>
            <a:pPr marL="285750" indent="-285750">
              <a:spcAft>
                <a:spcPts val="1200"/>
              </a:spcAft>
              <a:buClr>
                <a:srgbClr val="00B050"/>
              </a:buClr>
              <a:buSzPct val="150000"/>
              <a:buFont typeface="Arial" panose="020B0604020202020204" pitchFamily="34" charset="0"/>
              <a:buChar char="•"/>
            </a:pPr>
            <a:r>
              <a:rPr lang="en-US" dirty="0" smtClean="0"/>
              <a:t>It took 10 months from concept to distribution</a:t>
            </a:r>
          </a:p>
          <a:p>
            <a:pPr marL="285750" indent="-285750">
              <a:spcAft>
                <a:spcPts val="1200"/>
              </a:spcAft>
              <a:buClr>
                <a:srgbClr val="00B050"/>
              </a:buClr>
              <a:buSzPct val="150000"/>
              <a:buFont typeface="Arial" panose="020B0604020202020204" pitchFamily="34" charset="0"/>
              <a:buChar char="•"/>
            </a:pPr>
            <a:r>
              <a:rPr lang="en-US" dirty="0">
                <a:solidFill>
                  <a:srgbClr val="0000FF"/>
                </a:solidFill>
              </a:rPr>
              <a:t>In Apple app store, 95% download from China; only 1% from </a:t>
            </a:r>
            <a:r>
              <a:rPr lang="en-US" dirty="0" smtClean="0">
                <a:solidFill>
                  <a:srgbClr val="0000FF"/>
                </a:solidFill>
              </a:rPr>
              <a:t>Japan</a:t>
            </a:r>
          </a:p>
          <a:p>
            <a:pPr marL="285750" indent="-285750">
              <a:spcAft>
                <a:spcPts val="1200"/>
              </a:spcAft>
              <a:buClr>
                <a:srgbClr val="00B050"/>
              </a:buClr>
              <a:buSzPct val="150000"/>
              <a:buFont typeface="Arial" panose="020B0604020202020204" pitchFamily="34" charset="0"/>
              <a:buChar char="•"/>
            </a:pPr>
            <a:r>
              <a:rPr lang="en-US" dirty="0" smtClean="0"/>
              <a:t>In two months, 22 million downloads </a:t>
            </a:r>
            <a:r>
              <a:rPr lang="en-US" dirty="0" smtClean="0">
                <a:solidFill>
                  <a:schemeClr val="bg1">
                    <a:lumMod val="65000"/>
                  </a:schemeClr>
                </a:solidFill>
              </a:rPr>
              <a:t>(including unauthorized Chinese-language copies, called Traveling Frog </a:t>
            </a:r>
            <a:r>
              <a:rPr lang="zh-CN" altLang="en-US" sz="1400" dirty="0" smtClean="0">
                <a:solidFill>
                  <a:schemeClr val="bg1">
                    <a:lumMod val="65000"/>
                  </a:schemeClr>
                </a:solidFill>
              </a:rPr>
              <a:t>旅行青</a:t>
            </a:r>
            <a:r>
              <a:rPr lang="zh-CN" altLang="en-US" sz="1400" dirty="0">
                <a:solidFill>
                  <a:schemeClr val="bg1">
                    <a:lumMod val="65000"/>
                  </a:schemeClr>
                </a:solidFill>
              </a:rPr>
              <a:t>蛙</a:t>
            </a:r>
            <a:r>
              <a:rPr lang="en-US" dirty="0" smtClean="0">
                <a:solidFill>
                  <a:schemeClr val="bg1">
                    <a:lumMod val="65000"/>
                  </a:schemeClr>
                </a:solidFill>
              </a:rPr>
              <a:t>)</a:t>
            </a:r>
          </a:p>
        </p:txBody>
      </p:sp>
      <p:pic>
        <p:nvPicPr>
          <p:cNvPr id="6" name="Picture 5"/>
          <p:cNvPicPr>
            <a:picLocks noChangeAspect="1"/>
          </p:cNvPicPr>
          <p:nvPr/>
        </p:nvPicPr>
        <p:blipFill>
          <a:blip r:embed="rId3"/>
          <a:stretch>
            <a:fillRect/>
          </a:stretch>
        </p:blipFill>
        <p:spPr>
          <a:xfrm>
            <a:off x="4349579" y="4100090"/>
            <a:ext cx="4114800" cy="2316480"/>
          </a:xfrm>
          <a:prstGeom prst="rect">
            <a:avLst/>
          </a:prstGeom>
          <a:ln>
            <a:solidFill>
              <a:schemeClr val="bg1">
                <a:lumMod val="65000"/>
              </a:schemeClr>
            </a:solidFill>
          </a:ln>
        </p:spPr>
      </p:pic>
      <p:sp>
        <p:nvSpPr>
          <p:cNvPr id="8" name="TextBox 7"/>
          <p:cNvSpPr txBox="1"/>
          <p:nvPr/>
        </p:nvSpPr>
        <p:spPr>
          <a:xfrm>
            <a:off x="586853" y="4339988"/>
            <a:ext cx="2842147" cy="923330"/>
          </a:xfrm>
          <a:prstGeom prst="rect">
            <a:avLst/>
          </a:prstGeom>
          <a:solidFill>
            <a:srgbClr val="BBF7FD"/>
          </a:solidFill>
        </p:spPr>
        <p:txBody>
          <a:bodyPr wrap="square" rtlCol="0">
            <a:spAutoFit/>
          </a:bodyPr>
          <a:lstStyle/>
          <a:p>
            <a:r>
              <a:rPr lang="en-US" dirty="0"/>
              <a:t>Success </a:t>
            </a:r>
            <a:r>
              <a:rPr lang="en-US" dirty="0" smtClean="0"/>
              <a:t>reason: </a:t>
            </a:r>
            <a:r>
              <a:rPr lang="en-US" dirty="0">
                <a:solidFill>
                  <a:srgbClr val="FF0000"/>
                </a:solidFill>
              </a:rPr>
              <a:t>resonant with people’s </a:t>
            </a:r>
            <a:r>
              <a:rPr lang="en-US" dirty="0" smtClean="0">
                <a:solidFill>
                  <a:srgbClr val="FF0000"/>
                </a:solidFill>
              </a:rPr>
              <a:t>feelings</a:t>
            </a:r>
            <a:r>
              <a:rPr lang="en-US" dirty="0" smtClean="0"/>
              <a:t>—a  humanities skill</a:t>
            </a:r>
            <a:endParaRPr lang="en-US" dirty="0"/>
          </a:p>
        </p:txBody>
      </p:sp>
    </p:spTree>
    <p:extLst>
      <p:ext uri="{BB962C8B-B14F-4D97-AF65-F5344CB8AC3E}">
        <p14:creationId xmlns:p14="http://schemas.microsoft.com/office/powerpoint/2010/main" val="3577841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3600"/>
            <a:ext cx="9144000" cy="1754326"/>
          </a:xfrm>
          <a:prstGeom prst="rect">
            <a:avLst/>
          </a:prstGeom>
          <a:solidFill>
            <a:srgbClr val="FFCDFF"/>
          </a:solidFill>
        </p:spPr>
        <p:txBody>
          <a:bodyPr wrap="square" rtlCol="0">
            <a:spAutoFit/>
          </a:bodyPr>
          <a:lstStyle/>
          <a:p>
            <a:pPr algn="ctr"/>
            <a:endParaRPr lang="en-US" sz="3600" dirty="0" smtClean="0"/>
          </a:p>
          <a:p>
            <a:pPr algn="ctr"/>
            <a:r>
              <a:rPr lang="zh-CN" altLang="en-US" sz="3600" spc="300" dirty="0" smtClean="0">
                <a:latin typeface="SimSun" panose="02010600030101010101" pitchFamily="2" charset="-122"/>
                <a:ea typeface="SimSun" panose="02010600030101010101" pitchFamily="2" charset="-122"/>
              </a:rPr>
              <a:t>文理如何交融</a:t>
            </a:r>
            <a:endParaRPr lang="en-US" altLang="zh-CN" sz="3600" spc="300" dirty="0" smtClean="0">
              <a:latin typeface="SimSun" panose="02010600030101010101" pitchFamily="2" charset="-122"/>
              <a:ea typeface="SimSun" panose="02010600030101010101" pitchFamily="2" charset="-122"/>
            </a:endParaRPr>
          </a:p>
          <a:p>
            <a:pPr algn="ctr"/>
            <a:endParaRPr lang="en-US" sz="3600"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34071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34506" y="42863"/>
            <a:ext cx="8534400" cy="369332"/>
          </a:xfrm>
          <a:prstGeom prst="rect">
            <a:avLst/>
          </a:prstGeom>
          <a:solidFill>
            <a:srgbClr val="FFD1F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SimSun" panose="02010600030101010101" pitchFamily="2" charset="-122"/>
                <a:ea typeface="SimSun" panose="02010600030101010101" pitchFamily="2" charset="-122"/>
              </a:rPr>
              <a:t>文理交融</a:t>
            </a:r>
            <a:r>
              <a:rPr lang="en-US" altLang="zh-CN" sz="1800" b="1" spc="300" dirty="0" smtClean="0">
                <a:latin typeface="SimSun" panose="02010600030101010101" pitchFamily="2" charset="-122"/>
                <a:ea typeface="SimSun" panose="02010600030101010101" pitchFamily="2" charset="-122"/>
              </a:rPr>
              <a:t>: </a:t>
            </a:r>
            <a:r>
              <a:rPr lang="zh-CN" altLang="en-US" sz="1800" b="1" spc="300" dirty="0" smtClean="0">
                <a:solidFill>
                  <a:srgbClr val="FF0000"/>
                </a:solidFill>
                <a:latin typeface="SimSun" panose="02010600030101010101" pitchFamily="2" charset="-122"/>
                <a:ea typeface="SimSun" panose="02010600030101010101" pitchFamily="2" charset="-122"/>
              </a:rPr>
              <a:t>教育</a:t>
            </a:r>
            <a:r>
              <a:rPr lang="zh-CN" altLang="en-US" sz="1800" b="1" spc="300" dirty="0" smtClean="0">
                <a:latin typeface="SimSun" panose="02010600030101010101" pitchFamily="2" charset="-122"/>
                <a:ea typeface="SimSun" panose="02010600030101010101" pitchFamily="2" charset="-122"/>
              </a:rPr>
              <a:t>层次</a:t>
            </a:r>
            <a:endParaRPr lang="en-US" altLang="zh-CN" sz="1800" b="1" spc="300" dirty="0">
              <a:solidFill>
                <a:srgbClr val="FF0000"/>
              </a:solidFill>
              <a:latin typeface="SimSun" panose="02010600030101010101" pitchFamily="2" charset="-122"/>
              <a:ea typeface="SimSun" panose="02010600030101010101" pitchFamily="2" charset="-122"/>
            </a:endParaRPr>
          </a:p>
        </p:txBody>
      </p:sp>
      <p:sp>
        <p:nvSpPr>
          <p:cNvPr id="3" name="Rectangle 2"/>
          <p:cNvSpPr/>
          <p:nvPr/>
        </p:nvSpPr>
        <p:spPr>
          <a:xfrm>
            <a:off x="3398928" y="1776291"/>
            <a:ext cx="4953000" cy="800219"/>
          </a:xfrm>
          <a:prstGeom prst="rect">
            <a:avLst/>
          </a:prstGeom>
        </p:spPr>
        <p:txBody>
          <a:bodyPr wrap="square">
            <a:spAutoFit/>
          </a:bodyPr>
          <a:lstStyle/>
          <a:p>
            <a:pPr>
              <a:spcAft>
                <a:spcPts val="1200"/>
              </a:spcAft>
            </a:pPr>
            <a:r>
              <a:rPr lang="en-US" altLang="en-US" dirty="0" smtClean="0">
                <a:solidFill>
                  <a:srgbClr val="FF0000"/>
                </a:solidFill>
              </a:rPr>
              <a:t>1918</a:t>
            </a:r>
            <a:r>
              <a:rPr lang="en-US" altLang="en-US" dirty="0" smtClean="0"/>
              <a:t>  </a:t>
            </a:r>
          </a:p>
          <a:p>
            <a:pPr>
              <a:spcAft>
                <a:spcPts val="1200"/>
              </a:spcAft>
            </a:pPr>
            <a:r>
              <a:rPr lang="zh-CN" altLang="en-US" dirty="0">
                <a:solidFill>
                  <a:srgbClr val="009242"/>
                </a:solidFill>
                <a:latin typeface="SimSun" panose="02010600030101010101" pitchFamily="2" charset="-122"/>
                <a:ea typeface="SimSun" panose="02010600030101010101" pitchFamily="2" charset="-122"/>
              </a:rPr>
              <a:t>蔡</a:t>
            </a:r>
            <a:r>
              <a:rPr lang="en-US" altLang="en-US" dirty="0" smtClean="0">
                <a:solidFill>
                  <a:srgbClr val="009242"/>
                </a:solidFill>
                <a:latin typeface="SimSun" panose="02010600030101010101" pitchFamily="2" charset="-122"/>
                <a:ea typeface="SimSun" panose="02010600030101010101" pitchFamily="2" charset="-122"/>
              </a:rPr>
              <a:t>: </a:t>
            </a:r>
            <a:r>
              <a:rPr lang="zh-CN" altLang="en-US" dirty="0" smtClean="0">
                <a:latin typeface="SimSun" panose="02010600030101010101" pitchFamily="2" charset="-122"/>
                <a:ea typeface="SimSun" panose="02010600030101010101" pitchFamily="2" charset="-122"/>
              </a:rPr>
              <a:t>文中有理</a:t>
            </a:r>
            <a:r>
              <a:rPr lang="en-US" altLang="zh-CN" dirty="0" smtClean="0">
                <a:latin typeface="SimSun" panose="02010600030101010101" pitchFamily="2" charset="-122"/>
                <a:ea typeface="SimSun" panose="02010600030101010101" pitchFamily="2" charset="-122"/>
              </a:rPr>
              <a:t>, </a:t>
            </a:r>
            <a:r>
              <a:rPr lang="zh-CN" altLang="en-US" dirty="0" smtClean="0">
                <a:latin typeface="SimSun" panose="02010600030101010101" pitchFamily="2" charset="-122"/>
                <a:ea typeface="SimSun" panose="02010600030101010101" pitchFamily="2" charset="-122"/>
              </a:rPr>
              <a:t>理中有文</a:t>
            </a:r>
            <a:endParaRPr lang="en-US" altLang="zh-CN" dirty="0" smtClean="0">
              <a:latin typeface="SimSun" panose="02010600030101010101" pitchFamily="2" charset="-122"/>
              <a:ea typeface="SimSun" panose="02010600030101010101" pitchFamily="2" charset="-122"/>
            </a:endParaRPr>
          </a:p>
        </p:txBody>
      </p:sp>
      <p:sp>
        <p:nvSpPr>
          <p:cNvPr id="8" name="TextBox 7"/>
          <p:cNvSpPr txBox="1"/>
          <p:nvPr/>
        </p:nvSpPr>
        <p:spPr>
          <a:xfrm>
            <a:off x="3162300" y="2971800"/>
            <a:ext cx="5638800" cy="1815882"/>
          </a:xfrm>
          <a:prstGeom prst="rect">
            <a:avLst/>
          </a:prstGeom>
          <a:noFill/>
        </p:spPr>
        <p:txBody>
          <a:bodyPr wrap="square" rtlCol="0">
            <a:spAutoFit/>
          </a:bodyPr>
          <a:lstStyle/>
          <a:p>
            <a:pPr marL="285750" indent="-285750">
              <a:spcAft>
                <a:spcPts val="2400"/>
              </a:spcAft>
              <a:buClr>
                <a:srgbClr val="00B050"/>
              </a:buClr>
              <a:buSzPct val="150000"/>
              <a:buFont typeface="Arial" panose="020B0604020202020204" pitchFamily="34" charset="0"/>
              <a:buChar char="•"/>
            </a:pPr>
            <a:r>
              <a:rPr lang="en-US" dirty="0" smtClean="0">
                <a:solidFill>
                  <a:srgbClr val="0000FF"/>
                </a:solidFill>
                <a:latin typeface="+mn-lt"/>
              </a:rPr>
              <a:t>He opposed </a:t>
            </a:r>
            <a:r>
              <a:rPr lang="en-US" altLang="zh-CN" dirty="0" smtClean="0">
                <a:solidFill>
                  <a:srgbClr val="0000FF"/>
                </a:solidFill>
                <a:latin typeface="+mn-lt"/>
                <a:ea typeface="SimSun" panose="02010600030101010101" pitchFamily="2" charset="-122"/>
              </a:rPr>
              <a:t>separating science from humanities.</a:t>
            </a:r>
            <a:endParaRPr lang="en-US" altLang="zh-CN" dirty="0" smtClean="0">
              <a:solidFill>
                <a:srgbClr val="0000FF"/>
              </a:solidFill>
              <a:latin typeface="+mn-lt"/>
            </a:endParaRPr>
          </a:p>
          <a:p>
            <a:pPr marL="285750" indent="-285750">
              <a:spcAft>
                <a:spcPts val="2400"/>
              </a:spcAft>
              <a:buClr>
                <a:srgbClr val="00B050"/>
              </a:buClr>
              <a:buSzPct val="150000"/>
              <a:buFont typeface="Arial" panose="020B0604020202020204" pitchFamily="34" charset="0"/>
              <a:buChar char="•"/>
            </a:pPr>
            <a:r>
              <a:rPr lang="en-US" dirty="0" smtClean="0"/>
              <a:t>Reorganized Peking University into departments.</a:t>
            </a:r>
          </a:p>
          <a:p>
            <a:pPr marL="285750" indent="-285750">
              <a:spcAft>
                <a:spcPts val="2400"/>
              </a:spcAft>
              <a:buClr>
                <a:srgbClr val="00B050"/>
              </a:buClr>
              <a:buSzPct val="150000"/>
              <a:buFont typeface="Arial" panose="020B0604020202020204" pitchFamily="34" charset="0"/>
              <a:buChar char="•"/>
            </a:pPr>
            <a:r>
              <a:rPr lang="en-US" dirty="0" smtClean="0">
                <a:solidFill>
                  <a:srgbClr val="0000FF"/>
                </a:solidFill>
              </a:rPr>
              <a:t>Reformed the curriculum—the beginning of general education in China.</a:t>
            </a:r>
            <a:endParaRPr lang="en-US" dirty="0"/>
          </a:p>
        </p:txBody>
      </p:sp>
      <p:pic>
        <p:nvPicPr>
          <p:cNvPr id="9" name="Picture 6" descr="蔡元培"/>
          <p:cNvPicPr>
            <a:picLocks noChangeAspect="1" noChangeArrowheads="1"/>
          </p:cNvPicPr>
          <p:nvPr/>
        </p:nvPicPr>
        <p:blipFill rotWithShape="1">
          <a:blip r:embed="rId2">
            <a:extLst>
              <a:ext uri="{28A0092B-C50C-407E-A947-70E740481C1C}">
                <a14:useLocalDpi xmlns:a14="http://schemas.microsoft.com/office/drawing/2010/main" val="0"/>
              </a:ext>
            </a:extLst>
          </a:blip>
          <a:srcRect l="7790" t="-899" r="12229" b="25863"/>
          <a:stretch/>
        </p:blipFill>
        <p:spPr bwMode="auto">
          <a:xfrm>
            <a:off x="546150" y="1806908"/>
            <a:ext cx="2120850" cy="264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2265229" y="1149423"/>
            <a:ext cx="10390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smtClean="0"/>
              <a:t>1868-1940</a:t>
            </a:r>
            <a:endParaRPr lang="en-US" altLang="en-US" sz="1400" dirty="0"/>
          </a:p>
        </p:txBody>
      </p:sp>
      <p:sp>
        <p:nvSpPr>
          <p:cNvPr id="11" name="TextBox 10"/>
          <p:cNvSpPr txBox="1"/>
          <p:nvPr/>
        </p:nvSpPr>
        <p:spPr>
          <a:xfrm>
            <a:off x="538552" y="1084609"/>
            <a:ext cx="1752600" cy="369332"/>
          </a:xfrm>
          <a:prstGeom prst="rect">
            <a:avLst/>
          </a:prstGeom>
          <a:solidFill>
            <a:srgbClr val="FFFF00"/>
          </a:solidFill>
        </p:spPr>
        <p:txBody>
          <a:bodyPr wrap="square" rtlCol="0">
            <a:spAutoFit/>
          </a:bodyPr>
          <a:lstStyle/>
          <a:p>
            <a:pPr algn="ctr"/>
            <a:r>
              <a:rPr lang="zh-CN" altLang="en-US" dirty="0" smtClean="0">
                <a:latin typeface="SimSun" panose="02010600030101010101" pitchFamily="2" charset="-122"/>
                <a:ea typeface="SimSun" panose="02010600030101010101" pitchFamily="2" charset="-122"/>
              </a:rPr>
              <a:t>蔡元培</a:t>
            </a:r>
            <a:endParaRPr lang="en-US" altLang="en-US"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664499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1" name="Picture 7" descr="s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22" y="1757572"/>
            <a:ext cx="1870278" cy="26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2" name="Text Box 8"/>
          <p:cNvSpPr txBox="1">
            <a:spLocks noChangeArrowheads="1"/>
          </p:cNvSpPr>
          <p:nvPr/>
        </p:nvSpPr>
        <p:spPr bwMode="auto">
          <a:xfrm>
            <a:off x="2288472" y="1149423"/>
            <a:ext cx="9925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smtClean="0">
                <a:latin typeface="SimSun" panose="02010600030101010101" pitchFamily="2" charset="-122"/>
                <a:ea typeface="SimSun" panose="02010600030101010101" pitchFamily="2" charset="-122"/>
              </a:rPr>
              <a:t>1905-1980</a:t>
            </a:r>
            <a:endParaRPr lang="en-US" altLang="en-US" sz="1400" dirty="0">
              <a:latin typeface="SimSun" panose="02010600030101010101" pitchFamily="2" charset="-122"/>
              <a:ea typeface="SimSun" panose="02010600030101010101" pitchFamily="2" charset="-122"/>
            </a:endParaRPr>
          </a:p>
        </p:txBody>
      </p:sp>
      <p:sp>
        <p:nvSpPr>
          <p:cNvPr id="3" name="Rectangle 2"/>
          <p:cNvSpPr/>
          <p:nvPr/>
        </p:nvSpPr>
        <p:spPr>
          <a:xfrm>
            <a:off x="2937078" y="2525030"/>
            <a:ext cx="5791200" cy="3785652"/>
          </a:xfrm>
          <a:prstGeom prst="rect">
            <a:avLst/>
          </a:prstGeom>
        </p:spPr>
        <p:txBody>
          <a:bodyPr wrap="square">
            <a:spAutoFit/>
          </a:bodyPr>
          <a:lstStyle/>
          <a:p>
            <a:pPr>
              <a:spcAft>
                <a:spcPts val="2400"/>
              </a:spcAft>
            </a:pPr>
            <a:r>
              <a:rPr lang="en-US" altLang="en-US" sz="1800" dirty="0" smtClean="0">
                <a:solidFill>
                  <a:srgbClr val="FF0000"/>
                </a:solidFill>
                <a:latin typeface="SimSun" panose="02010600030101010101" pitchFamily="2" charset="-122"/>
                <a:ea typeface="SimSun" panose="02010600030101010101" pitchFamily="2" charset="-122"/>
              </a:rPr>
              <a:t>1959</a:t>
            </a:r>
            <a:endParaRPr lang="en-US" altLang="en-US" sz="1800" dirty="0" smtClean="0">
              <a:latin typeface="SimSun" panose="02010600030101010101" pitchFamily="2" charset="-122"/>
              <a:ea typeface="SimSun" panose="02010600030101010101" pitchFamily="2" charset="-122"/>
            </a:endParaRPr>
          </a:p>
          <a:p>
            <a:pPr marL="285750" indent="-285750" eaLnBrk="1" hangingPunct="1">
              <a:spcAft>
                <a:spcPts val="2400"/>
              </a:spcAft>
              <a:buClr>
                <a:srgbClr val="00B050"/>
              </a:buClr>
              <a:buSzPct val="150000"/>
              <a:buFont typeface="Arial" panose="020B0604020202020204" pitchFamily="34" charset="0"/>
              <a:buChar char="•"/>
              <a:defRPr/>
            </a:pPr>
            <a:r>
              <a:rPr lang="en-US" altLang="zh-CN" dirty="0">
                <a:ea typeface="宋体" panose="02010600030101010101" pitchFamily="2" charset="-122"/>
              </a:rPr>
              <a:t>With rapid advance of “natural science” in the last 200 years, humanities were underdeveloped and two cultures </a:t>
            </a:r>
            <a:r>
              <a:rPr lang="en-US" altLang="zh-CN" sz="1400" dirty="0">
                <a:ea typeface="宋体" panose="02010600030101010101" pitchFamily="2" charset="-122"/>
              </a:rPr>
              <a:t>(humanities and science) </a:t>
            </a:r>
            <a:r>
              <a:rPr lang="en-US" altLang="zh-CN" dirty="0">
                <a:ea typeface="宋体" panose="02010600030101010101" pitchFamily="2" charset="-122"/>
              </a:rPr>
              <a:t>were formed.</a:t>
            </a:r>
          </a:p>
          <a:p>
            <a:pPr marL="285750" indent="-285750" eaLnBrk="1" hangingPunct="1">
              <a:spcAft>
                <a:spcPts val="2400"/>
              </a:spcAft>
              <a:buClr>
                <a:srgbClr val="00B050"/>
              </a:buClr>
              <a:buSzPct val="150000"/>
              <a:buFont typeface="Arial" panose="020B0604020202020204" pitchFamily="34" charset="0"/>
              <a:buChar char="•"/>
              <a:defRPr/>
            </a:pPr>
            <a:r>
              <a:rPr lang="en-US" altLang="zh-CN" dirty="0">
                <a:solidFill>
                  <a:srgbClr val="0000FF"/>
                </a:solidFill>
                <a:ea typeface="宋体" panose="02010600030101010101" pitchFamily="2" charset="-122"/>
              </a:rPr>
              <a:t>The method to bridge the gap advocated by Snow </a:t>
            </a:r>
            <a:r>
              <a:rPr lang="en-US" altLang="zh-CN" sz="1400" dirty="0">
                <a:solidFill>
                  <a:srgbClr val="0000FF"/>
                </a:solidFill>
                <a:ea typeface="宋体" panose="02010600030101010101" pitchFamily="2" charset="-122"/>
              </a:rPr>
              <a:t>(adopted in general </a:t>
            </a:r>
            <a:r>
              <a:rPr lang="en-US" altLang="zh-CN" sz="1400" dirty="0" smtClean="0">
                <a:solidFill>
                  <a:srgbClr val="0000FF"/>
                </a:solidFill>
                <a:ea typeface="宋体" panose="02010600030101010101" pitchFamily="2" charset="-122"/>
              </a:rPr>
              <a:t>education, in Taiwan and the West)</a:t>
            </a:r>
            <a:r>
              <a:rPr lang="en-US" altLang="zh-CN" dirty="0" smtClean="0">
                <a:solidFill>
                  <a:srgbClr val="0000FF"/>
                </a:solidFill>
                <a:ea typeface="宋体" panose="02010600030101010101" pitchFamily="2" charset="-122"/>
              </a:rPr>
              <a:t> </a:t>
            </a:r>
            <a:r>
              <a:rPr lang="en-US" altLang="zh-CN" dirty="0">
                <a:solidFill>
                  <a:srgbClr val="0000FF"/>
                </a:solidFill>
                <a:ea typeface="宋体" panose="02010600030101010101" pitchFamily="2" charset="-122"/>
              </a:rPr>
              <a:t>is to ask each side to learn something about the other side. </a:t>
            </a:r>
          </a:p>
          <a:p>
            <a:pPr marL="285750" indent="-285750" eaLnBrk="1" hangingPunct="1">
              <a:spcAft>
                <a:spcPts val="1200"/>
              </a:spcAft>
              <a:buClr>
                <a:srgbClr val="00B050"/>
              </a:buClr>
              <a:buSzPct val="150000"/>
              <a:buFont typeface="Arial" panose="020B0604020202020204" pitchFamily="34" charset="0"/>
              <a:buChar char="•"/>
              <a:defRPr/>
            </a:pPr>
            <a:r>
              <a:rPr lang="en-US" altLang="zh-CN" dirty="0">
                <a:ea typeface="宋体" panose="02010600030101010101" pitchFamily="2" charset="-122"/>
              </a:rPr>
              <a:t>This is </a:t>
            </a:r>
            <a:r>
              <a:rPr lang="en-US" altLang="zh-CN" dirty="0" smtClean="0">
                <a:ea typeface="宋体" panose="02010600030101010101" pitchFamily="2" charset="-122"/>
              </a:rPr>
              <a:t>superficial, ineffective </a:t>
            </a:r>
            <a:r>
              <a:rPr lang="en-US" altLang="zh-CN" dirty="0">
                <a:ea typeface="宋体" panose="02010600030101010101" pitchFamily="2" charset="-122"/>
              </a:rPr>
              <a:t>and insufficient. The effective step is </a:t>
            </a:r>
            <a:r>
              <a:rPr lang="en-US" altLang="zh-CN" dirty="0" smtClean="0">
                <a:ea typeface="宋体" panose="02010600030101010101" pitchFamily="2" charset="-122"/>
              </a:rPr>
              <a:t>go to the root of the problem </a:t>
            </a:r>
            <a:r>
              <a:rPr lang="en-US" altLang="zh-CN" sz="1400" dirty="0" smtClean="0">
                <a:ea typeface="宋体" panose="02010600030101010101" pitchFamily="2" charset="-122"/>
              </a:rPr>
              <a:t>(see below)</a:t>
            </a:r>
            <a:r>
              <a:rPr lang="en-US" altLang="zh-CN" dirty="0" smtClean="0">
                <a:ea typeface="宋体" panose="02010600030101010101" pitchFamily="2" charset="-122"/>
              </a:rPr>
              <a:t>.</a:t>
            </a:r>
            <a:endParaRPr lang="en-US" altLang="zh-CN" dirty="0">
              <a:solidFill>
                <a:srgbClr val="FF0000"/>
              </a:solidFill>
              <a:ea typeface="宋体" panose="02010600030101010101" pitchFamily="2" charset="-122"/>
            </a:endParaRPr>
          </a:p>
        </p:txBody>
      </p:sp>
      <p:sp>
        <p:nvSpPr>
          <p:cNvPr id="25" name="TextBox 7"/>
          <p:cNvSpPr txBox="1">
            <a:spLocks noChangeArrowheads="1"/>
          </p:cNvSpPr>
          <p:nvPr/>
        </p:nvSpPr>
        <p:spPr bwMode="auto">
          <a:xfrm>
            <a:off x="2901822" y="1828800"/>
            <a:ext cx="1199330" cy="369332"/>
          </a:xfrm>
          <a:prstGeom prst="rect">
            <a:avLst/>
          </a:prstGeom>
          <a:solidFill>
            <a:srgbClr val="CCFFFF"/>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dirty="0" smtClean="0">
                <a:latin typeface="+mn-lt"/>
                <a:ea typeface="宋体" panose="02010600030101010101" pitchFamily="2" charset="-122"/>
              </a:rPr>
              <a:t>两種文化</a:t>
            </a:r>
            <a:endParaRPr lang="en-US" altLang="en-US" sz="1800" dirty="0">
              <a:latin typeface="+mn-lt"/>
            </a:endParaRPr>
          </a:p>
        </p:txBody>
      </p:sp>
      <p:sp>
        <p:nvSpPr>
          <p:cNvPr id="23" name="Text Box 3"/>
          <p:cNvSpPr txBox="1">
            <a:spLocks noChangeArrowheads="1"/>
          </p:cNvSpPr>
          <p:nvPr/>
        </p:nvSpPr>
        <p:spPr bwMode="auto">
          <a:xfrm>
            <a:off x="334506" y="42863"/>
            <a:ext cx="8534400" cy="369332"/>
          </a:xfrm>
          <a:prstGeom prst="rect">
            <a:avLst/>
          </a:prstGeom>
          <a:solidFill>
            <a:srgbClr val="FFD1F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SimSun" panose="02010600030101010101" pitchFamily="2" charset="-122"/>
                <a:ea typeface="SimSun" panose="02010600030101010101" pitchFamily="2" charset="-122"/>
              </a:rPr>
              <a:t>文理交融</a:t>
            </a:r>
            <a:r>
              <a:rPr lang="en-US" altLang="zh-CN" sz="1800" b="1" spc="300" dirty="0" smtClean="0">
                <a:latin typeface="SimSun" panose="02010600030101010101" pitchFamily="2" charset="-122"/>
                <a:ea typeface="SimSun" panose="02010600030101010101" pitchFamily="2" charset="-122"/>
              </a:rPr>
              <a:t>: </a:t>
            </a:r>
            <a:r>
              <a:rPr lang="zh-CN" altLang="en-US" sz="1800" b="1" spc="300" dirty="0" smtClean="0">
                <a:solidFill>
                  <a:srgbClr val="FF0000"/>
                </a:solidFill>
                <a:latin typeface="SimSun" panose="02010600030101010101" pitchFamily="2" charset="-122"/>
                <a:ea typeface="SimSun" panose="02010600030101010101" pitchFamily="2" charset="-122"/>
              </a:rPr>
              <a:t>社</a:t>
            </a:r>
            <a:r>
              <a:rPr lang="zh-CN" altLang="en-US" sz="1800" b="1" spc="300" dirty="0">
                <a:solidFill>
                  <a:srgbClr val="FF0000"/>
                </a:solidFill>
                <a:latin typeface="SimSun" panose="02010600030101010101" pitchFamily="2" charset="-122"/>
                <a:ea typeface="SimSun" panose="02010600030101010101" pitchFamily="2" charset="-122"/>
              </a:rPr>
              <a:t>交</a:t>
            </a:r>
            <a:r>
              <a:rPr lang="zh-CN" altLang="en-US" sz="1800" b="1" spc="300" dirty="0">
                <a:latin typeface="SimSun" panose="02010600030101010101" pitchFamily="2" charset="-122"/>
                <a:ea typeface="SimSun" panose="02010600030101010101" pitchFamily="2" charset="-122"/>
              </a:rPr>
              <a:t>层次</a:t>
            </a:r>
            <a:endParaRPr lang="en-US" altLang="zh-CN" sz="1800" b="1" spc="300" dirty="0">
              <a:solidFill>
                <a:srgbClr val="FF0000"/>
              </a:solidFill>
              <a:latin typeface="SimSun" panose="02010600030101010101" pitchFamily="2" charset="-122"/>
              <a:ea typeface="SimSun" panose="02010600030101010101" pitchFamily="2" charset="-122"/>
            </a:endParaRPr>
          </a:p>
        </p:txBody>
      </p:sp>
      <p:sp>
        <p:nvSpPr>
          <p:cNvPr id="26" name="TextBox 25"/>
          <p:cNvSpPr txBox="1"/>
          <p:nvPr/>
        </p:nvSpPr>
        <p:spPr>
          <a:xfrm>
            <a:off x="538552" y="1084609"/>
            <a:ext cx="1752600" cy="369332"/>
          </a:xfrm>
          <a:prstGeom prst="rect">
            <a:avLst/>
          </a:prstGeom>
          <a:solidFill>
            <a:srgbClr val="FFFF00"/>
          </a:solidFill>
        </p:spPr>
        <p:txBody>
          <a:bodyPr wrap="square" rtlCol="0">
            <a:spAutoFit/>
          </a:bodyPr>
          <a:lstStyle/>
          <a:p>
            <a:pPr algn="ctr"/>
            <a:r>
              <a:rPr lang="en-US" altLang="en-US" dirty="0">
                <a:latin typeface="SimSun" panose="02010600030101010101" pitchFamily="2" charset="-122"/>
                <a:ea typeface="SimSun" panose="02010600030101010101" pitchFamily="2" charset="-122"/>
              </a:rPr>
              <a:t>C. P. Snow</a:t>
            </a:r>
          </a:p>
        </p:txBody>
      </p:sp>
    </p:spTree>
    <p:extLst>
      <p:ext uri="{BB962C8B-B14F-4D97-AF65-F5344CB8AC3E}">
        <p14:creationId xmlns:p14="http://schemas.microsoft.com/office/powerpoint/2010/main" val="1277738008"/>
      </p:ext>
    </p:extLst>
  </p:cSld>
  <p:clrMapOvr>
    <a:masterClrMapping/>
  </p:clrMapOvr>
  <p:transition advTm="511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6389" name="Rectangle 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buFontTx/>
              <a:buNone/>
            </a:pPr>
            <a:r>
              <a:rPr lang="en-US" altLang="en-US" sz="1200">
                <a:latin typeface="Times New Roman" panose="02020603050405020304" pitchFamily="18" charset="0"/>
                <a:ea typeface="宋体" panose="02010600030101010101" pitchFamily="2" charset="-122"/>
                <a:cs typeface="Times New Roman" panose="02020603050405020304" pitchFamily="18" charset="0"/>
              </a:rPr>
              <a:t/>
            </a:r>
            <a:br>
              <a:rPr lang="en-US" altLang="en-US" sz="1200">
                <a:latin typeface="Times New Roman" panose="02020603050405020304" pitchFamily="18" charset="0"/>
                <a:ea typeface="宋体" panose="02010600030101010101" pitchFamily="2" charset="-122"/>
                <a:cs typeface="Times New Roman" panose="02020603050405020304" pitchFamily="18" charset="0"/>
              </a:rPr>
            </a:br>
            <a:endParaRPr lang="en-US" altLang="en-US" sz="1800">
              <a:ea typeface="宋体" panose="02010600030101010101" pitchFamily="2" charset="-122"/>
              <a:cs typeface="Times New Roman" panose="02020603050405020304" pitchFamily="18" charset="0"/>
            </a:endParaRPr>
          </a:p>
        </p:txBody>
      </p:sp>
      <p:grpSp>
        <p:nvGrpSpPr>
          <p:cNvPr id="13" name="Group 12"/>
          <p:cNvGrpSpPr/>
          <p:nvPr/>
        </p:nvGrpSpPr>
        <p:grpSpPr>
          <a:xfrm>
            <a:off x="2678588" y="2041525"/>
            <a:ext cx="4087335" cy="3444875"/>
            <a:chOff x="4469067" y="4343400"/>
            <a:chExt cx="3592258" cy="2378075"/>
          </a:xfrm>
        </p:grpSpPr>
        <p:sp>
          <p:nvSpPr>
            <p:cNvPr id="14" name="Rectangle 20"/>
            <p:cNvSpPr>
              <a:spLocks noChangeArrowheads="1"/>
            </p:cNvSpPr>
            <p:nvPr/>
          </p:nvSpPr>
          <p:spPr bwMode="auto">
            <a:xfrm>
              <a:off x="5789613" y="6173788"/>
              <a:ext cx="1354137" cy="547687"/>
            </a:xfrm>
            <a:prstGeom prst="rect">
              <a:avLst/>
            </a:prstGeom>
            <a:solidFill>
              <a:srgbClr val="FF9933">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 name="Freeform 11"/>
            <p:cNvSpPr>
              <a:spLocks/>
            </p:cNvSpPr>
            <p:nvPr/>
          </p:nvSpPr>
          <p:spPr bwMode="auto">
            <a:xfrm>
              <a:off x="5281613" y="4343400"/>
              <a:ext cx="1149350" cy="1920875"/>
            </a:xfrm>
            <a:custGeom>
              <a:avLst/>
              <a:gdLst>
                <a:gd name="T0" fmla="*/ 2147483646 w 1056"/>
                <a:gd name="T1" fmla="*/ 2147483646 h 1673"/>
                <a:gd name="T2" fmla="*/ 2147483646 w 1056"/>
                <a:gd name="T3" fmla="*/ 2147483646 h 1673"/>
                <a:gd name="T4" fmla="*/ 2147483646 w 1056"/>
                <a:gd name="T5" fmla="*/ 2147483646 h 1673"/>
                <a:gd name="T6" fmla="*/ 2147483646 w 1056"/>
                <a:gd name="T7" fmla="*/ 2147483646 h 1673"/>
                <a:gd name="T8" fmla="*/ 2147483646 w 1056"/>
                <a:gd name="T9" fmla="*/ 2147483646 h 1673"/>
                <a:gd name="T10" fmla="*/ 2147483646 w 1056"/>
                <a:gd name="T11" fmla="*/ 2147483646 h 1673"/>
                <a:gd name="T12" fmla="*/ 2147483646 w 1056"/>
                <a:gd name="T13" fmla="*/ 2147483646 h 1673"/>
                <a:gd name="T14" fmla="*/ 2147483646 w 1056"/>
                <a:gd name="T15" fmla="*/ 2147483646 h 1673"/>
                <a:gd name="T16" fmla="*/ 2147483646 w 1056"/>
                <a:gd name="T17" fmla="*/ 2147483646 h 1673"/>
                <a:gd name="T18" fmla="*/ 2147483646 w 1056"/>
                <a:gd name="T19" fmla="*/ 2147483646 h 1673"/>
                <a:gd name="T20" fmla="*/ 2147483646 w 1056"/>
                <a:gd name="T21" fmla="*/ 2147483646 h 1673"/>
                <a:gd name="T22" fmla="*/ 2147483646 w 1056"/>
                <a:gd name="T23" fmla="*/ 2147483646 h 1673"/>
                <a:gd name="T24" fmla="*/ 2147483646 w 1056"/>
                <a:gd name="T25" fmla="*/ 2147483646 h 1673"/>
                <a:gd name="T26" fmla="*/ 2147483646 w 1056"/>
                <a:gd name="T27" fmla="*/ 2147483646 h 1673"/>
                <a:gd name="T28" fmla="*/ 2147483646 w 1056"/>
                <a:gd name="T29" fmla="*/ 2147483646 h 1673"/>
                <a:gd name="T30" fmla="*/ 2147483646 w 1056"/>
                <a:gd name="T31" fmla="*/ 2147483646 h 1673"/>
                <a:gd name="T32" fmla="*/ 2147483646 w 1056"/>
                <a:gd name="T33" fmla="*/ 2147483646 h 1673"/>
                <a:gd name="T34" fmla="*/ 2147483646 w 1056"/>
                <a:gd name="T35" fmla="*/ 2147483646 h 1673"/>
                <a:gd name="T36" fmla="*/ 2147483646 w 1056"/>
                <a:gd name="T37" fmla="*/ 2147483646 h 1673"/>
                <a:gd name="T38" fmla="*/ 2147483646 w 1056"/>
                <a:gd name="T39" fmla="*/ 2147483646 h 1673"/>
                <a:gd name="T40" fmla="*/ 2147483646 w 1056"/>
                <a:gd name="T41" fmla="*/ 2147483646 h 1673"/>
                <a:gd name="T42" fmla="*/ 2147483646 w 1056"/>
                <a:gd name="T43" fmla="*/ 2147483646 h 1673"/>
                <a:gd name="T44" fmla="*/ 2147483646 w 1056"/>
                <a:gd name="T45" fmla="*/ 2147483646 h 1673"/>
                <a:gd name="T46" fmla="*/ 2147483646 w 1056"/>
                <a:gd name="T47" fmla="*/ 2147483646 h 1673"/>
                <a:gd name="T48" fmla="*/ 2147483646 w 1056"/>
                <a:gd name="T49" fmla="*/ 2147483646 h 1673"/>
                <a:gd name="T50" fmla="*/ 2147483646 w 1056"/>
                <a:gd name="T51" fmla="*/ 2147483646 h 1673"/>
                <a:gd name="T52" fmla="*/ 2147483646 w 1056"/>
                <a:gd name="T53" fmla="*/ 2147483646 h 1673"/>
                <a:gd name="T54" fmla="*/ 2147483646 w 1056"/>
                <a:gd name="T55" fmla="*/ 2147483646 h 1673"/>
                <a:gd name="T56" fmla="*/ 2147483646 w 1056"/>
                <a:gd name="T57" fmla="*/ 2147483646 h 1673"/>
                <a:gd name="T58" fmla="*/ 2147483646 w 1056"/>
                <a:gd name="T59" fmla="*/ 2147483646 h 1673"/>
                <a:gd name="T60" fmla="*/ 2147483646 w 1056"/>
                <a:gd name="T61" fmla="*/ 2147483646 h 1673"/>
                <a:gd name="T62" fmla="*/ 2147483646 w 1056"/>
                <a:gd name="T63" fmla="*/ 2147483646 h 1673"/>
                <a:gd name="T64" fmla="*/ 2147483646 w 1056"/>
                <a:gd name="T65" fmla="*/ 2147483646 h 1673"/>
                <a:gd name="T66" fmla="*/ 2147483646 w 1056"/>
                <a:gd name="T67" fmla="*/ 2147483646 h 1673"/>
                <a:gd name="T68" fmla="*/ 2147483646 w 1056"/>
                <a:gd name="T69" fmla="*/ 2147483646 h 1673"/>
                <a:gd name="T70" fmla="*/ 2147483646 w 1056"/>
                <a:gd name="T71" fmla="*/ 2147483646 h 1673"/>
                <a:gd name="T72" fmla="*/ 2147483646 w 1056"/>
                <a:gd name="T73" fmla="*/ 2147483646 h 1673"/>
                <a:gd name="T74" fmla="*/ 2147483646 w 1056"/>
                <a:gd name="T75" fmla="*/ 2147483646 h 1673"/>
                <a:gd name="T76" fmla="*/ 2147483646 w 1056"/>
                <a:gd name="T77" fmla="*/ 2147483646 h 1673"/>
                <a:gd name="T78" fmla="*/ 2147483646 w 1056"/>
                <a:gd name="T79" fmla="*/ 2147483646 h 1673"/>
                <a:gd name="T80" fmla="*/ 2147483646 w 1056"/>
                <a:gd name="T81" fmla="*/ 2147483646 h 1673"/>
                <a:gd name="T82" fmla="*/ 2147483646 w 1056"/>
                <a:gd name="T83" fmla="*/ 2147483646 h 1673"/>
                <a:gd name="T84" fmla="*/ 2147483646 w 1056"/>
                <a:gd name="T85" fmla="*/ 2147483646 h 1673"/>
                <a:gd name="T86" fmla="*/ 2147483646 w 1056"/>
                <a:gd name="T87" fmla="*/ 2147483646 h 1673"/>
                <a:gd name="T88" fmla="*/ 2147483646 w 1056"/>
                <a:gd name="T89" fmla="*/ 2147483646 h 1673"/>
                <a:gd name="T90" fmla="*/ 2147483646 w 1056"/>
                <a:gd name="T91" fmla="*/ 2147483646 h 1673"/>
                <a:gd name="T92" fmla="*/ 2147483646 w 1056"/>
                <a:gd name="T93" fmla="*/ 2147483646 h 1673"/>
                <a:gd name="T94" fmla="*/ 2147483646 w 1056"/>
                <a:gd name="T95" fmla="*/ 2147483646 h 1673"/>
                <a:gd name="T96" fmla="*/ 2147483646 w 1056"/>
                <a:gd name="T97" fmla="*/ 2147483646 h 1673"/>
                <a:gd name="T98" fmla="*/ 2147483646 w 1056"/>
                <a:gd name="T99" fmla="*/ 2147483646 h 1673"/>
                <a:gd name="T100" fmla="*/ 2147483646 w 1056"/>
                <a:gd name="T101" fmla="*/ 2147483646 h 1673"/>
                <a:gd name="T102" fmla="*/ 2147483646 w 1056"/>
                <a:gd name="T103" fmla="*/ 2147483646 h 1673"/>
                <a:gd name="T104" fmla="*/ 2147483646 w 1056"/>
                <a:gd name="T105" fmla="*/ 2147483646 h 1673"/>
                <a:gd name="T106" fmla="*/ 2147483646 w 1056"/>
                <a:gd name="T107" fmla="*/ 2147483646 h 1673"/>
                <a:gd name="T108" fmla="*/ 2147483646 w 1056"/>
                <a:gd name="T109" fmla="*/ 2147483646 h 1673"/>
                <a:gd name="T110" fmla="*/ 2147483646 w 1056"/>
                <a:gd name="T111" fmla="*/ 2147483646 h 16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6" h="1673">
                  <a:moveTo>
                    <a:pt x="269" y="201"/>
                  </a:moveTo>
                  <a:cubicBezTo>
                    <a:pt x="280" y="233"/>
                    <a:pt x="296" y="261"/>
                    <a:pt x="306" y="293"/>
                  </a:cubicBezTo>
                  <a:cubicBezTo>
                    <a:pt x="326" y="252"/>
                    <a:pt x="318" y="234"/>
                    <a:pt x="361" y="220"/>
                  </a:cubicBezTo>
                  <a:cubicBezTo>
                    <a:pt x="367" y="214"/>
                    <a:pt x="379" y="210"/>
                    <a:pt x="379" y="201"/>
                  </a:cubicBezTo>
                  <a:cubicBezTo>
                    <a:pt x="379" y="169"/>
                    <a:pt x="298" y="133"/>
                    <a:pt x="269" y="119"/>
                  </a:cubicBezTo>
                  <a:cubicBezTo>
                    <a:pt x="263" y="107"/>
                    <a:pt x="259" y="93"/>
                    <a:pt x="251" y="82"/>
                  </a:cubicBezTo>
                  <a:cubicBezTo>
                    <a:pt x="243" y="71"/>
                    <a:pt x="173" y="0"/>
                    <a:pt x="242" y="46"/>
                  </a:cubicBezTo>
                  <a:cubicBezTo>
                    <a:pt x="245" y="55"/>
                    <a:pt x="251" y="64"/>
                    <a:pt x="251" y="73"/>
                  </a:cubicBezTo>
                  <a:cubicBezTo>
                    <a:pt x="251" y="89"/>
                    <a:pt x="238" y="104"/>
                    <a:pt x="242" y="119"/>
                  </a:cubicBezTo>
                  <a:cubicBezTo>
                    <a:pt x="250" y="153"/>
                    <a:pt x="317" y="166"/>
                    <a:pt x="343" y="183"/>
                  </a:cubicBezTo>
                  <a:cubicBezTo>
                    <a:pt x="332" y="204"/>
                    <a:pt x="328" y="228"/>
                    <a:pt x="315" y="247"/>
                  </a:cubicBezTo>
                  <a:cubicBezTo>
                    <a:pt x="308" y="258"/>
                    <a:pt x="277" y="267"/>
                    <a:pt x="288" y="274"/>
                  </a:cubicBezTo>
                  <a:cubicBezTo>
                    <a:pt x="304" y="284"/>
                    <a:pt x="325" y="268"/>
                    <a:pt x="343" y="265"/>
                  </a:cubicBezTo>
                  <a:cubicBezTo>
                    <a:pt x="370" y="268"/>
                    <a:pt x="401" y="261"/>
                    <a:pt x="425" y="274"/>
                  </a:cubicBezTo>
                  <a:cubicBezTo>
                    <a:pt x="435" y="279"/>
                    <a:pt x="407" y="288"/>
                    <a:pt x="397" y="293"/>
                  </a:cubicBezTo>
                  <a:cubicBezTo>
                    <a:pt x="373" y="306"/>
                    <a:pt x="324" y="329"/>
                    <a:pt x="324" y="329"/>
                  </a:cubicBezTo>
                  <a:cubicBezTo>
                    <a:pt x="309" y="323"/>
                    <a:pt x="279" y="327"/>
                    <a:pt x="279" y="311"/>
                  </a:cubicBezTo>
                  <a:cubicBezTo>
                    <a:pt x="279" y="296"/>
                    <a:pt x="309" y="306"/>
                    <a:pt x="324" y="302"/>
                  </a:cubicBezTo>
                  <a:cubicBezTo>
                    <a:pt x="444" y="270"/>
                    <a:pt x="314" y="296"/>
                    <a:pt x="434" y="274"/>
                  </a:cubicBezTo>
                  <a:cubicBezTo>
                    <a:pt x="464" y="306"/>
                    <a:pt x="454" y="282"/>
                    <a:pt x="425" y="311"/>
                  </a:cubicBezTo>
                  <a:cubicBezTo>
                    <a:pt x="412" y="324"/>
                    <a:pt x="381" y="371"/>
                    <a:pt x="361" y="384"/>
                  </a:cubicBezTo>
                  <a:cubicBezTo>
                    <a:pt x="336" y="400"/>
                    <a:pt x="297" y="412"/>
                    <a:pt x="269" y="421"/>
                  </a:cubicBezTo>
                  <a:cubicBezTo>
                    <a:pt x="223" y="467"/>
                    <a:pt x="185" y="467"/>
                    <a:pt x="123" y="494"/>
                  </a:cubicBezTo>
                  <a:cubicBezTo>
                    <a:pt x="92" y="507"/>
                    <a:pt x="0" y="552"/>
                    <a:pt x="32" y="540"/>
                  </a:cubicBezTo>
                  <a:cubicBezTo>
                    <a:pt x="90" y="518"/>
                    <a:pt x="95" y="510"/>
                    <a:pt x="169" y="503"/>
                  </a:cubicBezTo>
                  <a:cubicBezTo>
                    <a:pt x="202" y="500"/>
                    <a:pt x="236" y="495"/>
                    <a:pt x="269" y="494"/>
                  </a:cubicBezTo>
                  <a:cubicBezTo>
                    <a:pt x="403" y="489"/>
                    <a:pt x="538" y="488"/>
                    <a:pt x="672" y="485"/>
                  </a:cubicBezTo>
                  <a:cubicBezTo>
                    <a:pt x="681" y="482"/>
                    <a:pt x="708" y="480"/>
                    <a:pt x="699" y="476"/>
                  </a:cubicBezTo>
                  <a:cubicBezTo>
                    <a:pt x="676" y="467"/>
                    <a:pt x="649" y="473"/>
                    <a:pt x="626" y="466"/>
                  </a:cubicBezTo>
                  <a:cubicBezTo>
                    <a:pt x="578" y="451"/>
                    <a:pt x="543" y="406"/>
                    <a:pt x="498" y="384"/>
                  </a:cubicBezTo>
                  <a:cubicBezTo>
                    <a:pt x="501" y="366"/>
                    <a:pt x="520" y="342"/>
                    <a:pt x="507" y="329"/>
                  </a:cubicBezTo>
                  <a:cubicBezTo>
                    <a:pt x="495" y="317"/>
                    <a:pt x="476" y="342"/>
                    <a:pt x="461" y="348"/>
                  </a:cubicBezTo>
                  <a:cubicBezTo>
                    <a:pt x="419" y="364"/>
                    <a:pt x="376" y="379"/>
                    <a:pt x="333" y="393"/>
                  </a:cubicBezTo>
                  <a:cubicBezTo>
                    <a:pt x="309" y="418"/>
                    <a:pt x="282" y="412"/>
                    <a:pt x="260" y="439"/>
                  </a:cubicBezTo>
                  <a:cubicBezTo>
                    <a:pt x="224" y="483"/>
                    <a:pt x="218" y="530"/>
                    <a:pt x="160" y="549"/>
                  </a:cubicBezTo>
                  <a:cubicBezTo>
                    <a:pt x="151" y="552"/>
                    <a:pt x="178" y="541"/>
                    <a:pt x="187" y="540"/>
                  </a:cubicBezTo>
                  <a:cubicBezTo>
                    <a:pt x="299" y="529"/>
                    <a:pt x="525" y="512"/>
                    <a:pt x="525" y="512"/>
                  </a:cubicBezTo>
                  <a:cubicBezTo>
                    <a:pt x="593" y="499"/>
                    <a:pt x="660" y="492"/>
                    <a:pt x="727" y="476"/>
                  </a:cubicBezTo>
                  <a:cubicBezTo>
                    <a:pt x="893" y="388"/>
                    <a:pt x="1017" y="457"/>
                    <a:pt x="343" y="430"/>
                  </a:cubicBezTo>
                  <a:cubicBezTo>
                    <a:pt x="380" y="418"/>
                    <a:pt x="389" y="393"/>
                    <a:pt x="425" y="375"/>
                  </a:cubicBezTo>
                  <a:cubicBezTo>
                    <a:pt x="439" y="368"/>
                    <a:pt x="509" y="358"/>
                    <a:pt x="516" y="357"/>
                  </a:cubicBezTo>
                  <a:cubicBezTo>
                    <a:pt x="525" y="360"/>
                    <a:pt x="544" y="356"/>
                    <a:pt x="544" y="366"/>
                  </a:cubicBezTo>
                  <a:cubicBezTo>
                    <a:pt x="544" y="376"/>
                    <a:pt x="525" y="371"/>
                    <a:pt x="516" y="375"/>
                  </a:cubicBezTo>
                  <a:cubicBezTo>
                    <a:pt x="506" y="380"/>
                    <a:pt x="499" y="388"/>
                    <a:pt x="489" y="393"/>
                  </a:cubicBezTo>
                  <a:cubicBezTo>
                    <a:pt x="385" y="446"/>
                    <a:pt x="509" y="368"/>
                    <a:pt x="379" y="448"/>
                  </a:cubicBezTo>
                  <a:cubicBezTo>
                    <a:pt x="360" y="460"/>
                    <a:pt x="344" y="475"/>
                    <a:pt x="324" y="485"/>
                  </a:cubicBezTo>
                  <a:cubicBezTo>
                    <a:pt x="316" y="489"/>
                    <a:pt x="335" y="471"/>
                    <a:pt x="343" y="466"/>
                  </a:cubicBezTo>
                  <a:cubicBezTo>
                    <a:pt x="351" y="461"/>
                    <a:pt x="361" y="460"/>
                    <a:pt x="370" y="457"/>
                  </a:cubicBezTo>
                  <a:cubicBezTo>
                    <a:pt x="404" y="460"/>
                    <a:pt x="439" y="455"/>
                    <a:pt x="471" y="466"/>
                  </a:cubicBezTo>
                  <a:cubicBezTo>
                    <a:pt x="479" y="469"/>
                    <a:pt x="459" y="480"/>
                    <a:pt x="452" y="485"/>
                  </a:cubicBezTo>
                  <a:cubicBezTo>
                    <a:pt x="434" y="498"/>
                    <a:pt x="415" y="509"/>
                    <a:pt x="397" y="521"/>
                  </a:cubicBezTo>
                  <a:cubicBezTo>
                    <a:pt x="372" y="538"/>
                    <a:pt x="350" y="560"/>
                    <a:pt x="324" y="576"/>
                  </a:cubicBezTo>
                  <a:cubicBezTo>
                    <a:pt x="301" y="590"/>
                    <a:pt x="275" y="599"/>
                    <a:pt x="251" y="613"/>
                  </a:cubicBezTo>
                  <a:cubicBezTo>
                    <a:pt x="232" y="624"/>
                    <a:pt x="214" y="636"/>
                    <a:pt x="196" y="649"/>
                  </a:cubicBezTo>
                  <a:cubicBezTo>
                    <a:pt x="189" y="654"/>
                    <a:pt x="169" y="668"/>
                    <a:pt x="178" y="668"/>
                  </a:cubicBezTo>
                  <a:cubicBezTo>
                    <a:pt x="210" y="668"/>
                    <a:pt x="238" y="645"/>
                    <a:pt x="269" y="640"/>
                  </a:cubicBezTo>
                  <a:cubicBezTo>
                    <a:pt x="294" y="636"/>
                    <a:pt x="318" y="634"/>
                    <a:pt x="343" y="631"/>
                  </a:cubicBezTo>
                  <a:cubicBezTo>
                    <a:pt x="384" y="625"/>
                    <a:pt x="422" y="617"/>
                    <a:pt x="461" y="604"/>
                  </a:cubicBezTo>
                  <a:cubicBezTo>
                    <a:pt x="467" y="598"/>
                    <a:pt x="472" y="589"/>
                    <a:pt x="480" y="585"/>
                  </a:cubicBezTo>
                  <a:cubicBezTo>
                    <a:pt x="497" y="576"/>
                    <a:pt x="535" y="567"/>
                    <a:pt x="535" y="567"/>
                  </a:cubicBezTo>
                  <a:cubicBezTo>
                    <a:pt x="498" y="639"/>
                    <a:pt x="467" y="646"/>
                    <a:pt x="397" y="658"/>
                  </a:cubicBezTo>
                  <a:cubicBezTo>
                    <a:pt x="373" y="676"/>
                    <a:pt x="343" y="714"/>
                    <a:pt x="306" y="677"/>
                  </a:cubicBezTo>
                  <a:cubicBezTo>
                    <a:pt x="298" y="669"/>
                    <a:pt x="323" y="662"/>
                    <a:pt x="333" y="658"/>
                  </a:cubicBezTo>
                  <a:cubicBezTo>
                    <a:pt x="343" y="654"/>
                    <a:pt x="409" y="641"/>
                    <a:pt x="416" y="640"/>
                  </a:cubicBezTo>
                  <a:cubicBezTo>
                    <a:pt x="466" y="651"/>
                    <a:pt x="506" y="662"/>
                    <a:pt x="553" y="677"/>
                  </a:cubicBezTo>
                  <a:cubicBezTo>
                    <a:pt x="537" y="724"/>
                    <a:pt x="507" y="713"/>
                    <a:pt x="461" y="722"/>
                  </a:cubicBezTo>
                  <a:cubicBezTo>
                    <a:pt x="425" y="748"/>
                    <a:pt x="383" y="758"/>
                    <a:pt x="343" y="777"/>
                  </a:cubicBezTo>
                  <a:cubicBezTo>
                    <a:pt x="334" y="781"/>
                    <a:pt x="324" y="783"/>
                    <a:pt x="315" y="786"/>
                  </a:cubicBezTo>
                  <a:cubicBezTo>
                    <a:pt x="306" y="789"/>
                    <a:pt x="278" y="796"/>
                    <a:pt x="288" y="796"/>
                  </a:cubicBezTo>
                  <a:cubicBezTo>
                    <a:pt x="295" y="796"/>
                    <a:pt x="342" y="780"/>
                    <a:pt x="352" y="777"/>
                  </a:cubicBezTo>
                  <a:cubicBezTo>
                    <a:pt x="433" y="753"/>
                    <a:pt x="401" y="761"/>
                    <a:pt x="489" y="750"/>
                  </a:cubicBezTo>
                  <a:cubicBezTo>
                    <a:pt x="632" y="759"/>
                    <a:pt x="769" y="782"/>
                    <a:pt x="909" y="805"/>
                  </a:cubicBezTo>
                  <a:cubicBezTo>
                    <a:pt x="868" y="761"/>
                    <a:pt x="899" y="790"/>
                    <a:pt x="800" y="741"/>
                  </a:cubicBezTo>
                  <a:cubicBezTo>
                    <a:pt x="779" y="730"/>
                    <a:pt x="765" y="708"/>
                    <a:pt x="745" y="695"/>
                  </a:cubicBezTo>
                  <a:cubicBezTo>
                    <a:pt x="728" y="684"/>
                    <a:pt x="708" y="677"/>
                    <a:pt x="690" y="668"/>
                  </a:cubicBezTo>
                  <a:cubicBezTo>
                    <a:pt x="668" y="645"/>
                    <a:pt x="644" y="640"/>
                    <a:pt x="617" y="622"/>
                  </a:cubicBezTo>
                  <a:cubicBezTo>
                    <a:pt x="611" y="613"/>
                    <a:pt x="610" y="594"/>
                    <a:pt x="599" y="594"/>
                  </a:cubicBezTo>
                  <a:cubicBezTo>
                    <a:pt x="578" y="594"/>
                    <a:pt x="561" y="611"/>
                    <a:pt x="544" y="622"/>
                  </a:cubicBezTo>
                  <a:cubicBezTo>
                    <a:pt x="500" y="651"/>
                    <a:pt x="466" y="690"/>
                    <a:pt x="425" y="722"/>
                  </a:cubicBezTo>
                  <a:cubicBezTo>
                    <a:pt x="411" y="733"/>
                    <a:pt x="393" y="739"/>
                    <a:pt x="379" y="750"/>
                  </a:cubicBezTo>
                  <a:cubicBezTo>
                    <a:pt x="369" y="758"/>
                    <a:pt x="365" y="777"/>
                    <a:pt x="352" y="777"/>
                  </a:cubicBezTo>
                  <a:cubicBezTo>
                    <a:pt x="341" y="777"/>
                    <a:pt x="375" y="760"/>
                    <a:pt x="370" y="750"/>
                  </a:cubicBezTo>
                  <a:cubicBezTo>
                    <a:pt x="366" y="742"/>
                    <a:pt x="352" y="755"/>
                    <a:pt x="343" y="759"/>
                  </a:cubicBezTo>
                  <a:cubicBezTo>
                    <a:pt x="277" y="789"/>
                    <a:pt x="285" y="785"/>
                    <a:pt x="242" y="814"/>
                  </a:cubicBezTo>
                  <a:cubicBezTo>
                    <a:pt x="298" y="727"/>
                    <a:pt x="442" y="722"/>
                    <a:pt x="535" y="713"/>
                  </a:cubicBezTo>
                  <a:cubicBezTo>
                    <a:pt x="542" y="711"/>
                    <a:pt x="596" y="692"/>
                    <a:pt x="599" y="695"/>
                  </a:cubicBezTo>
                  <a:cubicBezTo>
                    <a:pt x="607" y="703"/>
                    <a:pt x="581" y="708"/>
                    <a:pt x="571" y="713"/>
                  </a:cubicBezTo>
                  <a:cubicBezTo>
                    <a:pt x="516" y="740"/>
                    <a:pt x="572" y="694"/>
                    <a:pt x="498" y="750"/>
                  </a:cubicBezTo>
                  <a:cubicBezTo>
                    <a:pt x="439" y="794"/>
                    <a:pt x="387" y="840"/>
                    <a:pt x="324" y="878"/>
                  </a:cubicBezTo>
                  <a:cubicBezTo>
                    <a:pt x="318" y="887"/>
                    <a:pt x="313" y="896"/>
                    <a:pt x="306" y="905"/>
                  </a:cubicBezTo>
                  <a:cubicBezTo>
                    <a:pt x="301" y="912"/>
                    <a:pt x="294" y="930"/>
                    <a:pt x="288" y="924"/>
                  </a:cubicBezTo>
                  <a:cubicBezTo>
                    <a:pt x="281" y="917"/>
                    <a:pt x="290" y="903"/>
                    <a:pt x="297" y="896"/>
                  </a:cubicBezTo>
                  <a:cubicBezTo>
                    <a:pt x="348" y="850"/>
                    <a:pt x="389" y="844"/>
                    <a:pt x="452" y="823"/>
                  </a:cubicBezTo>
                  <a:cubicBezTo>
                    <a:pt x="461" y="820"/>
                    <a:pt x="480" y="814"/>
                    <a:pt x="480" y="814"/>
                  </a:cubicBezTo>
                  <a:cubicBezTo>
                    <a:pt x="570" y="829"/>
                    <a:pt x="528" y="813"/>
                    <a:pt x="507" y="878"/>
                  </a:cubicBezTo>
                  <a:cubicBezTo>
                    <a:pt x="518" y="922"/>
                    <a:pt x="529" y="928"/>
                    <a:pt x="571" y="942"/>
                  </a:cubicBezTo>
                  <a:cubicBezTo>
                    <a:pt x="638" y="939"/>
                    <a:pt x="710" y="958"/>
                    <a:pt x="772" y="933"/>
                  </a:cubicBezTo>
                  <a:cubicBezTo>
                    <a:pt x="807" y="919"/>
                    <a:pt x="663" y="905"/>
                    <a:pt x="663" y="905"/>
                  </a:cubicBezTo>
                  <a:cubicBezTo>
                    <a:pt x="651" y="872"/>
                    <a:pt x="641" y="858"/>
                    <a:pt x="653" y="823"/>
                  </a:cubicBezTo>
                  <a:cubicBezTo>
                    <a:pt x="574" y="803"/>
                    <a:pt x="542" y="868"/>
                    <a:pt x="471" y="896"/>
                  </a:cubicBezTo>
                  <a:cubicBezTo>
                    <a:pt x="417" y="948"/>
                    <a:pt x="511" y="1011"/>
                    <a:pt x="544" y="1052"/>
                  </a:cubicBezTo>
                  <a:cubicBezTo>
                    <a:pt x="560" y="1072"/>
                    <a:pt x="589" y="1116"/>
                    <a:pt x="589" y="1116"/>
                  </a:cubicBezTo>
                  <a:cubicBezTo>
                    <a:pt x="580" y="1119"/>
                    <a:pt x="566" y="1117"/>
                    <a:pt x="562" y="1125"/>
                  </a:cubicBezTo>
                  <a:cubicBezTo>
                    <a:pt x="558" y="1133"/>
                    <a:pt x="569" y="1143"/>
                    <a:pt x="571" y="1152"/>
                  </a:cubicBezTo>
                  <a:cubicBezTo>
                    <a:pt x="581" y="1196"/>
                    <a:pt x="574" y="1239"/>
                    <a:pt x="608" y="1271"/>
                  </a:cubicBezTo>
                  <a:cubicBezTo>
                    <a:pt x="617" y="1262"/>
                    <a:pt x="623" y="1239"/>
                    <a:pt x="635" y="1244"/>
                  </a:cubicBezTo>
                  <a:cubicBezTo>
                    <a:pt x="663" y="1255"/>
                    <a:pt x="670" y="1301"/>
                    <a:pt x="699" y="1308"/>
                  </a:cubicBezTo>
                  <a:cubicBezTo>
                    <a:pt x="711" y="1311"/>
                    <a:pt x="724" y="1314"/>
                    <a:pt x="736" y="1317"/>
                  </a:cubicBezTo>
                  <a:cubicBezTo>
                    <a:pt x="759" y="1340"/>
                    <a:pt x="791" y="1354"/>
                    <a:pt x="809" y="1381"/>
                  </a:cubicBezTo>
                  <a:cubicBezTo>
                    <a:pt x="820" y="1397"/>
                    <a:pt x="821" y="1418"/>
                    <a:pt x="827" y="1436"/>
                  </a:cubicBezTo>
                  <a:cubicBezTo>
                    <a:pt x="836" y="1463"/>
                    <a:pt x="865" y="1479"/>
                    <a:pt x="882" y="1500"/>
                  </a:cubicBezTo>
                  <a:cubicBezTo>
                    <a:pt x="918" y="1546"/>
                    <a:pt x="947" y="1574"/>
                    <a:pt x="1001" y="1600"/>
                  </a:cubicBezTo>
                  <a:cubicBezTo>
                    <a:pt x="1009" y="1624"/>
                    <a:pt x="1024" y="1673"/>
                    <a:pt x="1056" y="167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2"/>
            <p:cNvSpPr>
              <a:spLocks/>
            </p:cNvSpPr>
            <p:nvPr/>
          </p:nvSpPr>
          <p:spPr bwMode="auto">
            <a:xfrm>
              <a:off x="6381750" y="4479925"/>
              <a:ext cx="579438" cy="1827213"/>
            </a:xfrm>
            <a:custGeom>
              <a:avLst/>
              <a:gdLst>
                <a:gd name="T0" fmla="*/ 2147483646 w 533"/>
                <a:gd name="T1" fmla="*/ 0 h 1591"/>
                <a:gd name="T2" fmla="*/ 2147483646 w 533"/>
                <a:gd name="T3" fmla="*/ 2147483646 h 1591"/>
                <a:gd name="T4" fmla="*/ 2147483646 w 533"/>
                <a:gd name="T5" fmla="*/ 2147483646 h 1591"/>
                <a:gd name="T6" fmla="*/ 2147483646 w 533"/>
                <a:gd name="T7" fmla="*/ 2147483646 h 1591"/>
                <a:gd name="T8" fmla="*/ 2147483646 w 533"/>
                <a:gd name="T9" fmla="*/ 2147483646 h 1591"/>
                <a:gd name="T10" fmla="*/ 2147483646 w 533"/>
                <a:gd name="T11" fmla="*/ 2147483646 h 1591"/>
                <a:gd name="T12" fmla="*/ 2147483646 w 533"/>
                <a:gd name="T13" fmla="*/ 2147483646 h 1591"/>
                <a:gd name="T14" fmla="*/ 2147483646 w 533"/>
                <a:gd name="T15" fmla="*/ 2147483646 h 1591"/>
                <a:gd name="T16" fmla="*/ 2147483646 w 533"/>
                <a:gd name="T17" fmla="*/ 2147483646 h 1591"/>
                <a:gd name="T18" fmla="*/ 2147483646 w 533"/>
                <a:gd name="T19" fmla="*/ 2147483646 h 1591"/>
                <a:gd name="T20" fmla="*/ 2147483646 w 533"/>
                <a:gd name="T21" fmla="*/ 2147483646 h 1591"/>
                <a:gd name="T22" fmla="*/ 2147483646 w 533"/>
                <a:gd name="T23" fmla="*/ 2147483646 h 1591"/>
                <a:gd name="T24" fmla="*/ 2147483646 w 533"/>
                <a:gd name="T25" fmla="*/ 2147483646 h 1591"/>
                <a:gd name="T26" fmla="*/ 2147483646 w 533"/>
                <a:gd name="T27" fmla="*/ 2147483646 h 1591"/>
                <a:gd name="T28" fmla="*/ 2147483646 w 533"/>
                <a:gd name="T29" fmla="*/ 2147483646 h 1591"/>
                <a:gd name="T30" fmla="*/ 2147483646 w 533"/>
                <a:gd name="T31" fmla="*/ 2147483646 h 1591"/>
                <a:gd name="T32" fmla="*/ 2147483646 w 533"/>
                <a:gd name="T33" fmla="*/ 2147483646 h 1591"/>
                <a:gd name="T34" fmla="*/ 2147483646 w 533"/>
                <a:gd name="T35" fmla="*/ 2147483646 h 1591"/>
                <a:gd name="T36" fmla="*/ 2147483646 w 533"/>
                <a:gd name="T37" fmla="*/ 2147483646 h 1591"/>
                <a:gd name="T38" fmla="*/ 2147483646 w 533"/>
                <a:gd name="T39" fmla="*/ 2147483646 h 1591"/>
                <a:gd name="T40" fmla="*/ 2147483646 w 533"/>
                <a:gd name="T41" fmla="*/ 2147483646 h 1591"/>
                <a:gd name="T42" fmla="*/ 2147483646 w 533"/>
                <a:gd name="T43" fmla="*/ 2147483646 h 1591"/>
                <a:gd name="T44" fmla="*/ 2147483646 w 533"/>
                <a:gd name="T45" fmla="*/ 2147483646 h 1591"/>
                <a:gd name="T46" fmla="*/ 2147483646 w 533"/>
                <a:gd name="T47" fmla="*/ 2147483646 h 1591"/>
                <a:gd name="T48" fmla="*/ 2147483646 w 533"/>
                <a:gd name="T49" fmla="*/ 2147483646 h 1591"/>
                <a:gd name="T50" fmla="*/ 2147483646 w 533"/>
                <a:gd name="T51" fmla="*/ 2147483646 h 1591"/>
                <a:gd name="T52" fmla="*/ 2147483646 w 533"/>
                <a:gd name="T53" fmla="*/ 2147483646 h 1591"/>
                <a:gd name="T54" fmla="*/ 2147483646 w 533"/>
                <a:gd name="T55" fmla="*/ 2147483646 h 1591"/>
                <a:gd name="T56" fmla="*/ 2147483646 w 533"/>
                <a:gd name="T57" fmla="*/ 2147483646 h 1591"/>
                <a:gd name="T58" fmla="*/ 2147483646 w 533"/>
                <a:gd name="T59" fmla="*/ 2147483646 h 1591"/>
                <a:gd name="T60" fmla="*/ 2147483646 w 533"/>
                <a:gd name="T61" fmla="*/ 2147483646 h 1591"/>
                <a:gd name="T62" fmla="*/ 2147483646 w 533"/>
                <a:gd name="T63" fmla="*/ 2147483646 h 1591"/>
                <a:gd name="T64" fmla="*/ 2147483646 w 533"/>
                <a:gd name="T65" fmla="*/ 2147483646 h 1591"/>
                <a:gd name="T66" fmla="*/ 2147483646 w 533"/>
                <a:gd name="T67" fmla="*/ 2147483646 h 1591"/>
                <a:gd name="T68" fmla="*/ 2147483646 w 533"/>
                <a:gd name="T69" fmla="*/ 2147483646 h 1591"/>
                <a:gd name="T70" fmla="*/ 2147483646 w 533"/>
                <a:gd name="T71" fmla="*/ 2147483646 h 1591"/>
                <a:gd name="T72" fmla="*/ 2147483646 w 533"/>
                <a:gd name="T73" fmla="*/ 2147483646 h 1591"/>
                <a:gd name="T74" fmla="*/ 2147483646 w 533"/>
                <a:gd name="T75" fmla="*/ 2147483646 h 1591"/>
                <a:gd name="T76" fmla="*/ 2147483646 w 533"/>
                <a:gd name="T77" fmla="*/ 2147483646 h 1591"/>
                <a:gd name="T78" fmla="*/ 2147483646 w 533"/>
                <a:gd name="T79" fmla="*/ 2147483646 h 1591"/>
                <a:gd name="T80" fmla="*/ 2147483646 w 533"/>
                <a:gd name="T81" fmla="*/ 2147483646 h 1591"/>
                <a:gd name="T82" fmla="*/ 2147483646 w 533"/>
                <a:gd name="T83" fmla="*/ 2147483646 h 1591"/>
                <a:gd name="T84" fmla="*/ 2147483646 w 533"/>
                <a:gd name="T85" fmla="*/ 2147483646 h 1591"/>
                <a:gd name="T86" fmla="*/ 2147483646 w 533"/>
                <a:gd name="T87" fmla="*/ 2147483646 h 1591"/>
                <a:gd name="T88" fmla="*/ 2147483646 w 533"/>
                <a:gd name="T89" fmla="*/ 2147483646 h 1591"/>
                <a:gd name="T90" fmla="*/ 2147483646 w 533"/>
                <a:gd name="T91" fmla="*/ 2147483646 h 1591"/>
                <a:gd name="T92" fmla="*/ 2147483646 w 533"/>
                <a:gd name="T93" fmla="*/ 2147483646 h 1591"/>
                <a:gd name="T94" fmla="*/ 2147483646 w 533"/>
                <a:gd name="T95" fmla="*/ 2147483646 h 1591"/>
                <a:gd name="T96" fmla="*/ 0 w 533"/>
                <a:gd name="T97" fmla="*/ 2147483646 h 15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3" h="1591">
                  <a:moveTo>
                    <a:pt x="439" y="0"/>
                  </a:moveTo>
                  <a:cubicBezTo>
                    <a:pt x="422" y="45"/>
                    <a:pt x="414" y="65"/>
                    <a:pt x="375" y="91"/>
                  </a:cubicBezTo>
                  <a:cubicBezTo>
                    <a:pt x="352" y="163"/>
                    <a:pt x="452" y="142"/>
                    <a:pt x="503" y="146"/>
                  </a:cubicBezTo>
                  <a:cubicBezTo>
                    <a:pt x="443" y="209"/>
                    <a:pt x="533" y="121"/>
                    <a:pt x="457" y="174"/>
                  </a:cubicBezTo>
                  <a:cubicBezTo>
                    <a:pt x="381" y="228"/>
                    <a:pt x="456" y="199"/>
                    <a:pt x="393" y="219"/>
                  </a:cubicBezTo>
                  <a:cubicBezTo>
                    <a:pt x="418" y="245"/>
                    <a:pt x="455" y="296"/>
                    <a:pt x="503" y="219"/>
                  </a:cubicBezTo>
                  <a:cubicBezTo>
                    <a:pt x="512" y="205"/>
                    <a:pt x="471" y="58"/>
                    <a:pt x="466" y="27"/>
                  </a:cubicBezTo>
                  <a:cubicBezTo>
                    <a:pt x="426" y="69"/>
                    <a:pt x="457" y="27"/>
                    <a:pt x="457" y="128"/>
                  </a:cubicBezTo>
                  <a:cubicBezTo>
                    <a:pt x="457" y="137"/>
                    <a:pt x="450" y="146"/>
                    <a:pt x="448" y="155"/>
                  </a:cubicBezTo>
                  <a:cubicBezTo>
                    <a:pt x="424" y="244"/>
                    <a:pt x="450" y="210"/>
                    <a:pt x="402" y="256"/>
                  </a:cubicBezTo>
                  <a:cubicBezTo>
                    <a:pt x="399" y="265"/>
                    <a:pt x="387" y="275"/>
                    <a:pt x="393" y="283"/>
                  </a:cubicBezTo>
                  <a:cubicBezTo>
                    <a:pt x="401" y="293"/>
                    <a:pt x="417" y="291"/>
                    <a:pt x="430" y="293"/>
                  </a:cubicBezTo>
                  <a:cubicBezTo>
                    <a:pt x="454" y="297"/>
                    <a:pt x="479" y="299"/>
                    <a:pt x="503" y="302"/>
                  </a:cubicBezTo>
                  <a:cubicBezTo>
                    <a:pt x="489" y="311"/>
                    <a:pt x="447" y="337"/>
                    <a:pt x="439" y="347"/>
                  </a:cubicBezTo>
                  <a:cubicBezTo>
                    <a:pt x="433" y="355"/>
                    <a:pt x="436" y="367"/>
                    <a:pt x="430" y="375"/>
                  </a:cubicBezTo>
                  <a:cubicBezTo>
                    <a:pt x="414" y="396"/>
                    <a:pt x="375" y="430"/>
                    <a:pt x="375" y="430"/>
                  </a:cubicBezTo>
                  <a:cubicBezTo>
                    <a:pt x="372" y="439"/>
                    <a:pt x="362" y="448"/>
                    <a:pt x="366" y="457"/>
                  </a:cubicBezTo>
                  <a:cubicBezTo>
                    <a:pt x="371" y="469"/>
                    <a:pt x="452" y="501"/>
                    <a:pt x="457" y="503"/>
                  </a:cubicBezTo>
                  <a:cubicBezTo>
                    <a:pt x="454" y="512"/>
                    <a:pt x="455" y="523"/>
                    <a:pt x="448" y="530"/>
                  </a:cubicBezTo>
                  <a:cubicBezTo>
                    <a:pt x="434" y="544"/>
                    <a:pt x="366" y="576"/>
                    <a:pt x="347" y="585"/>
                  </a:cubicBezTo>
                  <a:cubicBezTo>
                    <a:pt x="330" y="603"/>
                    <a:pt x="286" y="633"/>
                    <a:pt x="329" y="667"/>
                  </a:cubicBezTo>
                  <a:cubicBezTo>
                    <a:pt x="348" y="682"/>
                    <a:pt x="378" y="674"/>
                    <a:pt x="402" y="677"/>
                  </a:cubicBezTo>
                  <a:cubicBezTo>
                    <a:pt x="433" y="671"/>
                    <a:pt x="463" y="664"/>
                    <a:pt x="494" y="658"/>
                  </a:cubicBezTo>
                  <a:cubicBezTo>
                    <a:pt x="506" y="656"/>
                    <a:pt x="469" y="663"/>
                    <a:pt x="457" y="667"/>
                  </a:cubicBezTo>
                  <a:cubicBezTo>
                    <a:pt x="448" y="670"/>
                    <a:pt x="439" y="674"/>
                    <a:pt x="430" y="677"/>
                  </a:cubicBezTo>
                  <a:cubicBezTo>
                    <a:pt x="393" y="712"/>
                    <a:pt x="421" y="692"/>
                    <a:pt x="421" y="658"/>
                  </a:cubicBezTo>
                  <a:cubicBezTo>
                    <a:pt x="421" y="646"/>
                    <a:pt x="414" y="634"/>
                    <a:pt x="411" y="622"/>
                  </a:cubicBezTo>
                  <a:cubicBezTo>
                    <a:pt x="417" y="576"/>
                    <a:pt x="420" y="530"/>
                    <a:pt x="430" y="485"/>
                  </a:cubicBezTo>
                  <a:cubicBezTo>
                    <a:pt x="432" y="474"/>
                    <a:pt x="448" y="446"/>
                    <a:pt x="448" y="457"/>
                  </a:cubicBezTo>
                  <a:cubicBezTo>
                    <a:pt x="448" y="465"/>
                    <a:pt x="426" y="521"/>
                    <a:pt x="421" y="539"/>
                  </a:cubicBezTo>
                  <a:cubicBezTo>
                    <a:pt x="405" y="598"/>
                    <a:pt x="385" y="655"/>
                    <a:pt x="366" y="713"/>
                  </a:cubicBezTo>
                  <a:cubicBezTo>
                    <a:pt x="348" y="767"/>
                    <a:pt x="352" y="835"/>
                    <a:pt x="311" y="878"/>
                  </a:cubicBezTo>
                  <a:cubicBezTo>
                    <a:pt x="330" y="906"/>
                    <a:pt x="352" y="918"/>
                    <a:pt x="375" y="942"/>
                  </a:cubicBezTo>
                  <a:cubicBezTo>
                    <a:pt x="349" y="1071"/>
                    <a:pt x="366" y="883"/>
                    <a:pt x="393" y="841"/>
                  </a:cubicBezTo>
                  <a:cubicBezTo>
                    <a:pt x="356" y="730"/>
                    <a:pt x="385" y="805"/>
                    <a:pt x="357" y="1079"/>
                  </a:cubicBezTo>
                  <a:cubicBezTo>
                    <a:pt x="354" y="1108"/>
                    <a:pt x="274" y="1179"/>
                    <a:pt x="247" y="1189"/>
                  </a:cubicBezTo>
                  <a:cubicBezTo>
                    <a:pt x="303" y="1147"/>
                    <a:pt x="354" y="1109"/>
                    <a:pt x="421" y="1088"/>
                  </a:cubicBezTo>
                  <a:cubicBezTo>
                    <a:pt x="409" y="1085"/>
                    <a:pt x="397" y="1079"/>
                    <a:pt x="384" y="1079"/>
                  </a:cubicBezTo>
                  <a:cubicBezTo>
                    <a:pt x="371" y="1079"/>
                    <a:pt x="354" y="1098"/>
                    <a:pt x="347" y="1088"/>
                  </a:cubicBezTo>
                  <a:cubicBezTo>
                    <a:pt x="304" y="1028"/>
                    <a:pt x="378" y="1003"/>
                    <a:pt x="302" y="978"/>
                  </a:cubicBezTo>
                  <a:cubicBezTo>
                    <a:pt x="253" y="994"/>
                    <a:pt x="263" y="1005"/>
                    <a:pt x="274" y="1051"/>
                  </a:cubicBezTo>
                  <a:cubicBezTo>
                    <a:pt x="277" y="1088"/>
                    <a:pt x="270" y="1127"/>
                    <a:pt x="283" y="1161"/>
                  </a:cubicBezTo>
                  <a:cubicBezTo>
                    <a:pt x="290" y="1179"/>
                    <a:pt x="316" y="1183"/>
                    <a:pt x="329" y="1198"/>
                  </a:cubicBezTo>
                  <a:cubicBezTo>
                    <a:pt x="335" y="1205"/>
                    <a:pt x="335" y="1216"/>
                    <a:pt x="338" y="1225"/>
                  </a:cubicBezTo>
                  <a:cubicBezTo>
                    <a:pt x="327" y="1237"/>
                    <a:pt x="302" y="1267"/>
                    <a:pt x="283" y="1271"/>
                  </a:cubicBezTo>
                  <a:cubicBezTo>
                    <a:pt x="241" y="1281"/>
                    <a:pt x="155" y="1289"/>
                    <a:pt x="155" y="1289"/>
                  </a:cubicBezTo>
                  <a:cubicBezTo>
                    <a:pt x="146" y="1298"/>
                    <a:pt x="134" y="1305"/>
                    <a:pt x="128" y="1317"/>
                  </a:cubicBezTo>
                  <a:cubicBezTo>
                    <a:pt x="107" y="1359"/>
                    <a:pt x="122" y="1379"/>
                    <a:pt x="82" y="1417"/>
                  </a:cubicBezTo>
                  <a:cubicBezTo>
                    <a:pt x="54" y="1475"/>
                    <a:pt x="63" y="1560"/>
                    <a:pt x="0" y="1591"/>
                  </a:cubicBezTo>
                </a:path>
              </a:pathLst>
            </a:custGeom>
            <a:noFill/>
            <a:ln w="28575"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4"/>
            <p:cNvSpPr>
              <a:spLocks/>
            </p:cNvSpPr>
            <p:nvPr/>
          </p:nvSpPr>
          <p:spPr bwMode="auto">
            <a:xfrm>
              <a:off x="5913438" y="6254750"/>
              <a:ext cx="508000" cy="377825"/>
            </a:xfrm>
            <a:custGeom>
              <a:avLst/>
              <a:gdLst>
                <a:gd name="T0" fmla="*/ 2147483646 w 467"/>
                <a:gd name="T1" fmla="*/ 0 h 329"/>
                <a:gd name="T2" fmla="*/ 2147483646 w 467"/>
                <a:gd name="T3" fmla="*/ 2147483646 h 329"/>
                <a:gd name="T4" fmla="*/ 2147483646 w 467"/>
                <a:gd name="T5" fmla="*/ 2147483646 h 329"/>
                <a:gd name="T6" fmla="*/ 2147483646 w 467"/>
                <a:gd name="T7" fmla="*/ 2147483646 h 329"/>
                <a:gd name="T8" fmla="*/ 2147483646 w 467"/>
                <a:gd name="T9" fmla="*/ 2147483646 h 329"/>
                <a:gd name="T10" fmla="*/ 2147483646 w 467"/>
                <a:gd name="T11" fmla="*/ 2147483646 h 329"/>
                <a:gd name="T12" fmla="*/ 2147483646 w 467"/>
                <a:gd name="T13" fmla="*/ 2147483646 h 329"/>
                <a:gd name="T14" fmla="*/ 2147483646 w 467"/>
                <a:gd name="T15" fmla="*/ 2147483646 h 329"/>
                <a:gd name="T16" fmla="*/ 0 w 467"/>
                <a:gd name="T17" fmla="*/ 2147483646 h 3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7" h="329">
                  <a:moveTo>
                    <a:pt x="467" y="0"/>
                  </a:moveTo>
                  <a:cubicBezTo>
                    <a:pt x="424" y="28"/>
                    <a:pt x="379" y="47"/>
                    <a:pt x="329" y="55"/>
                  </a:cubicBezTo>
                  <a:cubicBezTo>
                    <a:pt x="290" y="68"/>
                    <a:pt x="250" y="78"/>
                    <a:pt x="211" y="92"/>
                  </a:cubicBezTo>
                  <a:cubicBezTo>
                    <a:pt x="166" y="134"/>
                    <a:pt x="224" y="86"/>
                    <a:pt x="156" y="119"/>
                  </a:cubicBezTo>
                  <a:cubicBezTo>
                    <a:pt x="144" y="125"/>
                    <a:pt x="129" y="149"/>
                    <a:pt x="119" y="156"/>
                  </a:cubicBezTo>
                  <a:cubicBezTo>
                    <a:pt x="44" y="207"/>
                    <a:pt x="113" y="146"/>
                    <a:pt x="64" y="192"/>
                  </a:cubicBezTo>
                  <a:cubicBezTo>
                    <a:pt x="59" y="214"/>
                    <a:pt x="51" y="234"/>
                    <a:pt x="46" y="256"/>
                  </a:cubicBezTo>
                  <a:cubicBezTo>
                    <a:pt x="42" y="274"/>
                    <a:pt x="47" y="295"/>
                    <a:pt x="37" y="311"/>
                  </a:cubicBezTo>
                  <a:cubicBezTo>
                    <a:pt x="30" y="323"/>
                    <a:pt x="0" y="329"/>
                    <a:pt x="0" y="3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5"/>
            <p:cNvSpPr>
              <a:spLocks/>
            </p:cNvSpPr>
            <p:nvPr/>
          </p:nvSpPr>
          <p:spPr bwMode="auto">
            <a:xfrm>
              <a:off x="6311900" y="6276975"/>
              <a:ext cx="88900" cy="303213"/>
            </a:xfrm>
            <a:custGeom>
              <a:avLst/>
              <a:gdLst>
                <a:gd name="T0" fmla="*/ 2147483646 w 82"/>
                <a:gd name="T1" fmla="*/ 0 h 265"/>
                <a:gd name="T2" fmla="*/ 0 w 82"/>
                <a:gd name="T3" fmla="*/ 2147483646 h 265"/>
                <a:gd name="T4" fmla="*/ 0 60000 65536"/>
                <a:gd name="T5" fmla="*/ 0 60000 65536"/>
              </a:gdLst>
              <a:ahLst/>
              <a:cxnLst>
                <a:cxn ang="T4">
                  <a:pos x="T0" y="T1"/>
                </a:cxn>
                <a:cxn ang="T5">
                  <a:pos x="T2" y="T3"/>
                </a:cxn>
              </a:cxnLst>
              <a:rect l="0" t="0" r="r" b="b"/>
              <a:pathLst>
                <a:path w="82" h="265">
                  <a:moveTo>
                    <a:pt x="82" y="0"/>
                  </a:moveTo>
                  <a:cubicBezTo>
                    <a:pt x="31" y="77"/>
                    <a:pt x="0" y="172"/>
                    <a:pt x="0" y="26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16"/>
            <p:cNvSpPr>
              <a:spLocks/>
            </p:cNvSpPr>
            <p:nvPr/>
          </p:nvSpPr>
          <p:spPr bwMode="auto">
            <a:xfrm>
              <a:off x="6400800" y="6307138"/>
              <a:ext cx="188913" cy="293687"/>
            </a:xfrm>
            <a:custGeom>
              <a:avLst/>
              <a:gdLst>
                <a:gd name="T0" fmla="*/ 0 w 174"/>
                <a:gd name="T1" fmla="*/ 0 h 256"/>
                <a:gd name="T2" fmla="*/ 2147483646 w 174"/>
                <a:gd name="T3" fmla="*/ 2147483646 h 256"/>
                <a:gd name="T4" fmla="*/ 2147483646 w 174"/>
                <a:gd name="T5" fmla="*/ 2147483646 h 256"/>
                <a:gd name="T6" fmla="*/ 2147483646 w 174"/>
                <a:gd name="T7" fmla="*/ 2147483646 h 256"/>
                <a:gd name="T8" fmla="*/ 2147483646 w 174"/>
                <a:gd name="T9" fmla="*/ 2147483646 h 256"/>
                <a:gd name="T10" fmla="*/ 2147483646 w 174"/>
                <a:gd name="T11" fmla="*/ 2147483646 h 2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256">
                  <a:moveTo>
                    <a:pt x="0" y="0"/>
                  </a:moveTo>
                  <a:cubicBezTo>
                    <a:pt x="39" y="25"/>
                    <a:pt x="59" y="60"/>
                    <a:pt x="92" y="91"/>
                  </a:cubicBezTo>
                  <a:cubicBezTo>
                    <a:pt x="108" y="139"/>
                    <a:pt x="109" y="140"/>
                    <a:pt x="119" y="183"/>
                  </a:cubicBezTo>
                  <a:cubicBezTo>
                    <a:pt x="122" y="198"/>
                    <a:pt x="119" y="215"/>
                    <a:pt x="128" y="228"/>
                  </a:cubicBezTo>
                  <a:cubicBezTo>
                    <a:pt x="134" y="236"/>
                    <a:pt x="148" y="233"/>
                    <a:pt x="156" y="238"/>
                  </a:cubicBezTo>
                  <a:cubicBezTo>
                    <a:pt x="163" y="242"/>
                    <a:pt x="168" y="250"/>
                    <a:pt x="174" y="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17"/>
            <p:cNvSpPr>
              <a:spLocks/>
            </p:cNvSpPr>
            <p:nvPr/>
          </p:nvSpPr>
          <p:spPr bwMode="auto">
            <a:xfrm>
              <a:off x="6345238" y="6173788"/>
              <a:ext cx="573087" cy="458787"/>
            </a:xfrm>
            <a:custGeom>
              <a:avLst/>
              <a:gdLst>
                <a:gd name="T0" fmla="*/ 2147483646 w 527"/>
                <a:gd name="T1" fmla="*/ 2147483646 h 400"/>
                <a:gd name="T2" fmla="*/ 2147483646 w 527"/>
                <a:gd name="T3" fmla="*/ 2147483646 h 400"/>
                <a:gd name="T4" fmla="*/ 2147483646 w 527"/>
                <a:gd name="T5" fmla="*/ 2147483646 h 400"/>
                <a:gd name="T6" fmla="*/ 2147483646 w 527"/>
                <a:gd name="T7" fmla="*/ 2147483646 h 400"/>
                <a:gd name="T8" fmla="*/ 2147483646 w 527"/>
                <a:gd name="T9" fmla="*/ 2147483646 h 400"/>
                <a:gd name="T10" fmla="*/ 2147483646 w 527"/>
                <a:gd name="T11" fmla="*/ 2147483646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7" h="400">
                  <a:moveTo>
                    <a:pt x="51" y="53"/>
                  </a:moveTo>
                  <a:cubicBezTo>
                    <a:pt x="122" y="120"/>
                    <a:pt x="0" y="0"/>
                    <a:pt x="88" y="108"/>
                  </a:cubicBezTo>
                  <a:cubicBezTo>
                    <a:pt x="116" y="143"/>
                    <a:pt x="177" y="149"/>
                    <a:pt x="216" y="163"/>
                  </a:cubicBezTo>
                  <a:cubicBezTo>
                    <a:pt x="272" y="247"/>
                    <a:pt x="333" y="250"/>
                    <a:pt x="426" y="263"/>
                  </a:cubicBezTo>
                  <a:cubicBezTo>
                    <a:pt x="447" y="270"/>
                    <a:pt x="472" y="268"/>
                    <a:pt x="490" y="281"/>
                  </a:cubicBezTo>
                  <a:cubicBezTo>
                    <a:pt x="521" y="303"/>
                    <a:pt x="527" y="368"/>
                    <a:pt x="527" y="4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8"/>
            <p:cNvSpPr>
              <a:spLocks/>
            </p:cNvSpPr>
            <p:nvPr/>
          </p:nvSpPr>
          <p:spPr bwMode="auto">
            <a:xfrm>
              <a:off x="6373813" y="6238875"/>
              <a:ext cx="146050" cy="68263"/>
            </a:xfrm>
            <a:custGeom>
              <a:avLst/>
              <a:gdLst>
                <a:gd name="T0" fmla="*/ 2147483646 w 134"/>
                <a:gd name="T1" fmla="*/ 2147483646 h 60"/>
                <a:gd name="T2" fmla="*/ 2147483646 w 134"/>
                <a:gd name="T3" fmla="*/ 2147483646 h 60"/>
                <a:gd name="T4" fmla="*/ 2147483646 w 134"/>
                <a:gd name="T5" fmla="*/ 2147483646 h 60"/>
                <a:gd name="T6" fmla="*/ 2147483646 w 134"/>
                <a:gd name="T7" fmla="*/ 2147483646 h 60"/>
                <a:gd name="T8" fmla="*/ 2147483646 w 134"/>
                <a:gd name="T9" fmla="*/ 2147483646 h 60"/>
                <a:gd name="T10" fmla="*/ 2147483646 w 134"/>
                <a:gd name="T11" fmla="*/ 2147483646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60">
                  <a:moveTo>
                    <a:pt x="7" y="23"/>
                  </a:moveTo>
                  <a:cubicBezTo>
                    <a:pt x="16" y="25"/>
                    <a:pt x="134" y="33"/>
                    <a:pt x="53" y="60"/>
                  </a:cubicBezTo>
                  <a:cubicBezTo>
                    <a:pt x="38" y="54"/>
                    <a:pt x="16" y="56"/>
                    <a:pt x="7" y="42"/>
                  </a:cubicBezTo>
                  <a:cubicBezTo>
                    <a:pt x="0" y="31"/>
                    <a:pt x="4" y="9"/>
                    <a:pt x="16" y="5"/>
                  </a:cubicBezTo>
                  <a:cubicBezTo>
                    <a:pt x="34" y="0"/>
                    <a:pt x="53" y="17"/>
                    <a:pt x="71" y="23"/>
                  </a:cubicBezTo>
                  <a:cubicBezTo>
                    <a:pt x="61" y="54"/>
                    <a:pt x="62" y="41"/>
                    <a:pt x="62" y="6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21"/>
            <p:cNvSpPr txBox="1">
              <a:spLocks noChangeArrowheads="1"/>
            </p:cNvSpPr>
            <p:nvPr/>
          </p:nvSpPr>
          <p:spPr bwMode="auto">
            <a:xfrm>
              <a:off x="6991350" y="4518025"/>
              <a:ext cx="1069975" cy="19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200" dirty="0" smtClean="0"/>
                <a:t>人</a:t>
              </a:r>
              <a:r>
                <a:rPr lang="zh-CN" altLang="en-US" sz="1200" dirty="0"/>
                <a:t>文学</a:t>
              </a:r>
              <a:endParaRPr lang="en-US" altLang="en-US" sz="1200" dirty="0"/>
            </a:p>
          </p:txBody>
        </p:sp>
        <p:sp>
          <p:nvSpPr>
            <p:cNvPr id="25" name="Text Box 22"/>
            <p:cNvSpPr txBox="1">
              <a:spLocks noChangeArrowheads="1"/>
            </p:cNvSpPr>
            <p:nvPr/>
          </p:nvSpPr>
          <p:spPr bwMode="auto">
            <a:xfrm>
              <a:off x="4469067" y="4511675"/>
              <a:ext cx="793458" cy="19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smtClean="0"/>
                <a:t>“</a:t>
              </a:r>
              <a:r>
                <a:rPr lang="zh-CN" altLang="en-US" sz="1200" dirty="0" smtClean="0"/>
                <a:t>自然科學</a:t>
              </a:r>
              <a:r>
                <a:rPr lang="en-US" altLang="en-US" sz="1200" dirty="0" smtClean="0"/>
                <a:t>”</a:t>
              </a:r>
              <a:endParaRPr lang="en-US" altLang="en-US" sz="1200" dirty="0"/>
            </a:p>
          </p:txBody>
        </p:sp>
        <p:sp>
          <p:nvSpPr>
            <p:cNvPr id="26" name="Line 23"/>
            <p:cNvSpPr>
              <a:spLocks noChangeShapeType="1"/>
            </p:cNvSpPr>
            <p:nvPr/>
          </p:nvSpPr>
          <p:spPr bwMode="auto">
            <a:xfrm>
              <a:off x="5961063" y="5794375"/>
              <a:ext cx="784225" cy="0"/>
            </a:xfrm>
            <a:prstGeom prst="line">
              <a:avLst/>
            </a:prstGeom>
            <a:noFill/>
            <a:ln w="9525">
              <a:solidFill>
                <a:srgbClr val="0000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4"/>
            <p:cNvSpPr>
              <a:spLocks noChangeShapeType="1"/>
            </p:cNvSpPr>
            <p:nvPr/>
          </p:nvSpPr>
          <p:spPr bwMode="auto">
            <a:xfrm>
              <a:off x="5789613" y="5472113"/>
              <a:ext cx="99218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5"/>
            <p:cNvSpPr>
              <a:spLocks noChangeShapeType="1"/>
            </p:cNvSpPr>
            <p:nvPr/>
          </p:nvSpPr>
          <p:spPr bwMode="auto">
            <a:xfrm>
              <a:off x="5842000" y="5086350"/>
              <a:ext cx="992188"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26"/>
            <p:cNvSpPr txBox="1">
              <a:spLocks noChangeArrowheads="1"/>
            </p:cNvSpPr>
            <p:nvPr/>
          </p:nvSpPr>
          <p:spPr bwMode="auto">
            <a:xfrm>
              <a:off x="6969125" y="4987131"/>
              <a:ext cx="1092200" cy="9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200" dirty="0" smtClean="0">
                  <a:solidFill>
                    <a:srgbClr val="0000FF"/>
                  </a:solidFill>
                </a:rPr>
                <a:t>活性行走</a:t>
              </a:r>
              <a:endParaRPr lang="en-US" altLang="zh-CN" sz="1200" dirty="0" smtClean="0">
                <a:solidFill>
                  <a:srgbClr val="0000FF"/>
                </a:solidFill>
              </a:endParaRPr>
            </a:p>
            <a:p>
              <a:pPr>
                <a:spcBef>
                  <a:spcPct val="0"/>
                </a:spcBef>
                <a:buFontTx/>
                <a:buNone/>
              </a:pPr>
              <a:endParaRPr lang="en-US" altLang="en-US" sz="1200" dirty="0">
                <a:solidFill>
                  <a:srgbClr val="0000FF"/>
                </a:solidFill>
              </a:endParaRPr>
            </a:p>
            <a:p>
              <a:pPr>
                <a:spcBef>
                  <a:spcPct val="0"/>
                </a:spcBef>
                <a:buFontTx/>
                <a:buNone/>
              </a:pPr>
              <a:endParaRPr lang="en-US" altLang="zh-CN" sz="1200" dirty="0" smtClean="0">
                <a:solidFill>
                  <a:srgbClr val="0000FF"/>
                </a:solidFill>
              </a:endParaRPr>
            </a:p>
            <a:p>
              <a:pPr>
                <a:spcBef>
                  <a:spcPct val="0"/>
                </a:spcBef>
                <a:buFontTx/>
                <a:buNone/>
              </a:pPr>
              <a:r>
                <a:rPr lang="zh-CN" altLang="en-US" sz="1200" dirty="0" smtClean="0">
                  <a:solidFill>
                    <a:srgbClr val="0000FF"/>
                  </a:solidFill>
                </a:rPr>
                <a:t>分形</a:t>
              </a:r>
              <a:endParaRPr lang="en-US" altLang="zh-CN" sz="1200" dirty="0" smtClean="0">
                <a:solidFill>
                  <a:srgbClr val="0000FF"/>
                </a:solidFill>
              </a:endParaRPr>
            </a:p>
            <a:p>
              <a:pPr>
                <a:spcBef>
                  <a:spcPct val="0"/>
                </a:spcBef>
                <a:buFontTx/>
                <a:buNone/>
              </a:pPr>
              <a:endParaRPr lang="en-US" altLang="en-US" sz="1200" dirty="0">
                <a:solidFill>
                  <a:srgbClr val="0000FF"/>
                </a:solidFill>
              </a:endParaRPr>
            </a:p>
            <a:p>
              <a:pPr>
                <a:spcBef>
                  <a:spcPts val="900"/>
                </a:spcBef>
                <a:buFontTx/>
                <a:buNone/>
              </a:pPr>
              <a:r>
                <a:rPr lang="zh-CN" altLang="en-US" sz="1200" dirty="0">
                  <a:solidFill>
                    <a:srgbClr val="0000FF"/>
                  </a:solidFill>
                </a:rPr>
                <a:t>混沌</a:t>
              </a:r>
              <a:endParaRPr lang="en-US" altLang="en-US" sz="1200" dirty="0">
                <a:solidFill>
                  <a:srgbClr val="0000FF"/>
                </a:solidFill>
              </a:endParaRPr>
            </a:p>
          </p:txBody>
        </p:sp>
        <p:sp>
          <p:nvSpPr>
            <p:cNvPr id="30" name="Line 28"/>
            <p:cNvSpPr>
              <a:spLocks noChangeShapeType="1"/>
            </p:cNvSpPr>
            <p:nvPr/>
          </p:nvSpPr>
          <p:spPr bwMode="auto">
            <a:xfrm>
              <a:off x="5681663" y="4700588"/>
              <a:ext cx="1201737"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Text Box 29"/>
            <p:cNvSpPr txBox="1">
              <a:spLocks noChangeArrowheads="1"/>
            </p:cNvSpPr>
            <p:nvPr/>
          </p:nvSpPr>
          <p:spPr bwMode="auto">
            <a:xfrm>
              <a:off x="5999200" y="4404907"/>
              <a:ext cx="665163" cy="21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400" b="1" spc="300" dirty="0" smtClean="0">
                  <a:solidFill>
                    <a:srgbClr val="FF0066"/>
                  </a:solidFill>
                </a:rPr>
                <a:t>人科</a:t>
              </a:r>
              <a:endParaRPr lang="en-US" altLang="en-US" sz="1400" b="1" spc="300" dirty="0">
                <a:solidFill>
                  <a:srgbClr val="FF0066"/>
                </a:solidFill>
              </a:endParaRPr>
            </a:p>
          </p:txBody>
        </p:sp>
      </p:grpSp>
      <p:sp>
        <p:nvSpPr>
          <p:cNvPr id="2" name="TextBox 1"/>
          <p:cNvSpPr txBox="1"/>
          <p:nvPr/>
        </p:nvSpPr>
        <p:spPr>
          <a:xfrm>
            <a:off x="1066799" y="955251"/>
            <a:ext cx="1295400" cy="369332"/>
          </a:xfrm>
          <a:prstGeom prst="rect">
            <a:avLst/>
          </a:prstGeom>
          <a:solidFill>
            <a:srgbClr val="FFFF00"/>
          </a:solidFill>
        </p:spPr>
        <p:txBody>
          <a:bodyPr wrap="square" rtlCol="0">
            <a:spAutoFit/>
          </a:bodyPr>
          <a:lstStyle/>
          <a:p>
            <a:pPr algn="ctr"/>
            <a:r>
              <a:rPr lang="zh-CN" altLang="en-US" dirty="0">
                <a:latin typeface="Comic Sans MS" panose="030F0702030302020204" pitchFamily="66" charset="0"/>
                <a:ea typeface="宋体" panose="02010600030101010101" pitchFamily="2" charset="-122"/>
              </a:rPr>
              <a:t>文理同</a:t>
            </a:r>
            <a:r>
              <a:rPr lang="zh-CN" altLang="en-US" dirty="0" smtClean="0">
                <a:latin typeface="Comic Sans MS" panose="030F0702030302020204" pitchFamily="66" charset="0"/>
                <a:ea typeface="宋体" panose="02010600030101010101" pitchFamily="2" charset="-122"/>
              </a:rPr>
              <a:t>源</a:t>
            </a:r>
            <a:endParaRPr lang="en-US" dirty="0"/>
          </a:p>
        </p:txBody>
      </p:sp>
      <p:sp>
        <p:nvSpPr>
          <p:cNvPr id="32" name="Text Box 3"/>
          <p:cNvSpPr txBox="1">
            <a:spLocks noChangeArrowheads="1"/>
          </p:cNvSpPr>
          <p:nvPr/>
        </p:nvSpPr>
        <p:spPr bwMode="auto">
          <a:xfrm>
            <a:off x="334506" y="42863"/>
            <a:ext cx="8534400" cy="369332"/>
          </a:xfrm>
          <a:prstGeom prst="rect">
            <a:avLst/>
          </a:prstGeom>
          <a:solidFill>
            <a:srgbClr val="FFD1F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SimSun" panose="02010600030101010101" pitchFamily="2" charset="-122"/>
                <a:ea typeface="SimSun" panose="02010600030101010101" pitchFamily="2" charset="-122"/>
              </a:rPr>
              <a:t>文理交融</a:t>
            </a:r>
            <a:r>
              <a:rPr lang="en-US" altLang="zh-CN" sz="1800" b="1" spc="300" dirty="0" smtClean="0">
                <a:latin typeface="SimSun" panose="02010600030101010101" pitchFamily="2" charset="-122"/>
                <a:ea typeface="SimSun" panose="02010600030101010101" pitchFamily="2" charset="-122"/>
              </a:rPr>
              <a:t>: </a:t>
            </a:r>
            <a:r>
              <a:rPr lang="zh-CN" altLang="en-US" sz="1800" b="1" spc="300" dirty="0" smtClean="0">
                <a:solidFill>
                  <a:srgbClr val="FF0000"/>
                </a:solidFill>
                <a:latin typeface="SimSun" panose="02010600030101010101" pitchFamily="2" charset="-122"/>
                <a:ea typeface="SimSun" panose="02010600030101010101" pitchFamily="2" charset="-122"/>
              </a:rPr>
              <a:t>研</a:t>
            </a:r>
            <a:r>
              <a:rPr lang="zh-CN" altLang="en-US" sz="1800" b="1" spc="300" dirty="0">
                <a:solidFill>
                  <a:srgbClr val="FF0000"/>
                </a:solidFill>
                <a:latin typeface="SimSun" panose="02010600030101010101" pitchFamily="2" charset="-122"/>
                <a:ea typeface="SimSun" panose="02010600030101010101" pitchFamily="2" charset="-122"/>
              </a:rPr>
              <a:t>究</a:t>
            </a:r>
            <a:r>
              <a:rPr lang="zh-CN" altLang="en-US" sz="1800" b="1" spc="300" dirty="0">
                <a:latin typeface="SimSun" panose="02010600030101010101" pitchFamily="2" charset="-122"/>
                <a:ea typeface="SimSun" panose="02010600030101010101" pitchFamily="2" charset="-122"/>
              </a:rPr>
              <a:t>层次</a:t>
            </a:r>
            <a:endParaRPr lang="en-US" altLang="zh-CN" sz="1800" b="1" spc="300"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287054768"/>
      </p:ext>
    </p:extLst>
  </p:cSld>
  <p:clrMapOvr>
    <a:masterClrMapping/>
  </p:clrMapOvr>
  <p:transition advTm="492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3" descr="imagesCA5VB3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05456"/>
            <a:ext cx="2285000" cy="3359445"/>
          </a:xfrm>
          <a:prstGeom prst="rect">
            <a:avLst/>
          </a:prstGeom>
          <a:solidFill>
            <a:schemeClr val="bg1"/>
          </a:solidFill>
          <a:ln w="3175">
            <a:solidFill>
              <a:schemeClr val="tx1"/>
            </a:solidFill>
            <a:miter lim="800000"/>
            <a:headEnd/>
            <a:tailEnd/>
          </a:ln>
          <a:extLst/>
        </p:spPr>
      </p:pic>
      <p:pic>
        <p:nvPicPr>
          <p:cNvPr id="130052" name="Picture 4" descr="imagesCAN9T3X1"/>
          <p:cNvPicPr>
            <a:picLocks noChangeAspect="1" noChangeArrowheads="1"/>
          </p:cNvPicPr>
          <p:nvPr/>
        </p:nvPicPr>
        <p:blipFill rotWithShape="1">
          <a:blip r:embed="rId3">
            <a:extLst>
              <a:ext uri="{28A0092B-C50C-407E-A947-70E740481C1C}">
                <a14:useLocalDpi xmlns:a14="http://schemas.microsoft.com/office/drawing/2010/main" val="0"/>
              </a:ext>
            </a:extLst>
          </a:blip>
          <a:srcRect l="1975" r="43166" b="45144"/>
          <a:stretch/>
        </p:blipFill>
        <p:spPr bwMode="auto">
          <a:xfrm>
            <a:off x="6162865" y="2991168"/>
            <a:ext cx="2006513" cy="1981200"/>
          </a:xfrm>
          <a:prstGeom prst="rect">
            <a:avLst/>
          </a:prstGeom>
          <a:solidFill>
            <a:schemeClr val="bg1"/>
          </a:solidFill>
          <a:ln w="3175">
            <a:solidFill>
              <a:schemeClr val="tx1"/>
            </a:solidFill>
            <a:miter lim="800000"/>
            <a:headEnd/>
            <a:tailEnd/>
          </a:ln>
          <a:extLst/>
        </p:spPr>
      </p:pic>
      <p:sp>
        <p:nvSpPr>
          <p:cNvPr id="130053" name="Text Box 5"/>
          <p:cNvSpPr txBox="1">
            <a:spLocks noChangeArrowheads="1"/>
          </p:cNvSpPr>
          <p:nvPr/>
        </p:nvSpPr>
        <p:spPr bwMode="auto">
          <a:xfrm>
            <a:off x="6253906" y="5072239"/>
            <a:ext cx="2031303"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solidFill>
                  <a:srgbClr val="FF0000"/>
                </a:solidFill>
                <a:ea typeface="SimSun" panose="02010600030101010101" pitchFamily="2" charset="-122"/>
              </a:rPr>
              <a:t>Eric </a:t>
            </a:r>
            <a:r>
              <a:rPr lang="en-US" altLang="zh-CN" dirty="0" err="1">
                <a:solidFill>
                  <a:srgbClr val="FF0000"/>
                </a:solidFill>
                <a:ea typeface="SimSun" panose="02010600030101010101" pitchFamily="2" charset="-122"/>
              </a:rPr>
              <a:t>Kandel</a:t>
            </a:r>
            <a:endParaRPr lang="en-US" altLang="zh-CN" dirty="0">
              <a:solidFill>
                <a:srgbClr val="FF0000"/>
              </a:solidFill>
              <a:ea typeface="SimSun" panose="02010600030101010101" pitchFamily="2" charset="-122"/>
            </a:endParaRPr>
          </a:p>
          <a:p>
            <a:endParaRPr lang="en-US" altLang="zh-CN" sz="1200" b="1" dirty="0">
              <a:solidFill>
                <a:srgbClr val="0000FF"/>
              </a:solidFill>
              <a:ea typeface="SimSun" panose="02010600030101010101" pitchFamily="2" charset="-122"/>
            </a:endParaRPr>
          </a:p>
          <a:p>
            <a:r>
              <a:rPr lang="en-US" altLang="zh-CN" sz="1600" dirty="0">
                <a:ea typeface="SimSun" panose="02010600030101010101" pitchFamily="2" charset="-122"/>
              </a:rPr>
              <a:t>Nobel Laureate</a:t>
            </a:r>
          </a:p>
          <a:p>
            <a:r>
              <a:rPr lang="en-US" altLang="zh-CN" sz="1600" dirty="0">
                <a:ea typeface="SimSun" panose="02010600030101010101" pitchFamily="2" charset="-122"/>
              </a:rPr>
              <a:t>Neurobiologist</a:t>
            </a:r>
          </a:p>
          <a:p>
            <a:r>
              <a:rPr lang="en-US" altLang="zh-CN" sz="1600" dirty="0">
                <a:ea typeface="SimSun" panose="02010600030101010101" pitchFamily="2" charset="-122"/>
              </a:rPr>
              <a:t>Columbia University</a:t>
            </a:r>
          </a:p>
        </p:txBody>
      </p:sp>
      <p:sp>
        <p:nvSpPr>
          <p:cNvPr id="130054" name="Text Box 6"/>
          <p:cNvSpPr txBox="1">
            <a:spLocks noChangeArrowheads="1"/>
          </p:cNvSpPr>
          <p:nvPr/>
        </p:nvSpPr>
        <p:spPr bwMode="auto">
          <a:xfrm>
            <a:off x="1712371" y="6414052"/>
            <a:ext cx="589650"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00FF"/>
                </a:solidFill>
              </a:rPr>
              <a:t>2012</a:t>
            </a:r>
          </a:p>
        </p:txBody>
      </p:sp>
      <p:sp>
        <p:nvSpPr>
          <p:cNvPr id="130056" name="Text Box 8"/>
          <p:cNvSpPr txBox="1">
            <a:spLocks noChangeArrowheads="1"/>
          </p:cNvSpPr>
          <p:nvPr/>
        </p:nvSpPr>
        <p:spPr bwMode="auto">
          <a:xfrm>
            <a:off x="3616137" y="2914968"/>
            <a:ext cx="2251263" cy="1794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Aft>
                <a:spcPts val="600"/>
              </a:spcAft>
            </a:pPr>
            <a:r>
              <a:rPr lang="en-US" altLang="en-US" sz="1600" dirty="0"/>
              <a:t>A book showing all three approaches </a:t>
            </a:r>
            <a:r>
              <a:rPr lang="en-US" altLang="en-US" sz="1600" dirty="0" smtClean="0"/>
              <a:t>in </a:t>
            </a:r>
            <a:r>
              <a:rPr lang="en-US" altLang="en-US" sz="1600" dirty="0"/>
              <a:t>the study of a humanities </a:t>
            </a:r>
            <a:r>
              <a:rPr lang="en-US" altLang="en-US" sz="1600" dirty="0" smtClean="0"/>
              <a:t>subject:</a:t>
            </a:r>
            <a:endParaRPr lang="en-US" altLang="en-US" sz="1600" dirty="0"/>
          </a:p>
          <a:p>
            <a:pPr>
              <a:lnSpc>
                <a:spcPct val="110000"/>
              </a:lnSpc>
            </a:pPr>
            <a:r>
              <a:rPr lang="en-US" altLang="en-US" sz="1600" dirty="0" smtClean="0">
                <a:solidFill>
                  <a:srgbClr val="0000FF"/>
                </a:solidFill>
              </a:rPr>
              <a:t>Vienna </a:t>
            </a:r>
            <a:r>
              <a:rPr lang="en-US" altLang="en-US" sz="1600" dirty="0">
                <a:solidFill>
                  <a:srgbClr val="0000FF"/>
                </a:solidFill>
              </a:rPr>
              <a:t>portraiture from 1900 to present</a:t>
            </a:r>
          </a:p>
        </p:txBody>
      </p:sp>
      <p:sp>
        <p:nvSpPr>
          <p:cNvPr id="2" name="TextBox 1"/>
          <p:cNvSpPr txBox="1"/>
          <p:nvPr/>
        </p:nvSpPr>
        <p:spPr>
          <a:xfrm>
            <a:off x="457200" y="685800"/>
            <a:ext cx="3886201" cy="1738938"/>
          </a:xfrm>
          <a:prstGeom prst="rect">
            <a:avLst/>
          </a:prstGeom>
          <a:solidFill>
            <a:srgbClr val="ABFFFF"/>
          </a:solidFill>
          <a:ln w="3175">
            <a:noFill/>
          </a:ln>
        </p:spPr>
        <p:txBody>
          <a:bodyPr wrap="square" rtlCol="0">
            <a:spAutoFit/>
          </a:bodyPr>
          <a:lstStyle/>
          <a:p>
            <a:pPr>
              <a:spcAft>
                <a:spcPts val="1200"/>
              </a:spcAft>
            </a:pPr>
            <a:r>
              <a:rPr lang="zh-CN" altLang="en-US" dirty="0" smtClean="0">
                <a:solidFill>
                  <a:srgbClr val="FF0000"/>
                </a:solidFill>
                <a:latin typeface="SimSun" panose="02010600030101010101" pitchFamily="2" charset="-122"/>
                <a:ea typeface="SimSun" panose="02010600030101010101" pitchFamily="2" charset="-122"/>
              </a:rPr>
              <a:t>任何学</a:t>
            </a:r>
            <a:r>
              <a:rPr lang="zh-CN" altLang="en-US" dirty="0">
                <a:solidFill>
                  <a:srgbClr val="FF0000"/>
                </a:solidFill>
                <a:latin typeface="SimSun" panose="02010600030101010101" pitchFamily="2" charset="-122"/>
                <a:ea typeface="SimSun" panose="02010600030101010101" pitchFamily="2" charset="-122"/>
              </a:rPr>
              <a:t>科</a:t>
            </a:r>
            <a:r>
              <a:rPr lang="zh-CN" altLang="en-US" dirty="0" smtClean="0">
                <a:latin typeface="SimSun" panose="02010600030101010101" pitchFamily="2" charset="-122"/>
                <a:ea typeface="SimSun" panose="02010600030101010101" pitchFamily="2" charset="-122"/>
              </a:rPr>
              <a:t>研</a:t>
            </a:r>
            <a:r>
              <a:rPr lang="zh-CN" altLang="en-US" dirty="0">
                <a:latin typeface="SimSun" panose="02010600030101010101" pitchFamily="2" charset="-122"/>
                <a:ea typeface="SimSun" panose="02010600030101010101" pitchFamily="2" charset="-122"/>
              </a:rPr>
              <a:t>究的三个层</a:t>
            </a:r>
            <a:r>
              <a:rPr lang="zh-CN" altLang="en-US" dirty="0" smtClean="0">
                <a:latin typeface="SimSun" panose="02010600030101010101" pitchFamily="2" charset="-122"/>
                <a:ea typeface="SimSun" panose="02010600030101010101" pitchFamily="2" charset="-122"/>
              </a:rPr>
              <a:t>次</a:t>
            </a:r>
            <a:r>
              <a:rPr lang="en-US" altLang="zh-CN" dirty="0" smtClean="0">
                <a:latin typeface="SimSun" panose="02010600030101010101" pitchFamily="2" charset="-122"/>
                <a:ea typeface="SimSun" panose="02010600030101010101" pitchFamily="2" charset="-122"/>
              </a:rPr>
              <a:t>:</a:t>
            </a:r>
            <a:endParaRPr lang="zh-CN" altLang="en-US" dirty="0">
              <a:latin typeface="SimSun" panose="02010600030101010101" pitchFamily="2" charset="-122"/>
              <a:ea typeface="SimSun" panose="02010600030101010101" pitchFamily="2" charset="-122"/>
            </a:endParaRPr>
          </a:p>
          <a:p>
            <a:pPr marL="548640" indent="-285750">
              <a:spcBef>
                <a:spcPts val="600"/>
              </a:spcBef>
              <a:spcAft>
                <a:spcPts val="1200"/>
              </a:spcAft>
              <a:buClr>
                <a:srgbClr val="00B050"/>
              </a:buClr>
              <a:buSzPct val="150000"/>
              <a:buFont typeface="Arial" panose="020B0604020202020204" pitchFamily="34" charset="0"/>
              <a:buChar char="•"/>
            </a:pPr>
            <a:r>
              <a:rPr lang="zh-CN" altLang="en-US" dirty="0">
                <a:solidFill>
                  <a:srgbClr val="0000FF"/>
                </a:solidFill>
                <a:latin typeface="SimSun" panose="02010600030101010101" pitchFamily="2" charset="-122"/>
                <a:ea typeface="SimSun" panose="02010600030101010101" pitchFamily="2" charset="-122"/>
              </a:rPr>
              <a:t>经验层</a:t>
            </a:r>
            <a:r>
              <a:rPr lang="zh-CN" altLang="en-US" dirty="0" smtClean="0">
                <a:solidFill>
                  <a:srgbClr val="0000FF"/>
                </a:solidFill>
                <a:latin typeface="SimSun" panose="02010600030101010101" pitchFamily="2" charset="-122"/>
                <a:ea typeface="SimSun" panose="02010600030101010101" pitchFamily="2" charset="-122"/>
              </a:rPr>
              <a:t>次 </a:t>
            </a:r>
            <a:r>
              <a:rPr lang="en-US" altLang="zh-CN" dirty="0" smtClean="0">
                <a:solidFill>
                  <a:srgbClr val="0000FF"/>
                </a:solidFill>
                <a:latin typeface="SimSun" panose="02010600030101010101" pitchFamily="2" charset="-122"/>
                <a:ea typeface="SimSun" panose="02010600030101010101" pitchFamily="2" charset="-122"/>
              </a:rPr>
              <a:t>(Empirical)</a:t>
            </a:r>
            <a:endParaRPr lang="en-US" altLang="zh-CN" dirty="0">
              <a:solidFill>
                <a:srgbClr val="0000FF"/>
              </a:solidFill>
              <a:latin typeface="SimSun" panose="02010600030101010101" pitchFamily="2" charset="-122"/>
              <a:ea typeface="SimSun" panose="02010600030101010101" pitchFamily="2" charset="-122"/>
            </a:endParaRPr>
          </a:p>
          <a:p>
            <a:pPr marL="548640" indent="-285750">
              <a:spcAft>
                <a:spcPts val="1200"/>
              </a:spcAft>
              <a:buClr>
                <a:srgbClr val="00B050"/>
              </a:buClr>
              <a:buSzPct val="150000"/>
              <a:buFont typeface="Arial" panose="020B0604020202020204" pitchFamily="34" charset="0"/>
              <a:buChar char="•"/>
            </a:pPr>
            <a:r>
              <a:rPr lang="zh-CN" altLang="en-US" dirty="0">
                <a:latin typeface="SimSun" panose="02010600030101010101" pitchFamily="2" charset="-122"/>
                <a:ea typeface="SimSun" panose="02010600030101010101" pitchFamily="2" charset="-122"/>
              </a:rPr>
              <a:t>唯象层</a:t>
            </a:r>
            <a:r>
              <a:rPr lang="zh-CN" altLang="en-US" dirty="0" smtClean="0">
                <a:latin typeface="SimSun" panose="02010600030101010101" pitchFamily="2" charset="-122"/>
                <a:ea typeface="SimSun" panose="02010600030101010101" pitchFamily="2" charset="-122"/>
              </a:rPr>
              <a:t>次 </a:t>
            </a:r>
            <a:r>
              <a:rPr lang="en-US" altLang="zh-CN" dirty="0" smtClean="0">
                <a:latin typeface="SimSun" panose="02010600030101010101" pitchFamily="2" charset="-122"/>
                <a:ea typeface="SimSun" panose="02010600030101010101" pitchFamily="2" charset="-122"/>
              </a:rPr>
              <a:t>(Phenomenological)</a:t>
            </a:r>
            <a:endParaRPr lang="en-US" altLang="zh-CN" dirty="0">
              <a:latin typeface="SimSun" panose="02010600030101010101" pitchFamily="2" charset="-122"/>
              <a:ea typeface="SimSun" panose="02010600030101010101" pitchFamily="2" charset="-122"/>
            </a:endParaRPr>
          </a:p>
          <a:p>
            <a:pPr marL="548640" indent="-285750">
              <a:spcAft>
                <a:spcPts val="1200"/>
              </a:spcAft>
              <a:buClr>
                <a:srgbClr val="00B050"/>
              </a:buClr>
              <a:buSzPct val="150000"/>
              <a:buFont typeface="Arial" panose="020B0604020202020204" pitchFamily="34" charset="0"/>
              <a:buChar char="•"/>
            </a:pPr>
            <a:r>
              <a:rPr lang="zh-CN" altLang="en-US" dirty="0">
                <a:solidFill>
                  <a:srgbClr val="0000FF"/>
                </a:solidFill>
                <a:latin typeface="SimSun" panose="02010600030101010101" pitchFamily="2" charset="-122"/>
                <a:ea typeface="SimSun" panose="02010600030101010101" pitchFamily="2" charset="-122"/>
              </a:rPr>
              <a:t>从下而上层</a:t>
            </a:r>
            <a:r>
              <a:rPr lang="zh-CN" altLang="en-US" dirty="0" smtClean="0">
                <a:solidFill>
                  <a:srgbClr val="0000FF"/>
                </a:solidFill>
                <a:latin typeface="SimSun" panose="02010600030101010101" pitchFamily="2" charset="-122"/>
                <a:ea typeface="SimSun" panose="02010600030101010101" pitchFamily="2" charset="-122"/>
              </a:rPr>
              <a:t>次 </a:t>
            </a:r>
            <a:r>
              <a:rPr lang="en-US" altLang="zh-CN" dirty="0" smtClean="0">
                <a:solidFill>
                  <a:srgbClr val="0000FF"/>
                </a:solidFill>
                <a:latin typeface="SimSun" panose="02010600030101010101" pitchFamily="2" charset="-122"/>
                <a:ea typeface="SimSun" panose="02010600030101010101" pitchFamily="2" charset="-122"/>
              </a:rPr>
              <a:t>(Bottom-Up)</a:t>
            </a:r>
            <a:endParaRPr lang="en-US" altLang="zh-CN" dirty="0">
              <a:solidFill>
                <a:srgbClr val="0000FF"/>
              </a:solidFill>
              <a:latin typeface="SimSun" panose="02010600030101010101" pitchFamily="2" charset="-122"/>
              <a:ea typeface="SimSun" panose="02010600030101010101" pitchFamily="2" charset="-122"/>
            </a:endParaRPr>
          </a:p>
        </p:txBody>
      </p:sp>
      <p:sp>
        <p:nvSpPr>
          <p:cNvPr id="10" name="Text Box 3"/>
          <p:cNvSpPr txBox="1">
            <a:spLocks noChangeArrowheads="1"/>
          </p:cNvSpPr>
          <p:nvPr/>
        </p:nvSpPr>
        <p:spPr bwMode="auto">
          <a:xfrm>
            <a:off x="334506" y="42863"/>
            <a:ext cx="8534400" cy="369332"/>
          </a:xfrm>
          <a:prstGeom prst="rect">
            <a:avLst/>
          </a:prstGeom>
          <a:solidFill>
            <a:srgbClr val="FFD1F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SimSun" panose="02010600030101010101" pitchFamily="2" charset="-122"/>
                <a:ea typeface="SimSun" panose="02010600030101010101" pitchFamily="2" charset="-122"/>
              </a:rPr>
              <a:t>為</a:t>
            </a:r>
            <a:r>
              <a:rPr lang="zh-CN" altLang="en-US" sz="1800" b="1" spc="300" dirty="0">
                <a:latin typeface="SimSun" panose="02010600030101010101" pitchFamily="2" charset="-122"/>
                <a:ea typeface="SimSun" panose="02010600030101010101" pitchFamily="2" charset="-122"/>
              </a:rPr>
              <a:t>什么人文学看</a:t>
            </a:r>
            <a:r>
              <a:rPr lang="zh-CN" altLang="en-US" sz="1800" b="1" spc="300" dirty="0" smtClean="0">
                <a:latin typeface="SimSun" panose="02010600030101010101" pitchFamily="2" charset="-122"/>
                <a:ea typeface="SimSun" panose="02010600030101010101" pitchFamily="2" charset="-122"/>
              </a:rPr>
              <a:t>起來不像</a:t>
            </a:r>
            <a:r>
              <a:rPr lang="zh-CN" altLang="en-US" sz="1800" b="1" spc="300" dirty="0">
                <a:latin typeface="SimSun" panose="02010600030101010101" pitchFamily="2" charset="-122"/>
                <a:ea typeface="SimSun" panose="02010600030101010101" pitchFamily="2" charset="-122"/>
              </a:rPr>
              <a:t>科学</a:t>
            </a:r>
            <a:endParaRPr lang="en-US" altLang="zh-CN" sz="1800" b="1" spc="300" dirty="0">
              <a:solidFill>
                <a:srgbClr val="FF0000"/>
              </a:solidFill>
              <a:latin typeface="SimSun" panose="02010600030101010101" pitchFamily="2" charset="-122"/>
              <a:ea typeface="SimSun" panose="02010600030101010101" pitchFamily="2" charset="-122"/>
            </a:endParaRPr>
          </a:p>
        </p:txBody>
      </p:sp>
      <p:sp>
        <p:nvSpPr>
          <p:cNvPr id="3" name="TextBox 2"/>
          <p:cNvSpPr txBox="1"/>
          <p:nvPr/>
        </p:nvSpPr>
        <p:spPr>
          <a:xfrm>
            <a:off x="4876800" y="762000"/>
            <a:ext cx="3733800" cy="1754326"/>
          </a:xfrm>
          <a:prstGeom prst="rect">
            <a:avLst/>
          </a:prstGeom>
          <a:noFill/>
        </p:spPr>
        <p:txBody>
          <a:bodyPr wrap="square" rtlCol="0">
            <a:spAutoFit/>
          </a:bodyPr>
          <a:lstStyle/>
          <a:p>
            <a:r>
              <a:rPr lang="en-US" dirty="0"/>
              <a:t>Humanities (since Plato) are mostly at the empirical and phenomenological levels, with some exceptions in last few decades.</a:t>
            </a:r>
          </a:p>
          <a:p>
            <a:endParaRPr lang="en-US" dirty="0"/>
          </a:p>
        </p:txBody>
      </p:sp>
    </p:spTree>
    <p:extLst>
      <p:ext uri="{BB962C8B-B14F-4D97-AF65-F5344CB8AC3E}">
        <p14:creationId xmlns:p14="http://schemas.microsoft.com/office/powerpoint/2010/main" val="3609377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11733" y="57150"/>
            <a:ext cx="8403856" cy="369332"/>
          </a:xfrm>
          <a:prstGeom prst="rect">
            <a:avLst/>
          </a:prstGeom>
          <a:solidFill>
            <a:srgbClr val="FFCDFF"/>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rPr>
              <a:t>科学研究的三个层</a:t>
            </a:r>
            <a:r>
              <a:rPr lang="zh-CN" altLang="en-US" sz="1800" b="1" spc="300" dirty="0">
                <a:latin typeface="Comic Sans MS" panose="030F0702030302020204" pitchFamily="66" charset="0"/>
              </a:rPr>
              <a:t>次</a:t>
            </a:r>
            <a:endParaRPr lang="en-US" altLang="zh-CN" sz="1800" b="1" spc="300" dirty="0">
              <a:solidFill>
                <a:srgbClr val="FF0000"/>
              </a:solidFill>
              <a:latin typeface="Comic Sans MS" panose="030F0702030302020204" pitchFamily="66" charset="0"/>
            </a:endParaRPr>
          </a:p>
        </p:txBody>
      </p:sp>
      <p:sp>
        <p:nvSpPr>
          <p:cNvPr id="23" name="TextBox 22"/>
          <p:cNvSpPr txBox="1"/>
          <p:nvPr/>
        </p:nvSpPr>
        <p:spPr>
          <a:xfrm>
            <a:off x="4267200" y="761952"/>
            <a:ext cx="2133600" cy="338554"/>
          </a:xfrm>
          <a:prstGeom prst="rect">
            <a:avLst/>
          </a:prstGeom>
          <a:solidFill>
            <a:srgbClr val="FFFF00"/>
          </a:solidFill>
        </p:spPr>
        <p:txBody>
          <a:bodyPr wrap="square" rtlCol="0">
            <a:spAutoFit/>
          </a:bodyPr>
          <a:lstStyle/>
          <a:p>
            <a:pPr algn="ctr"/>
            <a:r>
              <a:rPr lang="zh-CN" altLang="en-US" sz="1600" dirty="0" smtClean="0">
                <a:latin typeface="SimSun" panose="02010600030101010101" pitchFamily="2" charset="-122"/>
                <a:ea typeface="SimSun" panose="02010600030101010101" pitchFamily="2" charset="-122"/>
              </a:rPr>
              <a:t>气体</a:t>
            </a:r>
            <a:r>
              <a:rPr lang="en-US" sz="1600" dirty="0" smtClean="0">
                <a:latin typeface="SimSun" panose="02010600030101010101" pitchFamily="2" charset="-122"/>
                <a:ea typeface="SimSun" panose="02010600030101010101" pitchFamily="2" charset="-122"/>
              </a:rPr>
              <a:t>: </a:t>
            </a:r>
            <a:r>
              <a:rPr lang="zh-CN" altLang="en-US" sz="1600" dirty="0" smtClean="0">
                <a:latin typeface="SimSun" panose="02010600030101010101" pitchFamily="2" charset="-122"/>
                <a:ea typeface="SimSun" panose="02010600030101010101" pitchFamily="2" charset="-122"/>
              </a:rPr>
              <a:t>一个例子</a:t>
            </a:r>
            <a:endParaRPr lang="en-US" sz="1600" dirty="0">
              <a:latin typeface="SimSun" panose="02010600030101010101" pitchFamily="2" charset="-122"/>
              <a:ea typeface="SimSun" panose="02010600030101010101" pitchFamily="2" charset="-122"/>
            </a:endParaRPr>
          </a:p>
        </p:txBody>
      </p:sp>
      <p:grpSp>
        <p:nvGrpSpPr>
          <p:cNvPr id="39" name="Group 38"/>
          <p:cNvGrpSpPr/>
          <p:nvPr/>
        </p:nvGrpSpPr>
        <p:grpSpPr>
          <a:xfrm>
            <a:off x="2205828" y="1225671"/>
            <a:ext cx="6746352" cy="5342556"/>
            <a:chOff x="2077038" y="982044"/>
            <a:chExt cx="6746352" cy="5342556"/>
          </a:xfrm>
        </p:grpSpPr>
        <p:sp>
          <p:nvSpPr>
            <p:cNvPr id="40" name="TextBox 39"/>
            <p:cNvSpPr txBox="1"/>
            <p:nvPr/>
          </p:nvSpPr>
          <p:spPr>
            <a:xfrm>
              <a:off x="2077038" y="982044"/>
              <a:ext cx="6745658" cy="1791521"/>
            </a:xfrm>
            <a:prstGeom prst="rect">
              <a:avLst/>
            </a:prstGeom>
            <a:solidFill>
              <a:srgbClr val="FFF5D5"/>
            </a:solidFill>
          </p:spPr>
          <p:txBody>
            <a:bodyPr wrap="square" rtlCol="0">
              <a:spAutoFit/>
            </a:bodyPr>
            <a:lstStyle/>
            <a:p>
              <a:endParaRPr lang="en-US" dirty="0"/>
            </a:p>
          </p:txBody>
        </p:sp>
        <p:sp>
          <p:nvSpPr>
            <p:cNvPr id="41" name="TextBox 40"/>
            <p:cNvSpPr txBox="1"/>
            <p:nvPr/>
          </p:nvSpPr>
          <p:spPr>
            <a:xfrm>
              <a:off x="2077038" y="2741558"/>
              <a:ext cx="6745658" cy="1791521"/>
            </a:xfrm>
            <a:prstGeom prst="rect">
              <a:avLst/>
            </a:prstGeom>
            <a:solidFill>
              <a:srgbClr val="FFE79B"/>
            </a:solidFill>
          </p:spPr>
          <p:txBody>
            <a:bodyPr wrap="square" rtlCol="0">
              <a:spAutoFit/>
            </a:bodyPr>
            <a:lstStyle/>
            <a:p>
              <a:endParaRPr lang="en-US" dirty="0"/>
            </a:p>
          </p:txBody>
        </p:sp>
        <p:sp>
          <p:nvSpPr>
            <p:cNvPr id="42" name="TextBox 41"/>
            <p:cNvSpPr txBox="1"/>
            <p:nvPr/>
          </p:nvSpPr>
          <p:spPr>
            <a:xfrm>
              <a:off x="2077732" y="4533079"/>
              <a:ext cx="6745658" cy="1791521"/>
            </a:xfrm>
            <a:prstGeom prst="rect">
              <a:avLst/>
            </a:prstGeom>
            <a:solidFill>
              <a:srgbClr val="FFC611"/>
            </a:solidFill>
          </p:spPr>
          <p:txBody>
            <a:bodyPr wrap="square" rtlCol="0">
              <a:spAutoFit/>
            </a:bodyPr>
            <a:lstStyle/>
            <a:p>
              <a:endParaRPr lang="en-US" dirty="0"/>
            </a:p>
          </p:txBody>
        </p:sp>
      </p:grpSp>
      <p:grpSp>
        <p:nvGrpSpPr>
          <p:cNvPr id="33" name="Group 32"/>
          <p:cNvGrpSpPr/>
          <p:nvPr/>
        </p:nvGrpSpPr>
        <p:grpSpPr>
          <a:xfrm>
            <a:off x="595415" y="1225671"/>
            <a:ext cx="1650224" cy="5342556"/>
            <a:chOff x="466625" y="982044"/>
            <a:chExt cx="1650224" cy="5342556"/>
          </a:xfrm>
        </p:grpSpPr>
        <p:sp>
          <p:nvSpPr>
            <p:cNvPr id="4" name="TextBox 3"/>
            <p:cNvSpPr txBox="1"/>
            <p:nvPr/>
          </p:nvSpPr>
          <p:spPr>
            <a:xfrm>
              <a:off x="573589" y="982044"/>
              <a:ext cx="1439305" cy="1791521"/>
            </a:xfrm>
            <a:prstGeom prst="rect">
              <a:avLst/>
            </a:prstGeom>
            <a:solidFill>
              <a:srgbClr val="FFF5D5"/>
            </a:solidFill>
          </p:spPr>
          <p:txBody>
            <a:bodyPr wrap="square" rtlCol="0">
              <a:spAutoFit/>
            </a:bodyPr>
            <a:lstStyle/>
            <a:p>
              <a:endParaRPr lang="en-US" dirty="0"/>
            </a:p>
          </p:txBody>
        </p:sp>
        <p:sp>
          <p:nvSpPr>
            <p:cNvPr id="5" name="TextBox 4"/>
            <p:cNvSpPr txBox="1"/>
            <p:nvPr/>
          </p:nvSpPr>
          <p:spPr>
            <a:xfrm>
              <a:off x="573589" y="2741558"/>
              <a:ext cx="1439305" cy="1791521"/>
            </a:xfrm>
            <a:prstGeom prst="rect">
              <a:avLst/>
            </a:prstGeom>
            <a:solidFill>
              <a:srgbClr val="FFE79B"/>
            </a:solidFill>
          </p:spPr>
          <p:txBody>
            <a:bodyPr wrap="square" rtlCol="0">
              <a:spAutoFit/>
            </a:bodyPr>
            <a:lstStyle/>
            <a:p>
              <a:endParaRPr lang="en-US" dirty="0"/>
            </a:p>
          </p:txBody>
        </p:sp>
        <p:sp>
          <p:nvSpPr>
            <p:cNvPr id="6" name="TextBox 5"/>
            <p:cNvSpPr txBox="1"/>
            <p:nvPr/>
          </p:nvSpPr>
          <p:spPr>
            <a:xfrm>
              <a:off x="576485" y="4533079"/>
              <a:ext cx="1436409" cy="1791521"/>
            </a:xfrm>
            <a:prstGeom prst="rect">
              <a:avLst/>
            </a:prstGeom>
            <a:solidFill>
              <a:srgbClr val="FFC611"/>
            </a:solidFill>
          </p:spPr>
          <p:txBody>
            <a:bodyPr wrap="square" rtlCol="0">
              <a:spAutoFit/>
            </a:bodyPr>
            <a:lstStyle/>
            <a:p>
              <a:endParaRPr lang="en-US" dirty="0"/>
            </a:p>
          </p:txBody>
        </p:sp>
        <p:sp>
          <p:nvSpPr>
            <p:cNvPr id="7" name="TextBox 6"/>
            <p:cNvSpPr txBox="1"/>
            <p:nvPr/>
          </p:nvSpPr>
          <p:spPr>
            <a:xfrm>
              <a:off x="740887" y="1627152"/>
              <a:ext cx="1101700" cy="492443"/>
            </a:xfrm>
            <a:prstGeom prst="rect">
              <a:avLst/>
            </a:prstGeom>
            <a:noFill/>
          </p:spPr>
          <p:txBody>
            <a:bodyPr wrap="square" rtlCol="0">
              <a:spAutoFit/>
            </a:bodyPr>
            <a:lstStyle/>
            <a:p>
              <a:pPr algn="ctr"/>
              <a:r>
                <a:rPr lang="zh-CN" altLang="en-US" sz="1400" dirty="0" smtClean="0">
                  <a:latin typeface="SimSun" panose="02010600030101010101" pitchFamily="2" charset="-122"/>
                  <a:ea typeface="SimSun" panose="02010600030101010101" pitchFamily="2" charset="-122"/>
                </a:rPr>
                <a:t>经验层</a:t>
              </a:r>
              <a:r>
                <a:rPr lang="zh-CN" altLang="en-US" sz="1400" dirty="0">
                  <a:latin typeface="SimSun" panose="02010600030101010101" pitchFamily="2" charset="-122"/>
                  <a:ea typeface="SimSun" panose="02010600030101010101" pitchFamily="2" charset="-122"/>
                </a:rPr>
                <a:t>次</a:t>
              </a:r>
              <a:endParaRPr lang="en-US" sz="1400" dirty="0" smtClean="0">
                <a:latin typeface="SimSun" panose="02010600030101010101" pitchFamily="2" charset="-122"/>
                <a:ea typeface="SimSun" panose="02010600030101010101" pitchFamily="2" charset="-122"/>
              </a:endParaRPr>
            </a:p>
            <a:p>
              <a:pPr algn="ctr"/>
              <a:r>
                <a:rPr lang="en-US" sz="1200" dirty="0" smtClean="0">
                  <a:latin typeface="SimSun" panose="02010600030101010101" pitchFamily="2" charset="-122"/>
                  <a:ea typeface="SimSun" panose="02010600030101010101" pitchFamily="2" charset="-122"/>
                </a:rPr>
                <a:t>Empirical</a:t>
              </a:r>
              <a:endParaRPr lang="en-US" sz="1200" dirty="0">
                <a:latin typeface="SimSun" panose="02010600030101010101" pitchFamily="2" charset="-122"/>
                <a:ea typeface="SimSun" panose="02010600030101010101" pitchFamily="2" charset="-122"/>
              </a:endParaRPr>
            </a:p>
          </p:txBody>
        </p:sp>
        <p:sp>
          <p:nvSpPr>
            <p:cNvPr id="8" name="TextBox 7"/>
            <p:cNvSpPr txBox="1"/>
            <p:nvPr/>
          </p:nvSpPr>
          <p:spPr>
            <a:xfrm>
              <a:off x="466625" y="3386665"/>
              <a:ext cx="1650224" cy="523220"/>
            </a:xfrm>
            <a:prstGeom prst="rect">
              <a:avLst/>
            </a:prstGeom>
            <a:noFill/>
          </p:spPr>
          <p:txBody>
            <a:bodyPr wrap="square" rtlCol="0">
              <a:spAutoFit/>
            </a:bodyPr>
            <a:lstStyle/>
            <a:p>
              <a:pPr algn="ctr"/>
              <a:r>
                <a:rPr lang="zh-CN" altLang="en-US" sz="1400" dirty="0" smtClean="0">
                  <a:latin typeface="SimSun" panose="02010600030101010101" pitchFamily="2" charset="-122"/>
                  <a:ea typeface="SimSun" panose="02010600030101010101" pitchFamily="2" charset="-122"/>
                </a:rPr>
                <a:t>唯</a:t>
              </a:r>
              <a:r>
                <a:rPr lang="zh-CN" altLang="en-US" sz="1400" dirty="0">
                  <a:latin typeface="SimSun" panose="02010600030101010101" pitchFamily="2" charset="-122"/>
                  <a:ea typeface="SimSun" panose="02010600030101010101" pitchFamily="2" charset="-122"/>
                </a:rPr>
                <a:t>象层次</a:t>
              </a:r>
              <a:endParaRPr lang="en-US" sz="1400" dirty="0">
                <a:latin typeface="SimSun" panose="02010600030101010101" pitchFamily="2" charset="-122"/>
                <a:ea typeface="SimSun" panose="02010600030101010101" pitchFamily="2" charset="-122"/>
              </a:endParaRPr>
            </a:p>
            <a:p>
              <a:pPr algn="ctr"/>
              <a:r>
                <a:rPr lang="en-US" sz="1200" dirty="0" smtClean="0">
                  <a:latin typeface="SimSun" panose="02010600030101010101" pitchFamily="2" charset="-122"/>
                  <a:ea typeface="SimSun" panose="02010600030101010101" pitchFamily="2" charset="-122"/>
                </a:rPr>
                <a:t>Phenomenologica</a:t>
              </a:r>
              <a:r>
                <a:rPr lang="en-US" sz="1400" dirty="0" smtClean="0">
                  <a:latin typeface="SimSun" panose="02010600030101010101" pitchFamily="2" charset="-122"/>
                  <a:ea typeface="SimSun" panose="02010600030101010101" pitchFamily="2" charset="-122"/>
                </a:rPr>
                <a:t>l</a:t>
              </a:r>
              <a:endParaRPr lang="en-US" sz="1400" dirty="0">
                <a:latin typeface="SimSun" panose="02010600030101010101" pitchFamily="2" charset="-122"/>
                <a:ea typeface="SimSun" panose="02010600030101010101" pitchFamily="2" charset="-122"/>
              </a:endParaRPr>
            </a:p>
          </p:txBody>
        </p:sp>
        <p:sp>
          <p:nvSpPr>
            <p:cNvPr id="9" name="TextBox 8"/>
            <p:cNvSpPr txBox="1"/>
            <p:nvPr/>
          </p:nvSpPr>
          <p:spPr>
            <a:xfrm>
              <a:off x="573589" y="5207840"/>
              <a:ext cx="1439305" cy="492443"/>
            </a:xfrm>
            <a:prstGeom prst="rect">
              <a:avLst/>
            </a:prstGeom>
            <a:noFill/>
          </p:spPr>
          <p:txBody>
            <a:bodyPr wrap="square" rtlCol="0">
              <a:spAutoFit/>
            </a:bodyPr>
            <a:lstStyle/>
            <a:p>
              <a:pPr algn="ctr"/>
              <a:r>
                <a:rPr lang="zh-CN" altLang="en-US" sz="1400" dirty="0" smtClean="0">
                  <a:latin typeface="SimSun" panose="02010600030101010101" pitchFamily="2" charset="-122"/>
                  <a:ea typeface="SimSun" panose="02010600030101010101" pitchFamily="2" charset="-122"/>
                </a:rPr>
                <a:t>从下而</a:t>
              </a:r>
              <a:r>
                <a:rPr lang="zh-CN" altLang="en-US" sz="1400" dirty="0">
                  <a:latin typeface="SimSun" panose="02010600030101010101" pitchFamily="2" charset="-122"/>
                  <a:ea typeface="SimSun" panose="02010600030101010101" pitchFamily="2" charset="-122"/>
                </a:rPr>
                <a:t>上层次</a:t>
              </a:r>
              <a:endParaRPr lang="en-US" sz="1400" dirty="0">
                <a:latin typeface="SimSun" panose="02010600030101010101" pitchFamily="2" charset="-122"/>
                <a:ea typeface="SimSun" panose="02010600030101010101" pitchFamily="2" charset="-122"/>
              </a:endParaRPr>
            </a:p>
            <a:p>
              <a:pPr algn="ctr"/>
              <a:r>
                <a:rPr lang="en-US" sz="1200" dirty="0" smtClean="0">
                  <a:latin typeface="SimSun" panose="02010600030101010101" pitchFamily="2" charset="-122"/>
                  <a:ea typeface="SimSun" panose="02010600030101010101" pitchFamily="2" charset="-122"/>
                </a:rPr>
                <a:t>Bottom-Up</a:t>
              </a:r>
              <a:endParaRPr lang="en-US" sz="1200" dirty="0">
                <a:latin typeface="SimSun" panose="02010600030101010101" pitchFamily="2" charset="-122"/>
                <a:ea typeface="SimSun" panose="02010600030101010101" pitchFamily="2" charset="-122"/>
              </a:endParaRPr>
            </a:p>
          </p:txBody>
        </p:sp>
      </p:grpSp>
      <p:sp>
        <p:nvSpPr>
          <p:cNvPr id="14" name="Text Box 17"/>
          <p:cNvSpPr txBox="1">
            <a:spLocks noChangeArrowheads="1"/>
          </p:cNvSpPr>
          <p:nvPr/>
        </p:nvSpPr>
        <p:spPr bwMode="auto">
          <a:xfrm>
            <a:off x="2280421" y="1297545"/>
            <a:ext cx="52594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SzPct val="150000"/>
            </a:pPr>
            <a:r>
              <a:rPr lang="en-US" altLang="en-US" dirty="0" smtClean="0">
                <a:solidFill>
                  <a:srgbClr val="FF0000"/>
                </a:solidFill>
                <a:latin typeface="Arial" panose="020B0604020202020204" pitchFamily="34" charset="0"/>
              </a:rPr>
              <a:t> </a:t>
            </a:r>
            <a:endParaRPr lang="en-US" altLang="en-US" dirty="0">
              <a:solidFill>
                <a:srgbClr val="FF0000"/>
              </a:solidFill>
              <a:latin typeface="Arial" panose="020B0604020202020204" pitchFamily="34" charset="0"/>
            </a:endParaRPr>
          </a:p>
          <a:p>
            <a:endParaRPr lang="en-US" altLang="en-US" dirty="0">
              <a:latin typeface="Arial" panose="020B0604020202020204" pitchFamily="34" charset="0"/>
            </a:endParaRPr>
          </a:p>
          <a:p>
            <a:r>
              <a:rPr lang="zh-CN" altLang="en-US" sz="1600" dirty="0">
                <a:solidFill>
                  <a:srgbClr val="0000FF"/>
                </a:solidFill>
                <a:latin typeface="SimSun" panose="02010600030101010101" pitchFamily="2" charset="-122"/>
                <a:ea typeface="SimSun" panose="02010600030101010101" pitchFamily="2" charset="-122"/>
              </a:rPr>
              <a:t>气</a:t>
            </a:r>
            <a:r>
              <a:rPr lang="zh-CN" altLang="en-US" sz="1600" dirty="0" smtClean="0">
                <a:solidFill>
                  <a:srgbClr val="0000FF"/>
                </a:solidFill>
                <a:latin typeface="SimSun" panose="02010600030101010101" pitchFamily="2" charset="-122"/>
                <a:ea typeface="SimSun" panose="02010600030101010101" pitchFamily="2" charset="-122"/>
              </a:rPr>
              <a:t>体定律</a:t>
            </a:r>
            <a:r>
              <a:rPr lang="en-US" altLang="en-US" sz="1600" dirty="0" smtClean="0">
                <a:latin typeface="SimSun" panose="02010600030101010101" pitchFamily="2" charset="-122"/>
                <a:ea typeface="SimSun" panose="02010600030101010101" pitchFamily="2" charset="-122"/>
              </a:rPr>
              <a:t>:</a:t>
            </a:r>
            <a:r>
              <a:rPr lang="en-US" altLang="en-US" sz="1600" dirty="0" smtClean="0">
                <a:latin typeface="Arial" panose="020B0604020202020204" pitchFamily="34" charset="0"/>
              </a:rPr>
              <a:t>                        </a:t>
            </a:r>
            <a:r>
              <a:rPr lang="en-US" altLang="en-US" sz="1600" spc="300" dirty="0" smtClean="0">
                <a:latin typeface="Arial" panose="020B0604020202020204" pitchFamily="34" charset="0"/>
              </a:rPr>
              <a:t>PV</a:t>
            </a:r>
            <a:r>
              <a:rPr lang="en-US" altLang="en-US" sz="1600" dirty="0" smtClean="0">
                <a:latin typeface="Arial" panose="020B0604020202020204" pitchFamily="34" charset="0"/>
              </a:rPr>
              <a:t> </a:t>
            </a:r>
            <a:r>
              <a:rPr lang="en-US" altLang="en-US" sz="1600" dirty="0">
                <a:latin typeface="Arial" panose="020B0604020202020204" pitchFamily="34" charset="0"/>
              </a:rPr>
              <a:t>= </a:t>
            </a:r>
            <a:r>
              <a:rPr lang="en-US" altLang="en-US" sz="1600" spc="300" dirty="0" err="1" smtClean="0">
                <a:latin typeface="Arial" panose="020B0604020202020204" pitchFamily="34" charset="0"/>
              </a:rPr>
              <a:t>kT</a:t>
            </a:r>
            <a:endParaRPr lang="en-US" altLang="en-US" sz="1600" spc="300" dirty="0">
              <a:latin typeface="Arial" panose="020B0604020202020204" pitchFamily="34" charset="0"/>
            </a:endParaRPr>
          </a:p>
        </p:txBody>
      </p:sp>
      <p:sp>
        <p:nvSpPr>
          <p:cNvPr id="19" name="Rectangle 7"/>
          <p:cNvSpPr>
            <a:spLocks noChangeArrowheads="1"/>
          </p:cNvSpPr>
          <p:nvPr/>
        </p:nvSpPr>
        <p:spPr bwMode="auto">
          <a:xfrm>
            <a:off x="3024390" y="4112461"/>
            <a:ext cx="57911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zh-CN" sz="2000" i="1" dirty="0">
                <a:solidFill>
                  <a:srgbClr val="FF00FF"/>
                </a:solidFill>
                <a:ea typeface="宋体" panose="02010600030101010101" pitchFamily="2" charset="-122"/>
                <a:cs typeface="Times New Roman" panose="02020603050405020304" pitchFamily="18" charset="0"/>
              </a:rPr>
              <a:t>ρ</a:t>
            </a:r>
            <a:r>
              <a:rPr lang="en-US" altLang="zh-CN" sz="2000" dirty="0">
                <a:ea typeface="宋体" panose="02010600030101010101" pitchFamily="2" charset="-122"/>
                <a:cs typeface="Times New Roman" panose="02020603050405020304" pitchFamily="18" charset="0"/>
              </a:rPr>
              <a:t> </a:t>
            </a:r>
            <a:r>
              <a:rPr lang="en-US" altLang="zh-CN" sz="2000" dirty="0" smtClean="0">
                <a:ea typeface="宋体" panose="02010600030101010101" pitchFamily="2" charset="-122"/>
                <a:cs typeface="Times New Roman" panose="02020603050405020304" pitchFamily="18" charset="0"/>
              </a:rPr>
              <a:t>[∂</a:t>
            </a:r>
            <a:r>
              <a:rPr lang="en-US" altLang="zh-CN" sz="2000" b="1" dirty="0" smtClean="0">
                <a:solidFill>
                  <a:srgbClr val="FF0000"/>
                </a:solidFill>
                <a:ea typeface="宋体" panose="02010600030101010101" pitchFamily="2" charset="-122"/>
                <a:cs typeface="Times New Roman" panose="02020603050405020304" pitchFamily="18" charset="0"/>
              </a:rPr>
              <a:t>v</a:t>
            </a:r>
            <a:r>
              <a:rPr lang="en-US" altLang="zh-CN" sz="2000" dirty="0" smtClean="0">
                <a:ea typeface="宋体" panose="02010600030101010101" pitchFamily="2" charset="-122"/>
                <a:cs typeface="Times New Roman" panose="02020603050405020304" pitchFamily="18" charset="0"/>
              </a:rPr>
              <a:t>/∂</a:t>
            </a:r>
            <a:r>
              <a:rPr lang="en-US" altLang="zh-CN" sz="2000" dirty="0">
                <a:ea typeface="宋体" panose="02010600030101010101" pitchFamily="2" charset="-122"/>
                <a:cs typeface="Times New Roman" panose="02020603050405020304" pitchFamily="18" charset="0"/>
              </a:rPr>
              <a:t>t + </a:t>
            </a:r>
            <a:r>
              <a:rPr lang="en-US" altLang="zh-CN" sz="2000" dirty="0" smtClean="0">
                <a:ea typeface="宋体" panose="02010600030101010101" pitchFamily="2" charset="-122"/>
                <a:cs typeface="Times New Roman" panose="02020603050405020304" pitchFamily="18" charset="0"/>
              </a:rPr>
              <a:t>(</a:t>
            </a:r>
            <a:r>
              <a:rPr lang="en-US" altLang="zh-CN" sz="2000" b="1" dirty="0" smtClean="0">
                <a:solidFill>
                  <a:srgbClr val="FF0000"/>
                </a:solidFill>
                <a:ea typeface="宋体" panose="02010600030101010101" pitchFamily="2" charset="-122"/>
                <a:cs typeface="Times New Roman" panose="02020603050405020304" pitchFamily="18" charset="0"/>
              </a:rPr>
              <a:t>v </a:t>
            </a:r>
            <a:r>
              <a:rPr lang="en-US" altLang="zh-CN" sz="600" dirty="0" smtClean="0">
                <a:ea typeface="宋体" panose="02010600030101010101" pitchFamily="2" charset="-122"/>
                <a:cs typeface="Times New Roman" panose="02020603050405020304" pitchFamily="18" charset="0"/>
              </a:rPr>
              <a:t>●</a:t>
            </a:r>
            <a:r>
              <a:rPr lang="en-US" altLang="zh-CN" sz="2000" dirty="0" smtClean="0">
                <a:ea typeface="宋体" panose="02010600030101010101" pitchFamily="2" charset="-122"/>
                <a:cs typeface="Times New Roman" panose="02020603050405020304" pitchFamily="18" charset="0"/>
              </a:rPr>
              <a:t>     )</a:t>
            </a:r>
            <a:r>
              <a:rPr lang="en-US" altLang="zh-CN" sz="2000" b="1" dirty="0" smtClean="0">
                <a:solidFill>
                  <a:srgbClr val="FF0000"/>
                </a:solidFill>
                <a:ea typeface="宋体" panose="02010600030101010101" pitchFamily="2" charset="-122"/>
                <a:cs typeface="Times New Roman" panose="02020603050405020304" pitchFamily="18" charset="0"/>
              </a:rPr>
              <a:t>v</a:t>
            </a:r>
            <a:r>
              <a:rPr lang="en-US" altLang="zh-CN" sz="2000" dirty="0">
                <a:ea typeface="宋体" panose="02010600030101010101" pitchFamily="2" charset="-122"/>
                <a:cs typeface="Times New Roman" panose="02020603050405020304" pitchFamily="18" charset="0"/>
              </a:rPr>
              <a:t>] </a:t>
            </a:r>
            <a:r>
              <a:rPr lang="en-US" altLang="zh-CN" dirty="0">
                <a:latin typeface="Arial" panose="020B0604020202020204" pitchFamily="34" charset="0"/>
                <a:ea typeface="宋体" panose="02010600030101010101" pitchFamily="2" charset="-122"/>
                <a:cs typeface="Times New Roman" panose="02020603050405020304" pitchFamily="18" charset="0"/>
              </a:rPr>
              <a:t>=</a:t>
            </a:r>
            <a:r>
              <a:rPr lang="en-US" altLang="zh-CN" sz="2400" dirty="0">
                <a:latin typeface="Arial" panose="020B0604020202020204" pitchFamily="34" charset="0"/>
                <a:ea typeface="宋体" panose="02010600030101010101" pitchFamily="2" charset="-122"/>
                <a:cs typeface="Times New Roman" panose="02020603050405020304" pitchFamily="18" charset="0"/>
              </a:rPr>
              <a:t> </a:t>
            </a:r>
            <a:r>
              <a:rPr lang="en-US" altLang="zh-CN" sz="2000" dirty="0">
                <a:ea typeface="宋体" panose="02010600030101010101" pitchFamily="2" charset="-122"/>
                <a:cs typeface="Times New Roman" panose="02020603050405020304" pitchFamily="18" charset="0"/>
              </a:rPr>
              <a:t>- </a:t>
            </a:r>
            <a:r>
              <a:rPr lang="en-US" altLang="zh-CN" sz="2000" dirty="0" smtClean="0">
                <a:ea typeface="宋体" panose="02010600030101010101" pitchFamily="2" charset="-122"/>
                <a:cs typeface="Times New Roman" panose="02020603050405020304" pitchFamily="18" charset="0"/>
              </a:rPr>
              <a:t>     </a:t>
            </a:r>
            <a:r>
              <a:rPr lang="en-US" altLang="zh-CN" sz="2000" i="1" dirty="0" smtClean="0">
                <a:ea typeface="宋体" panose="02010600030101010101" pitchFamily="2" charset="-122"/>
                <a:cs typeface="Times New Roman" panose="02020603050405020304" pitchFamily="18" charset="0"/>
              </a:rPr>
              <a:t>p</a:t>
            </a:r>
            <a:r>
              <a:rPr lang="en-US" altLang="zh-CN" sz="2000" dirty="0" smtClean="0">
                <a:ea typeface="宋体" panose="02010600030101010101" pitchFamily="2" charset="-122"/>
                <a:cs typeface="Times New Roman" panose="02020603050405020304" pitchFamily="18" charset="0"/>
              </a:rPr>
              <a:t> </a:t>
            </a:r>
            <a:r>
              <a:rPr lang="en-US" altLang="zh-CN" sz="2000" dirty="0">
                <a:ea typeface="宋体" panose="02010600030101010101" pitchFamily="2" charset="-122"/>
                <a:cs typeface="Times New Roman" panose="02020603050405020304" pitchFamily="18" charset="0"/>
              </a:rPr>
              <a:t>+ </a:t>
            </a:r>
            <a:r>
              <a:rPr lang="en-US" altLang="zh-CN" sz="2000" i="1" dirty="0" smtClean="0">
                <a:solidFill>
                  <a:srgbClr val="FF00FF"/>
                </a:solidFill>
                <a:ea typeface="宋体" panose="02010600030101010101" pitchFamily="2" charset="-122"/>
                <a:cs typeface="Times New Roman" panose="02020603050405020304" pitchFamily="18" charset="0"/>
              </a:rPr>
              <a:t>μ </a:t>
            </a:r>
            <a:r>
              <a:rPr lang="en-US" altLang="zh-CN" sz="2000" i="1" dirty="0" smtClean="0">
                <a:ea typeface="宋体" panose="02010600030101010101" pitchFamily="2" charset="-122"/>
                <a:cs typeface="Times New Roman" panose="02020603050405020304" pitchFamily="18" charset="0"/>
              </a:rPr>
              <a:t> </a:t>
            </a:r>
            <a:r>
              <a:rPr lang="en-US" altLang="zh-CN" sz="2000" dirty="0" smtClean="0">
                <a:ea typeface="宋体" panose="02010600030101010101" pitchFamily="2" charset="-122"/>
                <a:cs typeface="Times New Roman" panose="02020603050405020304" pitchFamily="18" charset="0"/>
              </a:rPr>
              <a:t>    </a:t>
            </a:r>
            <a:r>
              <a:rPr lang="en-US" altLang="zh-CN" sz="2000" baseline="30000" dirty="0">
                <a:ea typeface="宋体" panose="02010600030101010101" pitchFamily="2" charset="-122"/>
                <a:cs typeface="Times New Roman" panose="02020603050405020304" pitchFamily="18" charset="0"/>
              </a:rPr>
              <a:t>2 </a:t>
            </a:r>
            <a:r>
              <a:rPr lang="en-US" altLang="zh-CN" sz="2000" b="1" dirty="0" smtClean="0">
                <a:solidFill>
                  <a:srgbClr val="FF0000"/>
                </a:solidFill>
                <a:ea typeface="宋体" panose="02010600030101010101" pitchFamily="2" charset="-122"/>
                <a:cs typeface="Times New Roman" panose="02020603050405020304" pitchFamily="18" charset="0"/>
              </a:rPr>
              <a:t>v</a:t>
            </a:r>
            <a:r>
              <a:rPr lang="en-US" altLang="zh-CN" sz="2000" dirty="0" smtClean="0">
                <a:ea typeface="宋体" panose="02010600030101010101" pitchFamily="2" charset="-122"/>
                <a:cs typeface="Times New Roman" panose="02020603050405020304" pitchFamily="18" charset="0"/>
              </a:rPr>
              <a:t> </a:t>
            </a:r>
            <a:r>
              <a:rPr lang="en-US" altLang="zh-CN" sz="2000" dirty="0">
                <a:ea typeface="宋体" panose="02010600030101010101" pitchFamily="2" charset="-122"/>
                <a:cs typeface="Times New Roman" panose="02020603050405020304" pitchFamily="18" charset="0"/>
              </a:rPr>
              <a:t>+ </a:t>
            </a:r>
            <a:r>
              <a:rPr lang="en-US" altLang="zh-CN" sz="2000" b="1" dirty="0">
                <a:ea typeface="宋体" panose="02010600030101010101" pitchFamily="2" charset="-122"/>
                <a:cs typeface="Times New Roman" panose="02020603050405020304" pitchFamily="18" charset="0"/>
              </a:rPr>
              <a:t>f</a:t>
            </a:r>
            <a:endParaRPr lang="en-US" altLang="zh-CN" sz="2000" dirty="0">
              <a:ea typeface="宋体" panose="02010600030101010101" pitchFamily="2" charset="-122"/>
              <a:cs typeface="Times New Roman" panose="02020603050405020304" pitchFamily="18" charset="0"/>
            </a:endParaRPr>
          </a:p>
        </p:txBody>
      </p:sp>
      <p:sp>
        <p:nvSpPr>
          <p:cNvPr id="21" name="AutoShape 12"/>
          <p:cNvSpPr>
            <a:spLocks noChangeArrowheads="1"/>
          </p:cNvSpPr>
          <p:nvPr/>
        </p:nvSpPr>
        <p:spPr bwMode="auto">
          <a:xfrm>
            <a:off x="5728177" y="4317535"/>
            <a:ext cx="221383" cy="130825"/>
          </a:xfrm>
          <a:prstGeom prst="flowChartMerge">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p>
        </p:txBody>
      </p:sp>
      <p:sp>
        <p:nvSpPr>
          <p:cNvPr id="17" name="Text Box 15"/>
          <p:cNvSpPr txBox="1">
            <a:spLocks noChangeArrowheads="1"/>
          </p:cNvSpPr>
          <p:nvPr/>
        </p:nvSpPr>
        <p:spPr bwMode="auto">
          <a:xfrm>
            <a:off x="2280421" y="3070835"/>
            <a:ext cx="66875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latin typeface="Arial" panose="020B0604020202020204" pitchFamily="34" charset="0"/>
              </a:rPr>
              <a:t>From </a:t>
            </a:r>
            <a:r>
              <a:rPr lang="en-US" altLang="en-US" sz="1400" dirty="0" smtClean="0">
                <a:latin typeface="Arial" panose="020B0604020202020204" pitchFamily="34" charset="0"/>
              </a:rPr>
              <a:t>“</a:t>
            </a:r>
            <a:r>
              <a:rPr lang="en-US" altLang="en-US" sz="1400" dirty="0">
                <a:latin typeface="Arial" panose="020B0604020202020204" pitchFamily="34" charset="0"/>
              </a:rPr>
              <a:t>conservation of </a:t>
            </a:r>
            <a:r>
              <a:rPr lang="en-US" altLang="en-US" sz="1400" dirty="0" smtClean="0">
                <a:latin typeface="Arial" panose="020B0604020202020204" pitchFamily="34" charset="0"/>
              </a:rPr>
              <a:t>momentum” and a </a:t>
            </a:r>
            <a:r>
              <a:rPr lang="en-US" altLang="en-US" sz="1400" dirty="0">
                <a:latin typeface="Arial" panose="020B0604020202020204" pitchFamily="34" charset="0"/>
              </a:rPr>
              <a:t>few simple assumptions about the material </a:t>
            </a:r>
            <a:r>
              <a:rPr lang="en-US" altLang="en-US" sz="1200" dirty="0">
                <a:latin typeface="Arial" panose="020B0604020202020204" pitchFamily="34" charset="0"/>
              </a:rPr>
              <a:t>(without the knowledge that gas are made up of molecules</a:t>
            </a:r>
            <a:r>
              <a:rPr lang="en-US" altLang="en-US" sz="1200" dirty="0" smtClean="0">
                <a:latin typeface="Arial" panose="020B0604020202020204" pitchFamily="34" charset="0"/>
              </a:rPr>
              <a:t>), </a:t>
            </a:r>
            <a:r>
              <a:rPr lang="en-US" altLang="en-US" sz="1400" dirty="0" smtClean="0">
                <a:latin typeface="Arial" panose="020B0604020202020204" pitchFamily="34" charset="0"/>
              </a:rPr>
              <a:t>can derive</a:t>
            </a:r>
            <a:endParaRPr lang="en-US" altLang="en-US" sz="1400" dirty="0">
              <a:latin typeface="Arial" panose="020B0604020202020204" pitchFamily="34" charset="0"/>
            </a:endParaRPr>
          </a:p>
          <a:p>
            <a:endParaRPr lang="en-US" altLang="en-US" sz="1200" dirty="0">
              <a:latin typeface="Arial" panose="020B0604020202020204" pitchFamily="34" charset="0"/>
            </a:endParaRPr>
          </a:p>
          <a:p>
            <a:r>
              <a:rPr lang="en-US" altLang="en-US" sz="1600" dirty="0" err="1">
                <a:solidFill>
                  <a:srgbClr val="0000FF"/>
                </a:solidFill>
                <a:latin typeface="SimSun" panose="02010600030101010101" pitchFamily="2" charset="-122"/>
                <a:ea typeface="SimSun" panose="02010600030101010101" pitchFamily="2" charset="-122"/>
              </a:rPr>
              <a:t>Navier</a:t>
            </a:r>
            <a:r>
              <a:rPr lang="en-US" altLang="en-US" sz="1600" dirty="0">
                <a:solidFill>
                  <a:srgbClr val="0000FF"/>
                </a:solidFill>
                <a:latin typeface="SimSun" panose="02010600030101010101" pitchFamily="2" charset="-122"/>
                <a:ea typeface="SimSun" panose="02010600030101010101" pitchFamily="2" charset="-122"/>
              </a:rPr>
              <a:t>-Stokes </a:t>
            </a:r>
            <a:r>
              <a:rPr lang="zh-CN" altLang="en-US" sz="1600" dirty="0" smtClean="0">
                <a:solidFill>
                  <a:srgbClr val="0000FF"/>
                </a:solidFill>
                <a:latin typeface="SimSun" panose="02010600030101010101" pitchFamily="2" charset="-122"/>
                <a:ea typeface="SimSun" panose="02010600030101010101" pitchFamily="2" charset="-122"/>
              </a:rPr>
              <a:t>方程</a:t>
            </a:r>
            <a:r>
              <a:rPr lang="en-US" altLang="en-US" sz="1600" dirty="0" smtClean="0">
                <a:latin typeface="SimSun" panose="02010600030101010101" pitchFamily="2" charset="-122"/>
                <a:ea typeface="SimSun" panose="02010600030101010101" pitchFamily="2" charset="-122"/>
              </a:rPr>
              <a:t>:</a:t>
            </a:r>
            <a:endParaRPr lang="en-US" altLang="en-US" sz="1600" dirty="0">
              <a:latin typeface="SimSun" panose="02010600030101010101" pitchFamily="2" charset="-122"/>
              <a:ea typeface="SimSun" panose="02010600030101010101" pitchFamily="2" charset="-122"/>
            </a:endParaRPr>
          </a:p>
        </p:txBody>
      </p:sp>
      <p:sp>
        <p:nvSpPr>
          <p:cNvPr id="18" name="Text Box 20"/>
          <p:cNvSpPr txBox="1">
            <a:spLocks noChangeArrowheads="1"/>
          </p:cNvSpPr>
          <p:nvPr/>
        </p:nvSpPr>
        <p:spPr bwMode="auto">
          <a:xfrm>
            <a:off x="2074185" y="4917768"/>
            <a:ext cx="687730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88620"/>
            <a:endParaRPr lang="en-US" altLang="en-US" sz="1600" dirty="0" smtClean="0">
              <a:latin typeface="Arial" panose="020B0604020202020204" pitchFamily="34" charset="0"/>
            </a:endParaRPr>
          </a:p>
          <a:p>
            <a:pPr marL="457200" indent="-274320">
              <a:spcAft>
                <a:spcPts val="1800"/>
              </a:spcAft>
              <a:buFont typeface="+mj-lt"/>
              <a:buAutoNum type="arabicPeriod"/>
            </a:pPr>
            <a:r>
              <a:rPr lang="zh-CN" altLang="en-US" sz="1600" dirty="0">
                <a:solidFill>
                  <a:srgbClr val="0000FF"/>
                </a:solidFill>
                <a:latin typeface="SimSun" panose="02010600030101010101" pitchFamily="2" charset="-122"/>
                <a:ea typeface="SimSun" panose="02010600030101010101" pitchFamily="2" charset="-122"/>
              </a:rPr>
              <a:t>气</a:t>
            </a:r>
            <a:r>
              <a:rPr lang="zh-CN" altLang="en-US" sz="1600" dirty="0" smtClean="0">
                <a:solidFill>
                  <a:srgbClr val="0000FF"/>
                </a:solidFill>
                <a:latin typeface="SimSun" panose="02010600030101010101" pitchFamily="2" charset="-122"/>
                <a:ea typeface="SimSun" panose="02010600030101010101" pitchFamily="2" charset="-122"/>
              </a:rPr>
              <a:t>体运动学理论</a:t>
            </a:r>
            <a:r>
              <a:rPr lang="en-US" altLang="en-US" sz="1600" dirty="0" smtClean="0">
                <a:solidFill>
                  <a:srgbClr val="0000FF"/>
                </a:solidFill>
                <a:latin typeface="SimSun" panose="02010600030101010101" pitchFamily="2" charset="-122"/>
                <a:ea typeface="SimSun" panose="02010600030101010101" pitchFamily="2" charset="-122"/>
              </a:rPr>
              <a:t> </a:t>
            </a:r>
            <a:r>
              <a:rPr lang="en-US" altLang="en-US" sz="1200" dirty="0" smtClean="0"/>
              <a:t>[can re-derive the above equation </a:t>
            </a:r>
            <a:r>
              <a:rPr lang="en-US" altLang="en-US" sz="1200" dirty="0" smtClean="0">
                <a:solidFill>
                  <a:srgbClr val="FF0000"/>
                </a:solidFill>
              </a:rPr>
              <a:t>and</a:t>
            </a:r>
            <a:r>
              <a:rPr lang="en-US" altLang="en-US" sz="1200" dirty="0" smtClean="0"/>
              <a:t> relate the parameters (</a:t>
            </a:r>
            <a:r>
              <a:rPr lang="en-US" altLang="zh-CN" sz="1200" i="1" dirty="0" smtClean="0">
                <a:solidFill>
                  <a:srgbClr val="FF00FF"/>
                </a:solidFill>
                <a:ea typeface="宋体" panose="02010600030101010101" pitchFamily="2" charset="-122"/>
                <a:cs typeface="Times New Roman" panose="02020603050405020304" pitchFamily="18" charset="0"/>
              </a:rPr>
              <a:t>ρ</a:t>
            </a:r>
            <a:r>
              <a:rPr lang="en-US" altLang="zh-CN" sz="1200" i="1" dirty="0" smtClean="0">
                <a:ea typeface="宋体" panose="02010600030101010101" pitchFamily="2" charset="-122"/>
                <a:cs typeface="Times New Roman" panose="02020603050405020304" pitchFamily="18" charset="0"/>
              </a:rPr>
              <a:t>, </a:t>
            </a:r>
            <a:r>
              <a:rPr lang="en-US" altLang="zh-CN" sz="1200" i="1" dirty="0" smtClean="0">
                <a:solidFill>
                  <a:srgbClr val="FF00FF"/>
                </a:solidFill>
                <a:ea typeface="宋体" panose="02010600030101010101" pitchFamily="2" charset="-122"/>
                <a:cs typeface="Times New Roman" panose="02020603050405020304" pitchFamily="18" charset="0"/>
              </a:rPr>
              <a:t>μ</a:t>
            </a:r>
            <a:r>
              <a:rPr lang="en-US" altLang="zh-CN" sz="1200" dirty="0" smtClean="0">
                <a:ea typeface="宋体" panose="02010600030101010101" pitchFamily="2" charset="-122"/>
                <a:cs typeface="Times New Roman" panose="02020603050405020304" pitchFamily="18" charset="0"/>
              </a:rPr>
              <a:t>) to molecular properties]</a:t>
            </a:r>
            <a:endParaRPr lang="en-US" altLang="en-US" sz="1200" dirty="0" smtClean="0"/>
          </a:p>
          <a:p>
            <a:pPr marL="457200" indent="-274320">
              <a:buFont typeface="+mj-lt"/>
              <a:buAutoNum type="arabicPeriod"/>
            </a:pPr>
            <a:r>
              <a:rPr lang="en-US" altLang="en-US" sz="1600" dirty="0" smtClean="0">
                <a:solidFill>
                  <a:srgbClr val="0000FF"/>
                </a:solidFill>
                <a:latin typeface="SimSun" panose="02010600030101010101" pitchFamily="2" charset="-122"/>
                <a:ea typeface="SimSun" panose="02010600030101010101" pitchFamily="2" charset="-122"/>
              </a:rPr>
              <a:t>Monte Carlo </a:t>
            </a:r>
            <a:r>
              <a:rPr lang="zh-CN" altLang="en-US" sz="1600" dirty="0" smtClean="0">
                <a:solidFill>
                  <a:srgbClr val="0000FF"/>
                </a:solidFill>
                <a:latin typeface="SimSun" panose="02010600030101010101" pitchFamily="2" charset="-122"/>
                <a:ea typeface="SimSun" panose="02010600030101010101" pitchFamily="2" charset="-122"/>
              </a:rPr>
              <a:t>计祘机模擬</a:t>
            </a:r>
            <a:r>
              <a:rPr lang="en-US" altLang="en-US" sz="1600" dirty="0" smtClean="0">
                <a:latin typeface="Arial" panose="020B0604020202020204" pitchFamily="34" charset="0"/>
              </a:rPr>
              <a:t> </a:t>
            </a:r>
            <a:r>
              <a:rPr lang="en-US" altLang="en-US"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从分子出发</a:t>
            </a:r>
            <a:r>
              <a:rPr lang="en-US" altLang="en-US" sz="1400" dirty="0" smtClean="0">
                <a:latin typeface="SimSun" panose="02010600030101010101" pitchFamily="2" charset="-122"/>
                <a:ea typeface="SimSun" panose="02010600030101010101" pitchFamily="2" charset="-122"/>
              </a:rPr>
              <a:t>)</a:t>
            </a:r>
            <a:endParaRPr lang="en-US" altLang="en-US" sz="1400" dirty="0">
              <a:latin typeface="SimSun" panose="02010600030101010101" pitchFamily="2" charset="-122"/>
              <a:ea typeface="SimSun" panose="02010600030101010101" pitchFamily="2" charset="-122"/>
            </a:endParaRPr>
          </a:p>
        </p:txBody>
      </p:sp>
      <p:sp>
        <p:nvSpPr>
          <p:cNvPr id="36" name="Left Brace 35"/>
          <p:cNvSpPr/>
          <p:nvPr/>
        </p:nvSpPr>
        <p:spPr bwMode="auto">
          <a:xfrm>
            <a:off x="456756" y="2985185"/>
            <a:ext cx="180785" cy="3583042"/>
          </a:xfrm>
          <a:prstGeom prst="leftBrace">
            <a:avLst/>
          </a:prstGeom>
          <a:solidFill>
            <a:srgbClr val="B1F77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7" name="TextBox 36"/>
          <p:cNvSpPr txBox="1"/>
          <p:nvPr/>
        </p:nvSpPr>
        <p:spPr>
          <a:xfrm rot="16200000">
            <a:off x="-545392" y="4603385"/>
            <a:ext cx="1575699" cy="338554"/>
          </a:xfrm>
          <a:prstGeom prst="rect">
            <a:avLst/>
          </a:prstGeom>
          <a:noFill/>
        </p:spPr>
        <p:txBody>
          <a:bodyPr wrap="square" rtlCol="0">
            <a:spAutoFit/>
          </a:bodyPr>
          <a:lstStyle/>
          <a:p>
            <a:pPr algn="ctr"/>
            <a:r>
              <a:rPr lang="zh-CN" altLang="en-US" sz="1600" dirty="0" smtClean="0">
                <a:solidFill>
                  <a:srgbClr val="FF0000"/>
                </a:solidFill>
                <a:latin typeface="SimSun" panose="02010600030101010101" pitchFamily="2" charset="-122"/>
                <a:ea typeface="SimSun" panose="02010600030101010101" pitchFamily="2" charset="-122"/>
              </a:rPr>
              <a:t>需要问为什么</a:t>
            </a:r>
            <a:endParaRPr lang="en-US" sz="1600" dirty="0">
              <a:solidFill>
                <a:srgbClr val="FF0000"/>
              </a:solidFill>
              <a:latin typeface="SimSun" panose="02010600030101010101" pitchFamily="2" charset="-122"/>
              <a:ea typeface="SimSun" panose="02010600030101010101" pitchFamily="2" charset="-122"/>
            </a:endParaRPr>
          </a:p>
        </p:txBody>
      </p:sp>
      <p:sp>
        <p:nvSpPr>
          <p:cNvPr id="28" name="AutoShape 12"/>
          <p:cNvSpPr>
            <a:spLocks noChangeArrowheads="1"/>
          </p:cNvSpPr>
          <p:nvPr/>
        </p:nvSpPr>
        <p:spPr bwMode="auto">
          <a:xfrm>
            <a:off x="4647979" y="4320363"/>
            <a:ext cx="221383" cy="130825"/>
          </a:xfrm>
          <a:prstGeom prst="flowChartMerge">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p>
        </p:txBody>
      </p:sp>
      <p:sp>
        <p:nvSpPr>
          <p:cNvPr id="29" name="AutoShape 12"/>
          <p:cNvSpPr>
            <a:spLocks noChangeArrowheads="1"/>
          </p:cNvSpPr>
          <p:nvPr/>
        </p:nvSpPr>
        <p:spPr bwMode="auto">
          <a:xfrm>
            <a:off x="6726465" y="4333609"/>
            <a:ext cx="221383" cy="130825"/>
          </a:xfrm>
          <a:prstGeom prst="flowChartMerge">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p>
        </p:txBody>
      </p:sp>
    </p:spTree>
    <p:extLst>
      <p:ext uri="{BB962C8B-B14F-4D97-AF65-F5344CB8AC3E}">
        <p14:creationId xmlns:p14="http://schemas.microsoft.com/office/powerpoint/2010/main" val="3377012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3600"/>
            <a:ext cx="9144000" cy="1754326"/>
          </a:xfrm>
          <a:prstGeom prst="rect">
            <a:avLst/>
          </a:prstGeom>
          <a:solidFill>
            <a:srgbClr val="8FFFFC"/>
          </a:solidFill>
        </p:spPr>
        <p:txBody>
          <a:bodyPr wrap="square" rtlCol="0">
            <a:spAutoFit/>
          </a:bodyPr>
          <a:lstStyle/>
          <a:p>
            <a:pPr algn="ctr"/>
            <a:endParaRPr lang="en-US" sz="3600" dirty="0" smtClean="0">
              <a:solidFill>
                <a:srgbClr val="000000"/>
              </a:solidFill>
            </a:endParaRPr>
          </a:p>
          <a:p>
            <a:pPr algn="ctr"/>
            <a:r>
              <a:rPr lang="zh-CN" altLang="en-US" sz="3600" spc="300" dirty="0">
                <a:solidFill>
                  <a:srgbClr val="000000"/>
                </a:solidFill>
                <a:latin typeface="SimSun" panose="02010600030101010101" pitchFamily="2" charset="-122"/>
                <a:ea typeface="SimSun" panose="02010600030101010101" pitchFamily="2" charset="-122"/>
              </a:rPr>
              <a:t>科</a:t>
            </a:r>
            <a:r>
              <a:rPr lang="zh-CN" altLang="en-US" sz="3600" spc="300" dirty="0" smtClean="0">
                <a:solidFill>
                  <a:srgbClr val="000000"/>
                </a:solidFill>
                <a:latin typeface="SimSun" panose="02010600030101010101" pitchFamily="2" charset="-122"/>
                <a:ea typeface="SimSun" panose="02010600030101010101" pitchFamily="2" charset="-122"/>
              </a:rPr>
              <a:t>学与“</a:t>
            </a:r>
            <a:r>
              <a:rPr lang="zh-CN" altLang="en-US" sz="3600" spc="300" dirty="0">
                <a:solidFill>
                  <a:srgbClr val="000000"/>
                </a:solidFill>
                <a:latin typeface="SimSun" panose="02010600030101010101" pitchFamily="2" charset="-122"/>
                <a:ea typeface="SimSun" panose="02010600030101010101" pitchFamily="2" charset="-122"/>
              </a:rPr>
              <a:t>科学”</a:t>
            </a:r>
            <a:endParaRPr lang="en-US" altLang="zh-CN" sz="3600" spc="300" dirty="0" smtClean="0">
              <a:solidFill>
                <a:srgbClr val="000000"/>
              </a:solidFill>
              <a:latin typeface="SimSun" panose="02010600030101010101" pitchFamily="2" charset="-122"/>
              <a:ea typeface="SimSun" panose="02010600030101010101" pitchFamily="2" charset="-122"/>
            </a:endParaRPr>
          </a:p>
          <a:p>
            <a:pPr algn="ctr"/>
            <a:endParaRPr lang="en-US" sz="3600" spc="300"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81932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235" r="4928"/>
          <a:stretch/>
        </p:blipFill>
        <p:spPr>
          <a:xfrm>
            <a:off x="873455" y="773377"/>
            <a:ext cx="2866031" cy="3119651"/>
          </a:xfrm>
          <a:prstGeom prst="rect">
            <a:avLst/>
          </a:prstGeom>
        </p:spPr>
      </p:pic>
      <p:sp>
        <p:nvSpPr>
          <p:cNvPr id="3" name="TextBox 2"/>
          <p:cNvSpPr txBox="1"/>
          <p:nvPr/>
        </p:nvSpPr>
        <p:spPr>
          <a:xfrm>
            <a:off x="4029640" y="773377"/>
            <a:ext cx="2195725" cy="615553"/>
          </a:xfrm>
          <a:prstGeom prst="rect">
            <a:avLst/>
          </a:prstGeom>
          <a:solidFill>
            <a:srgbClr val="FFFF00"/>
          </a:solidFill>
        </p:spPr>
        <p:txBody>
          <a:bodyPr wrap="square" rtlCol="0">
            <a:spAutoFit/>
          </a:bodyPr>
          <a:lstStyle/>
          <a:p>
            <a:pPr algn="ctr"/>
            <a:r>
              <a:rPr lang="en-US" dirty="0" smtClean="0"/>
              <a:t>Thales</a:t>
            </a:r>
          </a:p>
          <a:p>
            <a:pPr algn="ctr"/>
            <a:r>
              <a:rPr lang="en-US" sz="1600" dirty="0" smtClean="0">
                <a:solidFill>
                  <a:schemeClr val="bg1">
                    <a:lumMod val="50000"/>
                  </a:schemeClr>
                </a:solidFill>
              </a:rPr>
              <a:t>c</a:t>
            </a:r>
            <a:r>
              <a:rPr lang="en-US" sz="1600" dirty="0">
                <a:solidFill>
                  <a:schemeClr val="bg1">
                    <a:lumMod val="50000"/>
                  </a:schemeClr>
                </a:solidFill>
              </a:rPr>
              <a:t>. 620 </a:t>
            </a:r>
            <a:r>
              <a:rPr lang="en-US" sz="1600" dirty="0" smtClean="0">
                <a:solidFill>
                  <a:schemeClr val="bg1">
                    <a:lumMod val="50000"/>
                  </a:schemeClr>
                </a:solidFill>
              </a:rPr>
              <a:t>BC - c</a:t>
            </a:r>
            <a:r>
              <a:rPr lang="en-US" sz="1600" dirty="0">
                <a:solidFill>
                  <a:schemeClr val="bg1">
                    <a:lumMod val="50000"/>
                  </a:schemeClr>
                </a:solidFill>
              </a:rPr>
              <a:t>. 546 </a:t>
            </a:r>
            <a:r>
              <a:rPr lang="en-US" sz="1600" dirty="0" smtClean="0">
                <a:solidFill>
                  <a:schemeClr val="bg1">
                    <a:lumMod val="50000"/>
                  </a:schemeClr>
                </a:solidFill>
              </a:rPr>
              <a:t>BC</a:t>
            </a:r>
            <a:endParaRPr lang="en-US" sz="1600" dirty="0">
              <a:solidFill>
                <a:schemeClr val="bg1">
                  <a:lumMod val="50000"/>
                </a:schemeClr>
              </a:solidFill>
            </a:endParaRPr>
          </a:p>
        </p:txBody>
      </p:sp>
      <p:sp>
        <p:nvSpPr>
          <p:cNvPr id="4" name="TextBox 3"/>
          <p:cNvSpPr txBox="1"/>
          <p:nvPr/>
        </p:nvSpPr>
        <p:spPr>
          <a:xfrm>
            <a:off x="4026085" y="2047165"/>
            <a:ext cx="4531059" cy="2662267"/>
          </a:xfrm>
          <a:prstGeom prst="rect">
            <a:avLst/>
          </a:prstGeom>
          <a:noFill/>
        </p:spPr>
        <p:txBody>
          <a:bodyPr wrap="square" rtlCol="0">
            <a:spAutoFit/>
          </a:bodyPr>
          <a:lstStyle/>
          <a:p>
            <a:pPr marL="285750" indent="-285750">
              <a:spcAft>
                <a:spcPts val="600"/>
              </a:spcAft>
              <a:buClr>
                <a:srgbClr val="00B050"/>
              </a:buClr>
              <a:buSzPct val="150000"/>
              <a:buFont typeface="Arial" panose="020B0604020202020204" pitchFamily="34" charset="0"/>
              <a:buChar char="•"/>
            </a:pPr>
            <a:r>
              <a:rPr lang="en-US" dirty="0" smtClean="0">
                <a:solidFill>
                  <a:srgbClr val="0000FF"/>
                </a:solidFill>
              </a:rPr>
              <a:t>The</a:t>
            </a:r>
            <a:r>
              <a:rPr lang="en-US" dirty="0" smtClean="0">
                <a:solidFill>
                  <a:srgbClr val="FF0000"/>
                </a:solidFill>
              </a:rPr>
              <a:t> first philosopher </a:t>
            </a:r>
            <a:r>
              <a:rPr lang="en-US" dirty="0" smtClean="0">
                <a:solidFill>
                  <a:srgbClr val="0000FF"/>
                </a:solidFill>
              </a:rPr>
              <a:t>and </a:t>
            </a:r>
            <a:r>
              <a:rPr lang="en-US" dirty="0">
                <a:solidFill>
                  <a:srgbClr val="FF0000"/>
                </a:solidFill>
              </a:rPr>
              <a:t>f</a:t>
            </a:r>
            <a:r>
              <a:rPr lang="en-US" dirty="0" smtClean="0">
                <a:solidFill>
                  <a:srgbClr val="FF0000"/>
                </a:solidFill>
              </a:rPr>
              <a:t>ather of science</a:t>
            </a:r>
            <a:endParaRPr lang="en-US" dirty="0" smtClean="0">
              <a:solidFill>
                <a:srgbClr val="0000FF"/>
              </a:solidFill>
            </a:endParaRPr>
          </a:p>
          <a:p>
            <a:pPr marL="285750" indent="-285750">
              <a:buClr>
                <a:srgbClr val="00B050"/>
              </a:buClr>
              <a:buSzPct val="150000"/>
              <a:buFont typeface="Arial" panose="020B0604020202020204" pitchFamily="34" charset="0"/>
              <a:buChar char="•"/>
            </a:pPr>
            <a:endParaRPr lang="en-US" dirty="0" smtClean="0">
              <a:solidFill>
                <a:srgbClr val="0000FF"/>
              </a:solidFill>
            </a:endParaRPr>
          </a:p>
          <a:p>
            <a:pPr marL="285750" indent="-285750">
              <a:buClr>
                <a:srgbClr val="00B050"/>
              </a:buClr>
              <a:buSzPct val="150000"/>
              <a:buFont typeface="Arial" panose="020B0604020202020204" pitchFamily="34" charset="0"/>
              <a:buChar char="•"/>
            </a:pPr>
            <a:r>
              <a:rPr lang="en-US" dirty="0" smtClean="0"/>
              <a:t>Started trying to understand everything in the world without referring to the </a:t>
            </a:r>
            <a:r>
              <a:rPr lang="en-US" dirty="0" smtClean="0">
                <a:solidFill>
                  <a:srgbClr val="FF0000"/>
                </a:solidFill>
              </a:rPr>
              <a:t>Greek gods</a:t>
            </a:r>
            <a:r>
              <a:rPr lang="en-US" dirty="0" smtClean="0"/>
              <a:t>—the beginning of philosophy </a:t>
            </a:r>
            <a:r>
              <a:rPr lang="en-US" dirty="0" smtClean="0">
                <a:solidFill>
                  <a:schemeClr val="bg1">
                    <a:lumMod val="65000"/>
                  </a:schemeClr>
                </a:solidFill>
              </a:rPr>
              <a:t>(love of wisdom)</a:t>
            </a:r>
          </a:p>
          <a:p>
            <a:pPr marL="285750" indent="-285750">
              <a:buClr>
                <a:srgbClr val="00B050"/>
              </a:buClr>
              <a:buSzPct val="150000"/>
              <a:buFont typeface="Arial" panose="020B0604020202020204" pitchFamily="34" charset="0"/>
              <a:buChar char="•"/>
            </a:pPr>
            <a:endParaRPr lang="en-US" dirty="0"/>
          </a:p>
          <a:p>
            <a:pPr marL="285750" indent="-285750">
              <a:buClr>
                <a:srgbClr val="00B050"/>
              </a:buClr>
              <a:buSzPct val="150000"/>
              <a:buFont typeface="Arial" panose="020B0604020202020204" pitchFamily="34" charset="0"/>
              <a:buChar char="•"/>
            </a:pPr>
            <a:r>
              <a:rPr lang="en-US" dirty="0" smtClean="0">
                <a:solidFill>
                  <a:srgbClr val="0000FF"/>
                </a:solidFill>
              </a:rPr>
              <a:t>But he did allow the existence of </a:t>
            </a:r>
            <a:r>
              <a:rPr lang="en-US" dirty="0" smtClean="0">
                <a:solidFill>
                  <a:srgbClr val="FF0000"/>
                </a:solidFill>
              </a:rPr>
              <a:t>souls </a:t>
            </a:r>
            <a:r>
              <a:rPr lang="en-US" dirty="0" smtClean="0">
                <a:solidFill>
                  <a:srgbClr val="7575FF"/>
                </a:solidFill>
              </a:rPr>
              <a:t>(even for a piece of rock)</a:t>
            </a:r>
            <a:endParaRPr lang="en-US" dirty="0">
              <a:solidFill>
                <a:srgbClr val="7575FF"/>
              </a:solidFill>
            </a:endParaRPr>
          </a:p>
        </p:txBody>
      </p:sp>
    </p:spTree>
    <p:extLst>
      <p:ext uri="{BB962C8B-B14F-4D97-AF65-F5344CB8AC3E}">
        <p14:creationId xmlns:p14="http://schemas.microsoft.com/office/powerpoint/2010/main" val="633985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 Box 2"/>
          <p:cNvSpPr txBox="1">
            <a:spLocks noChangeArrowheads="1"/>
          </p:cNvSpPr>
          <p:nvPr/>
        </p:nvSpPr>
        <p:spPr bwMode="auto">
          <a:xfrm>
            <a:off x="806823" y="762000"/>
            <a:ext cx="7832209" cy="5450261"/>
          </a:xfrm>
          <a:prstGeom prst="rect">
            <a:avLst/>
          </a:prstGeom>
          <a:noFill/>
          <a:ln w="9525">
            <a:noFill/>
            <a:miter lim="800000"/>
            <a:headEnd/>
            <a:tailEnd/>
          </a:ln>
          <a:extLst>
            <a:ext uri="{909E8E84-426E-40DD-AFC4-6F175D3DCCD1}">
              <a14:hiddenFill xmlns:a14="http://schemas.microsoft.com/office/drawing/2010/main">
                <a:solidFill>
                  <a:srgbClr val="BBE0E3"/>
                </a:solidFill>
              </a14:hiddenFill>
            </a:ext>
          </a:extLst>
        </p:spPr>
        <p:txBody>
          <a:bodyPr lIns="71808" tIns="35904" rIns="71808" bIns="35904"/>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3177"/>
              </a:spcAft>
              <a:buNone/>
            </a:pPr>
            <a:r>
              <a:rPr lang="en-US" altLang="en-US" sz="1235" b="1" dirty="0">
                <a:solidFill>
                  <a:srgbClr val="000000"/>
                </a:solidFill>
                <a:ea typeface="宋体" panose="02010600030101010101" pitchFamily="2" charset="-122"/>
                <a:cs typeface="Arial" panose="020B0604020202020204" pitchFamily="34" charset="0"/>
              </a:rPr>
              <a:t>                         </a:t>
            </a:r>
            <a:r>
              <a:rPr lang="en-US" altLang="en-US" sz="1235" b="1" dirty="0" smtClean="0">
                <a:solidFill>
                  <a:srgbClr val="000000"/>
                </a:solidFill>
                <a:ea typeface="宋体" panose="02010600030101010101" pitchFamily="2" charset="-122"/>
                <a:cs typeface="Arial" panose="020B0604020202020204" pitchFamily="34" charset="0"/>
              </a:rPr>
              <a:t>       </a:t>
            </a:r>
            <a:r>
              <a:rPr lang="zh-CN" altLang="en-US" sz="1412" b="1" dirty="0" smtClean="0">
                <a:solidFill>
                  <a:srgbClr val="000000"/>
                </a:solidFill>
                <a:latin typeface="SimSun" panose="02010600030101010101" pitchFamily="2" charset="-122"/>
                <a:ea typeface="SimSun" panose="02010600030101010101" pitchFamily="2" charset="-122"/>
                <a:cs typeface="Arial" panose="020B0604020202020204" pitchFamily="34" charset="0"/>
              </a:rPr>
              <a:t>哲学</a:t>
            </a:r>
            <a:r>
              <a:rPr lang="en-US" altLang="en-US" sz="1235" dirty="0" smtClean="0">
                <a:solidFill>
                  <a:srgbClr val="000000"/>
                </a:solidFill>
                <a:latin typeface="SimSun" panose="02010600030101010101" pitchFamily="2" charset="-122"/>
                <a:ea typeface="SimSun" panose="02010600030101010101" pitchFamily="2" charset="-122"/>
                <a:cs typeface="Arial" panose="020B0604020202020204" pitchFamily="34" charset="0"/>
              </a:rPr>
              <a:t> </a:t>
            </a:r>
            <a:r>
              <a:rPr lang="en-US" altLang="en-US" sz="1059" dirty="0">
                <a:solidFill>
                  <a:srgbClr val="000000"/>
                </a:solidFill>
                <a:ea typeface="宋体" panose="02010600030101010101" pitchFamily="2" charset="-122"/>
                <a:cs typeface="Arial" panose="020B0604020202020204" pitchFamily="34" charset="0"/>
              </a:rPr>
              <a:t>(600 BC, “love of wisdom”; Pythagoras; 13c, English)</a:t>
            </a:r>
            <a:endParaRPr lang="en-US" altLang="en-US" sz="1059" dirty="0">
              <a:ea typeface="宋体" panose="02010600030101010101" pitchFamily="2" charset="-122"/>
              <a:cs typeface="Arial" panose="020B0604020202020204" pitchFamily="34" charset="0"/>
            </a:endParaRPr>
          </a:p>
          <a:p>
            <a:pPr>
              <a:spcBef>
                <a:spcPct val="0"/>
              </a:spcBef>
              <a:buFontTx/>
              <a:buNone/>
            </a:pPr>
            <a:r>
              <a:rPr lang="en-US" altLang="en-US" sz="794"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endParaRPr lang="en-US" altLang="en-US" sz="706" dirty="0" smtClean="0">
              <a:ea typeface="宋体" panose="02010600030101010101" pitchFamily="2" charset="-122"/>
              <a:cs typeface="Arial" panose="020B0604020202020204" pitchFamily="34" charset="0"/>
            </a:endParaRPr>
          </a:p>
          <a:p>
            <a:pPr>
              <a:spcBef>
                <a:spcPts val="300"/>
              </a:spcBef>
              <a:buFontTx/>
              <a:buNone/>
            </a:pPr>
            <a:r>
              <a:rPr lang="en-US" altLang="en-US" sz="1235" dirty="0" smtClean="0">
                <a:solidFill>
                  <a:srgbClr val="000000"/>
                </a:solidFill>
                <a:latin typeface="SimSun" panose="02010600030101010101" pitchFamily="2" charset="-122"/>
                <a:ea typeface="SimSun" panose="02010600030101010101" pitchFamily="2" charset="-122"/>
                <a:cs typeface="Arial" panose="020B0604020202020204" pitchFamily="34" charset="0"/>
              </a:rPr>
              <a:t>‘</a:t>
            </a:r>
            <a:r>
              <a:rPr lang="zh-CN" altLang="en-US" sz="1235" dirty="0" smtClean="0">
                <a:solidFill>
                  <a:srgbClr val="000000"/>
                </a:solidFill>
                <a:latin typeface="SimSun" panose="02010600030101010101" pitchFamily="2" charset="-122"/>
                <a:ea typeface="SimSun" panose="02010600030101010101" pitchFamily="2" charset="-122"/>
                <a:cs typeface="Arial" panose="020B0604020202020204" pitchFamily="34" charset="0"/>
              </a:rPr>
              <a:t>哲学</a:t>
            </a:r>
            <a:r>
              <a:rPr lang="en-US" altLang="en-US" sz="1235" dirty="0" smtClean="0">
                <a:solidFill>
                  <a:srgbClr val="000000"/>
                </a:solidFill>
                <a:latin typeface="SimSun" panose="02010600030101010101" pitchFamily="2" charset="-122"/>
                <a:ea typeface="SimSun" panose="02010600030101010101" pitchFamily="2" charset="-122"/>
                <a:cs typeface="Arial" panose="020B0604020202020204" pitchFamily="34" charset="0"/>
              </a:rPr>
              <a:t>’ </a:t>
            </a:r>
            <a:r>
              <a:rPr lang="en-US" altLang="en-US" sz="1235" dirty="0" smtClean="0">
                <a:solidFill>
                  <a:srgbClr val="000000"/>
                </a:solidFill>
                <a:ea typeface="宋体" panose="02010600030101010101" pitchFamily="2" charset="-122"/>
                <a:cs typeface="Arial" panose="020B0604020202020204" pitchFamily="34" charset="0"/>
              </a:rPr>
              <a:t>                </a:t>
            </a:r>
            <a:r>
              <a:rPr lang="zh-CN" altLang="en-US" sz="1235" dirty="0" smtClean="0">
                <a:solidFill>
                  <a:srgbClr val="0000FF"/>
                </a:solidFill>
                <a:ea typeface="宋体" panose="02010600030101010101" pitchFamily="2" charset="-122"/>
                <a:cs typeface="Arial" panose="020B0604020202020204" pitchFamily="34" charset="0"/>
              </a:rPr>
              <a:t>神学</a:t>
            </a:r>
            <a:r>
              <a:rPr lang="en-US" altLang="en-US" sz="1235" dirty="0" smtClean="0">
                <a:solidFill>
                  <a:srgbClr val="0000FF"/>
                </a:solidFill>
                <a:ea typeface="宋体" panose="02010600030101010101" pitchFamily="2" charset="-122"/>
                <a:cs typeface="Arial" panose="020B0604020202020204" pitchFamily="34" charset="0"/>
              </a:rPr>
              <a:t> </a:t>
            </a:r>
            <a:r>
              <a:rPr lang="en-US" altLang="en-US" sz="1059" dirty="0" smtClean="0">
                <a:solidFill>
                  <a:srgbClr val="0000FF"/>
                </a:solidFill>
                <a:ea typeface="宋体" panose="02010600030101010101" pitchFamily="2" charset="-122"/>
                <a:cs typeface="Arial" panose="020B0604020202020204" pitchFamily="34" charset="0"/>
              </a:rPr>
              <a:t>(</a:t>
            </a:r>
            <a:r>
              <a:rPr lang="zh-CN" altLang="en-US" sz="1059" dirty="0">
                <a:solidFill>
                  <a:srgbClr val="0000FF"/>
                </a:solidFill>
                <a:ea typeface="宋体" panose="02010600030101010101" pitchFamily="2" charset="-122"/>
                <a:cs typeface="Arial" panose="020B0604020202020204" pitchFamily="34" charset="0"/>
              </a:rPr>
              <a:t>包</a:t>
            </a:r>
            <a:r>
              <a:rPr lang="zh-CN" altLang="en-US" sz="1059" dirty="0" smtClean="0">
                <a:solidFill>
                  <a:srgbClr val="0000FF"/>
                </a:solidFill>
                <a:ea typeface="宋体" panose="02010600030101010101" pitchFamily="2" charset="-122"/>
                <a:cs typeface="Arial" panose="020B0604020202020204" pitchFamily="34" charset="0"/>
              </a:rPr>
              <a:t>括自</a:t>
            </a:r>
            <a:r>
              <a:rPr lang="zh-CN" altLang="en-US" sz="1059" dirty="0">
                <a:solidFill>
                  <a:srgbClr val="0000FF"/>
                </a:solidFill>
                <a:ea typeface="宋体" panose="02010600030101010101" pitchFamily="2" charset="-122"/>
                <a:cs typeface="Arial" panose="020B0604020202020204" pitchFamily="34" charset="0"/>
              </a:rPr>
              <a:t>然神</a:t>
            </a:r>
            <a:r>
              <a:rPr lang="zh-CN" altLang="en-US" sz="1059" dirty="0" smtClean="0">
                <a:solidFill>
                  <a:srgbClr val="0000FF"/>
                </a:solidFill>
                <a:ea typeface="宋体" panose="02010600030101010101" pitchFamily="2" charset="-122"/>
                <a:cs typeface="Arial" panose="020B0604020202020204" pitchFamily="34" charset="0"/>
              </a:rPr>
              <a:t>学</a:t>
            </a:r>
            <a:r>
              <a:rPr lang="en-US" altLang="en-US" sz="1059" dirty="0" smtClean="0">
                <a:solidFill>
                  <a:srgbClr val="0000FF"/>
                </a:solidFill>
                <a:ea typeface="宋体" panose="02010600030101010101" pitchFamily="2" charset="-122"/>
                <a:cs typeface="Arial" panose="020B0604020202020204" pitchFamily="34" charset="0"/>
              </a:rPr>
              <a:t>)</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235" dirty="0" smtClean="0">
                <a:solidFill>
                  <a:srgbClr val="000000"/>
                </a:solidFill>
                <a:ea typeface="宋体" panose="02010600030101010101" pitchFamily="2" charset="-122"/>
                <a:cs typeface="Arial" panose="020B0604020202020204" pitchFamily="34" charset="0"/>
              </a:rPr>
              <a:t>自然哲学</a:t>
            </a:r>
            <a:endParaRPr lang="en-US" altLang="en-US" sz="1235" dirty="0" smtClean="0">
              <a:ea typeface="宋体" panose="02010600030101010101" pitchFamily="2" charset="-122"/>
              <a:cs typeface="Arial" panose="020B0604020202020204" pitchFamily="34" charset="0"/>
            </a:endParaRPr>
          </a:p>
          <a:p>
            <a:pPr>
              <a:spcBef>
                <a:spcPct val="0"/>
              </a:spcBef>
              <a:buFontTx/>
              <a:buNone/>
            </a:pPr>
            <a:r>
              <a:rPr lang="en-US" altLang="en-US" sz="1059" dirty="0" smtClean="0">
                <a:solidFill>
                  <a:schemeClr val="bg1">
                    <a:lumMod val="65000"/>
                  </a:schemeClr>
                </a:solidFill>
                <a:ea typeface="宋体" panose="02010600030101010101" pitchFamily="2" charset="-122"/>
                <a:cs typeface="Arial" panose="020B0604020202020204" pitchFamily="34" charset="0"/>
              </a:rPr>
              <a:t>      (</a:t>
            </a:r>
            <a:r>
              <a:rPr lang="zh-CN" altLang="en-US" sz="1059" dirty="0" smtClean="0">
                <a:solidFill>
                  <a:schemeClr val="bg1">
                    <a:lumMod val="65000"/>
                  </a:schemeClr>
                </a:solidFill>
                <a:ea typeface="宋体" panose="02010600030101010101" pitchFamily="2" charset="-122"/>
                <a:cs typeface="Arial" panose="020B0604020202020204" pitchFamily="34" charset="0"/>
              </a:rPr>
              <a:t>人</a:t>
            </a:r>
            <a:r>
              <a:rPr lang="en-US" altLang="en-US" sz="1059" dirty="0" smtClean="0">
                <a:solidFill>
                  <a:schemeClr val="bg1">
                    <a:lumMod val="65000"/>
                  </a:schemeClr>
                </a:solidFill>
                <a:ea typeface="宋体" panose="02010600030101010101" pitchFamily="2" charset="-122"/>
                <a:cs typeface="Arial" panose="020B0604020202020204" pitchFamily="34" charset="0"/>
              </a:rPr>
              <a:t>)                        (</a:t>
            </a:r>
            <a:r>
              <a:rPr lang="zh-CN" altLang="en-US" sz="1059" dirty="0">
                <a:solidFill>
                  <a:schemeClr val="bg1">
                    <a:lumMod val="65000"/>
                  </a:schemeClr>
                </a:solidFill>
                <a:ea typeface="宋体" panose="02010600030101010101" pitchFamily="2" charset="-122"/>
                <a:cs typeface="Arial" panose="020B0604020202020204" pitchFamily="34" charset="0"/>
              </a:rPr>
              <a:t>上帝</a:t>
            </a:r>
            <a:r>
              <a:rPr lang="en-US" altLang="en-US" sz="1059" dirty="0" smtClean="0">
                <a:solidFill>
                  <a:schemeClr val="bg1">
                    <a:lumMod val="65000"/>
                  </a:schemeClr>
                </a:solidFill>
                <a:ea typeface="宋体" panose="02010600030101010101" pitchFamily="2" charset="-122"/>
                <a:cs typeface="Arial" panose="020B0604020202020204" pitchFamily="34" charset="0"/>
              </a:rPr>
              <a:t>)                                                                             </a:t>
            </a:r>
            <a:r>
              <a:rPr lang="en-US" altLang="en-US" sz="1059" dirty="0">
                <a:solidFill>
                  <a:schemeClr val="bg1">
                    <a:lumMod val="65000"/>
                  </a:schemeClr>
                </a:solidFill>
                <a:ea typeface="宋体" panose="02010600030101010101" pitchFamily="2" charset="-122"/>
                <a:cs typeface="Arial" panose="020B0604020202020204" pitchFamily="34" charset="0"/>
              </a:rPr>
              <a:t>(14c, </a:t>
            </a:r>
            <a:r>
              <a:rPr lang="zh-CN" altLang="en-US" sz="1059" dirty="0">
                <a:solidFill>
                  <a:schemeClr val="bg1">
                    <a:lumMod val="65000"/>
                  </a:schemeClr>
                </a:solidFill>
                <a:ea typeface="宋体" panose="02010600030101010101" pitchFamily="2" charset="-122"/>
                <a:cs typeface="Arial" panose="020B0604020202020204" pitchFamily="34" charset="0"/>
              </a:rPr>
              <a:t>非人</a:t>
            </a:r>
            <a:r>
              <a:rPr lang="en-US" altLang="en-US" sz="1059" dirty="0" smtClean="0">
                <a:solidFill>
                  <a:schemeClr val="bg1">
                    <a:lumMod val="65000"/>
                  </a:schemeClr>
                </a:solidFill>
                <a:ea typeface="宋体" panose="02010600030101010101" pitchFamily="2" charset="-122"/>
                <a:cs typeface="Arial" panose="020B0604020202020204" pitchFamily="34" charset="0"/>
              </a:rPr>
              <a:t>)</a:t>
            </a:r>
          </a:p>
          <a:p>
            <a:pPr>
              <a:spcBef>
                <a:spcPct val="0"/>
              </a:spcBef>
              <a:buFontTx/>
              <a:buNone/>
            </a:pPr>
            <a:r>
              <a:rPr lang="en-US" altLang="en-US" sz="1059" dirty="0" smtClean="0">
                <a:solidFill>
                  <a:srgbClr val="000000"/>
                </a:solidFill>
                <a:ea typeface="宋体" panose="02010600030101010101" pitchFamily="2" charset="-122"/>
                <a:cs typeface="Arial" panose="020B0604020202020204" pitchFamily="34" charset="0"/>
              </a:rPr>
              <a:t>                                                                         </a:t>
            </a:r>
            <a:endParaRPr lang="en-US" altLang="en-US" sz="1059" dirty="0">
              <a:ea typeface="宋体" panose="02010600030101010101" pitchFamily="2" charset="-122"/>
              <a:cs typeface="Arial" panose="020B0604020202020204" pitchFamily="34" charset="0"/>
            </a:endParaRPr>
          </a:p>
          <a:p>
            <a:pPr>
              <a:spcBef>
                <a:spcPts val="1800"/>
              </a:spcBef>
              <a:buNone/>
            </a:pPr>
            <a:r>
              <a:rPr lang="en-US" altLang="en-US" sz="882" dirty="0">
                <a:solidFill>
                  <a:srgbClr val="000000"/>
                </a:solidFill>
                <a:ea typeface="宋体" panose="02010600030101010101" pitchFamily="2" charset="-122"/>
                <a:cs typeface="Arial" panose="020B0604020202020204" pitchFamily="34" charset="0"/>
              </a:rPr>
              <a:t>		                                                                                              </a:t>
            </a:r>
            <a:r>
              <a:rPr lang="zh-CN" altLang="en-US" sz="1059" u="sng" dirty="0" smtClean="0">
                <a:solidFill>
                  <a:srgbClr val="000000"/>
                </a:solidFill>
                <a:ea typeface="宋体" panose="02010600030101010101" pitchFamily="2" charset="-122"/>
                <a:cs typeface="Arial" panose="020B0604020202020204" pitchFamily="34" charset="0"/>
              </a:rPr>
              <a:t>没上帝</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059" u="sng" dirty="0" smtClean="0">
                <a:solidFill>
                  <a:srgbClr val="000000"/>
                </a:solidFill>
                <a:ea typeface="宋体" panose="02010600030101010101" pitchFamily="2" charset="-122"/>
                <a:cs typeface="Arial" panose="020B0604020202020204" pitchFamily="34" charset="0"/>
              </a:rPr>
              <a:t>有</a:t>
            </a:r>
            <a:r>
              <a:rPr lang="zh-CN" altLang="en-US" sz="1059" u="sng" dirty="0">
                <a:solidFill>
                  <a:srgbClr val="000000"/>
                </a:solidFill>
                <a:ea typeface="宋体" panose="02010600030101010101" pitchFamily="2" charset="-122"/>
                <a:cs typeface="Arial" panose="020B0604020202020204" pitchFamily="34" charset="0"/>
              </a:rPr>
              <a:t>上帝</a:t>
            </a:r>
            <a:endParaRPr lang="en-US" altLang="en-US" sz="1059" dirty="0">
              <a:ea typeface="宋体" panose="02010600030101010101" pitchFamily="2" charset="-122"/>
              <a:cs typeface="Arial" panose="020B0604020202020204" pitchFamily="34" charset="0"/>
            </a:endParaRPr>
          </a:p>
          <a:p>
            <a:pPr>
              <a:spcBef>
                <a:spcPct val="0"/>
              </a:spcBef>
              <a:buFontTx/>
              <a:buNone/>
            </a:pPr>
            <a:r>
              <a:rPr lang="en-US" altLang="en-US" sz="882" dirty="0">
                <a:solidFill>
                  <a:srgbClr val="000000"/>
                </a:solidFill>
                <a:ea typeface="宋体" panose="02010600030101010101" pitchFamily="2" charset="-122"/>
                <a:cs typeface="Arial" panose="020B0604020202020204" pitchFamily="34" charset="0"/>
              </a:rPr>
              <a:t>                                                                   </a:t>
            </a:r>
            <a:r>
              <a:rPr lang="en-US" altLang="en-US" sz="882" dirty="0" smtClean="0">
                <a:solidFill>
                  <a:srgbClr val="000000"/>
                </a:solidFill>
                <a:ea typeface="宋体" panose="02010600030101010101" pitchFamily="2" charset="-122"/>
                <a:cs typeface="Arial" panose="020B0604020202020204" pitchFamily="34" charset="0"/>
              </a:rPr>
              <a:t> </a:t>
            </a:r>
            <a:endParaRPr lang="en-US" altLang="en-US" sz="706" dirty="0" smtClean="0">
              <a:ea typeface="宋体" panose="02010600030101010101" pitchFamily="2" charset="-122"/>
              <a:cs typeface="Arial" panose="020B0604020202020204" pitchFamily="34" charset="0"/>
            </a:endParaRPr>
          </a:p>
          <a:p>
            <a:pPr>
              <a:spcBef>
                <a:spcPts val="1200"/>
              </a:spcBef>
              <a:buNone/>
            </a:pPr>
            <a:r>
              <a:rPr lang="zh-CN" altLang="en-US" sz="1059" b="1" dirty="0" smtClean="0">
                <a:solidFill>
                  <a:srgbClr val="000000"/>
                </a:solidFill>
                <a:latin typeface="SimSun" panose="02010600030101010101" pitchFamily="2" charset="-122"/>
                <a:ea typeface="SimSun" panose="02010600030101010101" pitchFamily="2" charset="-122"/>
                <a:cs typeface="Arial" panose="020B0604020202020204" pitchFamily="34" charset="0"/>
              </a:rPr>
              <a:t>人文学</a:t>
            </a:r>
            <a:r>
              <a:rPr lang="en-US" altLang="en-US" sz="1059" dirty="0" smtClean="0">
                <a:solidFill>
                  <a:srgbClr val="000000"/>
                </a:solidFill>
                <a:latin typeface="SimSun" panose="02010600030101010101" pitchFamily="2" charset="-122"/>
                <a:ea typeface="SimSun" panose="02010600030101010101" pitchFamily="2" charset="-122"/>
                <a:cs typeface="Arial" panose="020B0604020202020204" pitchFamily="34" charset="0"/>
              </a:rPr>
              <a:t> </a:t>
            </a:r>
            <a:r>
              <a:rPr lang="en-US" altLang="en-US" sz="971" dirty="0" smtClean="0">
                <a:solidFill>
                  <a:srgbClr val="000000"/>
                </a:solidFill>
                <a:latin typeface="SimSun" panose="02010600030101010101" pitchFamily="2" charset="-122"/>
                <a:ea typeface="SimSun" panose="02010600030101010101" pitchFamily="2" charset="-122"/>
                <a:cs typeface="Arial" panose="020B0604020202020204" pitchFamily="34" charset="0"/>
              </a:rPr>
              <a:t>(</a:t>
            </a:r>
            <a:r>
              <a:rPr lang="en-US" altLang="en-US" sz="971" dirty="0" smtClean="0">
                <a:solidFill>
                  <a:srgbClr val="000000"/>
                </a:solidFill>
                <a:ea typeface="宋体" panose="02010600030101010101" pitchFamily="2" charset="-122"/>
                <a:cs typeface="Arial" panose="020B0604020202020204" pitchFamily="34" charset="0"/>
              </a:rPr>
              <a:t>14c)				        </a:t>
            </a:r>
            <a:r>
              <a:rPr lang="en-US" altLang="en-US" sz="971" dirty="0" smtClean="0">
                <a:solidFill>
                  <a:srgbClr val="0000FF"/>
                </a:solidFill>
                <a:ea typeface="宋体" panose="02010600030101010101" pitchFamily="2" charset="-122"/>
                <a:cs typeface="Arial" panose="020B0604020202020204" pitchFamily="34" charset="0"/>
              </a:rPr>
              <a:t> </a:t>
            </a:r>
            <a:r>
              <a:rPr lang="zh-CN" altLang="en-US" sz="971" dirty="0">
                <a:solidFill>
                  <a:srgbClr val="0000FF"/>
                </a:solidFill>
                <a:ea typeface="宋体" panose="02010600030101010101" pitchFamily="2" charset="-122"/>
                <a:cs typeface="Arial" panose="020B0604020202020204" pitchFamily="34" charset="0"/>
              </a:rPr>
              <a:t>科学</a:t>
            </a:r>
            <a:r>
              <a:rPr lang="en-US" altLang="en-US" sz="1059" dirty="0" smtClean="0">
                <a:solidFill>
                  <a:srgbClr val="0000FF"/>
                </a:solidFill>
                <a:ea typeface="宋体" panose="02010600030101010101" pitchFamily="2" charset="-122"/>
                <a:cs typeface="Arial" panose="020B0604020202020204" pitchFamily="34" charset="0"/>
              </a:rPr>
              <a:t> </a:t>
            </a:r>
            <a:r>
              <a:rPr lang="en-US" altLang="en-US" sz="971" dirty="0" smtClean="0">
                <a:solidFill>
                  <a:srgbClr val="0000FF"/>
                </a:solidFill>
                <a:ea typeface="宋体" panose="02010600030101010101" pitchFamily="2" charset="-122"/>
                <a:cs typeface="Arial" panose="020B0604020202020204" pitchFamily="34" charset="0"/>
              </a:rPr>
              <a:t>(14c)</a:t>
            </a:r>
            <a:endParaRPr lang="en-US" altLang="en-US" sz="971" dirty="0" smtClean="0">
              <a:ea typeface="宋体" panose="02010600030101010101" pitchFamily="2" charset="-122"/>
              <a:cs typeface="Arial" panose="020B0604020202020204" pitchFamily="34" charset="0"/>
            </a:endParaRPr>
          </a:p>
          <a:p>
            <a:pPr>
              <a:spcBef>
                <a:spcPct val="0"/>
              </a:spcBef>
              <a:buFontTx/>
              <a:buNone/>
            </a:pPr>
            <a:r>
              <a:rPr lang="en-US" altLang="en-US" sz="971" dirty="0" smtClean="0">
                <a:solidFill>
                  <a:srgbClr val="000000"/>
                </a:solidFill>
                <a:ea typeface="宋体" panose="02010600030101010101" pitchFamily="2" charset="-122"/>
                <a:cs typeface="Arial" panose="020B0604020202020204" pitchFamily="34" charset="0"/>
              </a:rPr>
              <a:t>                                                                                                                               </a:t>
            </a:r>
            <a:r>
              <a:rPr lang="en-US" altLang="en-US" sz="800" dirty="0" smtClean="0">
                <a:solidFill>
                  <a:schemeClr val="bg1">
                    <a:lumMod val="65000"/>
                  </a:schemeClr>
                </a:solidFill>
                <a:latin typeface="SimSun" panose="02010600030101010101" pitchFamily="2" charset="-122"/>
                <a:ea typeface="SimSun" panose="02010600030101010101" pitchFamily="2" charset="-122"/>
                <a:cs typeface="Arial" panose="020B0604020202020204" pitchFamily="34" charset="0"/>
              </a:rPr>
              <a:t>(“</a:t>
            </a:r>
            <a:r>
              <a:rPr lang="zh-CN" altLang="en-US" sz="800" dirty="0" smtClean="0">
                <a:solidFill>
                  <a:schemeClr val="bg1">
                    <a:lumMod val="65000"/>
                  </a:schemeClr>
                </a:solidFill>
                <a:latin typeface="SimSun" panose="02010600030101010101" pitchFamily="2" charset="-122"/>
                <a:ea typeface="SimSun" panose="02010600030101010101" pitchFamily="2" charset="-122"/>
                <a:cs typeface="Arial" panose="020B0604020202020204" pitchFamily="34" charset="0"/>
              </a:rPr>
              <a:t>追求知识</a:t>
            </a:r>
            <a:r>
              <a:rPr lang="en-US" altLang="en-US" sz="800" dirty="0" smtClean="0">
                <a:solidFill>
                  <a:schemeClr val="bg1">
                    <a:lumMod val="65000"/>
                  </a:schemeClr>
                </a:solidFill>
                <a:latin typeface="SimSun" panose="02010600030101010101" pitchFamily="2" charset="-122"/>
                <a:ea typeface="SimSun" panose="02010600030101010101" pitchFamily="2" charset="-122"/>
                <a:cs typeface="Arial" panose="020B0604020202020204" pitchFamily="34" charset="0"/>
              </a:rPr>
              <a:t>”,</a:t>
            </a:r>
            <a:r>
              <a:rPr lang="zh-CN" altLang="en-US" sz="800" dirty="0" smtClean="0">
                <a:solidFill>
                  <a:schemeClr val="bg1">
                    <a:lumMod val="65000"/>
                  </a:schemeClr>
                </a:solidFill>
                <a:latin typeface="SimSun" panose="02010600030101010101" pitchFamily="2" charset="-122"/>
                <a:ea typeface="SimSun" panose="02010600030101010101" pitchFamily="2" charset="-122"/>
                <a:cs typeface="Arial" panose="020B0604020202020204" pitchFamily="34" charset="0"/>
              </a:rPr>
              <a:t>确立的理论</a:t>
            </a:r>
            <a:r>
              <a:rPr lang="en-US" altLang="en-US" sz="800" dirty="0" smtClean="0">
                <a:solidFill>
                  <a:schemeClr val="bg1">
                    <a:lumMod val="65000"/>
                  </a:schemeClr>
                </a:solidFill>
                <a:ea typeface="宋体" panose="02010600030101010101" pitchFamily="2" charset="-122"/>
                <a:cs typeface="Arial" panose="020B0604020202020204" pitchFamily="34" charset="0"/>
              </a:rPr>
              <a:t>)                                                                                                       </a:t>
            </a:r>
            <a:endParaRPr lang="en-US" altLang="en-US" sz="800" dirty="0">
              <a:solidFill>
                <a:schemeClr val="bg1">
                  <a:lumMod val="65000"/>
                </a:schemeClr>
              </a:solidFill>
              <a:ea typeface="宋体" panose="02010600030101010101" pitchFamily="2" charset="-122"/>
              <a:cs typeface="Arial" panose="020B0604020202020204" pitchFamily="34" charset="0"/>
            </a:endParaRPr>
          </a:p>
          <a:p>
            <a:pPr>
              <a:spcBef>
                <a:spcPts val="265"/>
              </a:spcBef>
              <a:buNone/>
            </a:pPr>
            <a:r>
              <a:rPr lang="en-US" altLang="en-US" sz="1059" dirty="0">
                <a:solidFill>
                  <a:srgbClr val="000000"/>
                </a:solidFill>
                <a:ea typeface="宋体" panose="02010600030101010101" pitchFamily="2" charset="-122"/>
                <a:cs typeface="Arial" panose="020B0604020202020204" pitchFamily="34" charset="0"/>
              </a:rPr>
              <a:t>                                                                        		</a:t>
            </a:r>
            <a:r>
              <a:rPr lang="en-US" altLang="en-US" sz="1059" dirty="0" smtClean="0">
                <a:solidFill>
                  <a:srgbClr val="FF0000"/>
                </a:solidFill>
                <a:latin typeface="SimSun" panose="02010600030101010101" pitchFamily="2" charset="-122"/>
                <a:ea typeface="SimSun" panose="02010600030101010101" pitchFamily="2" charset="-122"/>
                <a:cs typeface="Arial" panose="020B0604020202020204" pitchFamily="34" charset="0"/>
              </a:rPr>
              <a:t>“</a:t>
            </a:r>
            <a:r>
              <a:rPr lang="zh-CN" altLang="en-US" sz="1059" b="1" dirty="0">
                <a:solidFill>
                  <a:srgbClr val="FF0000"/>
                </a:solidFill>
                <a:latin typeface="SimSun" panose="02010600030101010101" pitchFamily="2" charset="-122"/>
                <a:ea typeface="SimSun" panose="02010600030101010101" pitchFamily="2" charset="-122"/>
                <a:cs typeface="Arial" panose="020B0604020202020204" pitchFamily="34" charset="0"/>
              </a:rPr>
              <a:t>自然科学</a:t>
            </a:r>
            <a:r>
              <a:rPr lang="en-US" altLang="en-US" sz="1059" b="1" dirty="0" smtClean="0">
                <a:solidFill>
                  <a:srgbClr val="FF0000"/>
                </a:solidFill>
                <a:latin typeface="SimSun" panose="02010600030101010101" pitchFamily="2" charset="-122"/>
                <a:ea typeface="SimSun" panose="02010600030101010101" pitchFamily="2" charset="-122"/>
                <a:cs typeface="Arial" panose="020B0604020202020204" pitchFamily="34" charset="0"/>
              </a:rPr>
              <a:t>”</a:t>
            </a:r>
            <a:r>
              <a:rPr lang="en-US" altLang="en-US" sz="1059" dirty="0" smtClean="0">
                <a:solidFill>
                  <a:srgbClr val="FF0000"/>
                </a:solidFill>
                <a:ea typeface="宋体" panose="02010600030101010101" pitchFamily="2" charset="-122"/>
                <a:cs typeface="Arial" panose="020B0604020202020204" pitchFamily="34" charset="0"/>
              </a:rPr>
              <a:t> </a:t>
            </a:r>
            <a:r>
              <a:rPr lang="en-US" altLang="en-US" sz="971" dirty="0">
                <a:solidFill>
                  <a:srgbClr val="000000"/>
                </a:solidFill>
                <a:ea typeface="宋体" panose="02010600030101010101" pitchFamily="2" charset="-122"/>
                <a:cs typeface="Arial" panose="020B0604020202020204" pitchFamily="34" charset="0"/>
              </a:rPr>
              <a:t>(14c)                                      </a:t>
            </a:r>
            <a:endParaRPr lang="en-US" altLang="en-US" sz="971" dirty="0">
              <a:ea typeface="宋体" panose="02010600030101010101" pitchFamily="2" charset="-122"/>
              <a:cs typeface="Arial" panose="020B0604020202020204" pitchFamily="34" charset="0"/>
            </a:endParaRPr>
          </a:p>
          <a:p>
            <a:pPr>
              <a:spcBef>
                <a:spcPts val="529"/>
              </a:spcBef>
              <a:buNone/>
            </a:pPr>
            <a:r>
              <a:rPr lang="en-US" altLang="en-US" sz="1059" dirty="0">
                <a:solidFill>
                  <a:srgbClr val="000000"/>
                </a:solidFill>
                <a:ea typeface="宋体" panose="02010600030101010101" pitchFamily="2" charset="-122"/>
                <a:cs typeface="Arial" panose="020B0604020202020204" pitchFamily="34" charset="0"/>
              </a:rPr>
              <a:t>                                                               </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059" b="1" dirty="0" smtClean="0">
                <a:solidFill>
                  <a:srgbClr val="FF0000"/>
                </a:solidFill>
                <a:latin typeface="SimSun" panose="02010600030101010101" pitchFamily="2" charset="-122"/>
                <a:ea typeface="SimSun" panose="02010600030101010101" pitchFamily="2" charset="-122"/>
                <a:cs typeface="Arial" panose="020B0604020202020204" pitchFamily="34" charset="0"/>
              </a:rPr>
              <a:t>社会</a:t>
            </a:r>
            <a:r>
              <a:rPr lang="zh-CN" altLang="en-US" sz="1000" b="1" dirty="0">
                <a:solidFill>
                  <a:srgbClr val="FF0000"/>
                </a:solidFill>
                <a:latin typeface="SimSun" panose="02010600030101010101" pitchFamily="2" charset="-122"/>
                <a:ea typeface="SimSun" panose="02010600030101010101" pitchFamily="2" charset="-122"/>
                <a:cs typeface="Arial" panose="020B0604020202020204" pitchFamily="34" charset="0"/>
              </a:rPr>
              <a:t>科</a:t>
            </a:r>
            <a:r>
              <a:rPr lang="zh-CN" altLang="en-US" sz="1000" b="1" dirty="0" smtClean="0">
                <a:solidFill>
                  <a:srgbClr val="FF0000"/>
                </a:solidFill>
                <a:latin typeface="SimSun" panose="02010600030101010101" pitchFamily="2" charset="-122"/>
                <a:ea typeface="SimSun" panose="02010600030101010101" pitchFamily="2" charset="-122"/>
                <a:cs typeface="Arial" panose="020B0604020202020204" pitchFamily="34" charset="0"/>
              </a:rPr>
              <a:t>学 </a:t>
            </a:r>
            <a:r>
              <a:rPr lang="en-US" altLang="en-US" sz="971" dirty="0" smtClean="0">
                <a:solidFill>
                  <a:srgbClr val="000000"/>
                </a:solidFill>
                <a:ea typeface="宋体" panose="02010600030101010101" pitchFamily="2" charset="-122"/>
                <a:cs typeface="Arial" panose="020B0604020202020204" pitchFamily="34" charset="0"/>
              </a:rPr>
              <a:t>(</a:t>
            </a:r>
            <a:r>
              <a:rPr lang="en-US" altLang="en-US" sz="971" dirty="0">
                <a:solidFill>
                  <a:srgbClr val="000000"/>
                </a:solidFill>
                <a:ea typeface="宋体" panose="02010600030101010101" pitchFamily="2" charset="-122"/>
                <a:cs typeface="Arial" panose="020B0604020202020204" pitchFamily="34" charset="0"/>
              </a:rPr>
              <a:t>1772)</a:t>
            </a:r>
            <a:endParaRPr lang="en-US" altLang="en-US" sz="971" dirty="0">
              <a:ea typeface="宋体" panose="02010600030101010101" pitchFamily="2" charset="-122"/>
              <a:cs typeface="Arial" panose="020B0604020202020204" pitchFamily="34" charset="0"/>
            </a:endParaRPr>
          </a:p>
          <a:p>
            <a:pPr>
              <a:spcBef>
                <a:spcPct val="0"/>
              </a:spcBef>
              <a:buFontTx/>
              <a:buNone/>
            </a:pPr>
            <a:r>
              <a:rPr lang="en-US" altLang="en-US" sz="1059" dirty="0">
                <a:solidFill>
                  <a:srgbClr val="000000"/>
                </a:solidFill>
                <a:ea typeface="宋体" panose="02010600030101010101" pitchFamily="2" charset="-122"/>
                <a:cs typeface="Arial" panose="020B0604020202020204" pitchFamily="34" charset="0"/>
              </a:rPr>
              <a:t>                                                                                                                </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059" dirty="0" smtClean="0">
                <a:solidFill>
                  <a:srgbClr val="0000FF"/>
                </a:solidFill>
                <a:ea typeface="宋体" panose="02010600030101010101" pitchFamily="2" charset="-122"/>
                <a:cs typeface="Arial" panose="020B0604020202020204" pitchFamily="34" charset="0"/>
              </a:rPr>
              <a:t>科学家</a:t>
            </a:r>
            <a:r>
              <a:rPr lang="en-US" altLang="en-US" sz="1059" dirty="0" smtClean="0">
                <a:solidFill>
                  <a:srgbClr val="0000FF"/>
                </a:solidFill>
                <a:ea typeface="宋体" panose="02010600030101010101" pitchFamily="2" charset="-122"/>
                <a:cs typeface="Arial" panose="020B0604020202020204" pitchFamily="34" charset="0"/>
              </a:rPr>
              <a:t> </a:t>
            </a:r>
            <a:r>
              <a:rPr lang="en-US" altLang="en-US" sz="1059" dirty="0">
                <a:solidFill>
                  <a:srgbClr val="0000FF"/>
                </a:solidFill>
                <a:ea typeface="宋体" panose="02010600030101010101" pitchFamily="2" charset="-122"/>
                <a:cs typeface="Arial" panose="020B0604020202020204" pitchFamily="34" charset="0"/>
              </a:rPr>
              <a:t>(1834)</a:t>
            </a:r>
            <a:endParaRPr lang="en-US" altLang="en-US" sz="1059" dirty="0">
              <a:ea typeface="宋体" panose="02010600030101010101" pitchFamily="2" charset="-122"/>
              <a:cs typeface="Arial" panose="020B0604020202020204" pitchFamily="34" charset="0"/>
            </a:endParaRPr>
          </a:p>
          <a:p>
            <a:pPr>
              <a:spcBef>
                <a:spcPct val="0"/>
              </a:spcBef>
              <a:buFontTx/>
              <a:buNone/>
            </a:pPr>
            <a:r>
              <a:rPr lang="en-US" altLang="en-US" sz="1059" dirty="0">
                <a:solidFill>
                  <a:srgbClr val="000000"/>
                </a:solidFill>
                <a:ea typeface="宋体" panose="02010600030101010101" pitchFamily="2" charset="-122"/>
                <a:cs typeface="Arial" panose="020B0604020202020204" pitchFamily="34" charset="0"/>
              </a:rPr>
              <a:t>      					    </a:t>
            </a:r>
            <a:r>
              <a:rPr lang="zh-CN" altLang="en-US" sz="1059" dirty="0">
                <a:solidFill>
                  <a:srgbClr val="0000FF"/>
                </a:solidFill>
                <a:ea typeface="宋体" panose="02010600030101010101" pitchFamily="2" charset="-122"/>
                <a:cs typeface="Arial" panose="020B0604020202020204" pitchFamily="34" charset="0"/>
              </a:rPr>
              <a:t>科</a:t>
            </a:r>
            <a:r>
              <a:rPr lang="zh-CN" altLang="en-US" sz="1059" dirty="0" smtClean="0">
                <a:solidFill>
                  <a:srgbClr val="0000FF"/>
                </a:solidFill>
                <a:ea typeface="宋体" panose="02010600030101010101" pitchFamily="2" charset="-122"/>
                <a:cs typeface="Arial" panose="020B0604020202020204" pitchFamily="34" charset="0"/>
              </a:rPr>
              <a:t>学方法</a:t>
            </a:r>
            <a:r>
              <a:rPr lang="en-US" altLang="en-US" sz="1059" dirty="0" smtClean="0">
                <a:solidFill>
                  <a:srgbClr val="0000FF"/>
                </a:solidFill>
                <a:ea typeface="宋体" panose="02010600030101010101" pitchFamily="2" charset="-122"/>
                <a:cs typeface="Arial" panose="020B0604020202020204" pitchFamily="34" charset="0"/>
              </a:rPr>
              <a:t> </a:t>
            </a:r>
            <a:r>
              <a:rPr lang="en-US" altLang="en-US" sz="1059" dirty="0">
                <a:solidFill>
                  <a:srgbClr val="0000FF"/>
                </a:solidFill>
                <a:ea typeface="宋体" panose="02010600030101010101" pitchFamily="2" charset="-122"/>
                <a:cs typeface="Arial" panose="020B0604020202020204" pitchFamily="34" charset="0"/>
              </a:rPr>
              <a:t>(1854)</a:t>
            </a:r>
            <a:r>
              <a:rPr lang="en-US" altLang="en-US" sz="1059" dirty="0">
                <a:solidFill>
                  <a:srgbClr val="000000"/>
                </a:solidFill>
                <a:ea typeface="宋体" panose="02010600030101010101" pitchFamily="2" charset="-122"/>
                <a:cs typeface="Arial" panose="020B0604020202020204" pitchFamily="34" charset="0"/>
              </a:rPr>
              <a:t>    </a:t>
            </a:r>
            <a:endParaRPr lang="en-US" altLang="en-US" sz="1059" dirty="0" smtClean="0">
              <a:ea typeface="宋体" panose="02010600030101010101" pitchFamily="2" charset="-122"/>
              <a:cs typeface="Arial" panose="020B0604020202020204" pitchFamily="34" charset="0"/>
            </a:endParaRPr>
          </a:p>
          <a:p>
            <a:pPr>
              <a:spcBef>
                <a:spcPts val="794"/>
              </a:spcBef>
              <a:buNone/>
            </a:pPr>
            <a:r>
              <a:rPr lang="en-US" altLang="en-US" sz="1059" dirty="0" smtClean="0">
                <a:solidFill>
                  <a:srgbClr val="000000"/>
                </a:solidFill>
                <a:ea typeface="宋体" panose="02010600030101010101" pitchFamily="2" charset="-122"/>
                <a:cs typeface="Arial" panose="020B0604020202020204" pitchFamily="34" charset="0"/>
              </a:rPr>
              <a:t>“</a:t>
            </a:r>
            <a:r>
              <a:rPr lang="zh-CN" altLang="en-US" sz="1059" dirty="0" smtClean="0">
                <a:solidFill>
                  <a:srgbClr val="000000"/>
                </a:solidFill>
                <a:ea typeface="宋体" panose="02010600030101010101" pitchFamily="2" charset="-122"/>
                <a:cs typeface="Arial" panose="020B0604020202020204" pitchFamily="34" charset="0"/>
              </a:rPr>
              <a:t>哲学</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059" dirty="0" smtClean="0">
                <a:solidFill>
                  <a:srgbClr val="000000"/>
                </a:solidFill>
                <a:ea typeface="宋体" panose="02010600030101010101" pitchFamily="2" charset="-122"/>
                <a:cs typeface="Arial" panose="020B0604020202020204" pitchFamily="34" charset="0"/>
              </a:rPr>
              <a:t>历史</a:t>
            </a:r>
            <a:r>
              <a:rPr lang="en-US" altLang="en-US" sz="1059" dirty="0" smtClean="0">
                <a:solidFill>
                  <a:srgbClr val="000000"/>
                </a:solidFill>
                <a:ea typeface="宋体" panose="02010600030101010101" pitchFamily="2" charset="-122"/>
                <a:cs typeface="Arial" panose="020B0604020202020204" pitchFamily="34" charset="0"/>
              </a:rPr>
              <a:t> </a:t>
            </a:r>
            <a:r>
              <a:rPr lang="en-US" altLang="en-US" sz="1059" dirty="0" smtClean="0">
                <a:solidFill>
                  <a:srgbClr val="0000FF"/>
                </a:solidFill>
                <a:ea typeface="宋体" panose="02010600030101010101" pitchFamily="2" charset="-122"/>
                <a:cs typeface="Arial" panose="020B0604020202020204" pitchFamily="34" charset="0"/>
              </a:rPr>
              <a:t> </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059" dirty="0" smtClean="0">
                <a:solidFill>
                  <a:srgbClr val="000000"/>
                </a:solidFill>
                <a:ea typeface="宋体" panose="02010600030101010101" pitchFamily="2" charset="-122"/>
                <a:cs typeface="Arial" panose="020B0604020202020204" pitchFamily="34" charset="0"/>
              </a:rPr>
              <a:t>宗教</a:t>
            </a:r>
            <a:r>
              <a:rPr lang="en-US" altLang="en-US" sz="1059" dirty="0" smtClean="0">
                <a:solidFill>
                  <a:srgbClr val="000000"/>
                </a:solidFill>
                <a:ea typeface="宋体" panose="02010600030101010101" pitchFamily="2" charset="-122"/>
                <a:cs typeface="Arial" panose="020B0604020202020204" pitchFamily="34" charset="0"/>
              </a:rPr>
              <a:t>             </a:t>
            </a:r>
            <a:r>
              <a:rPr lang="zh-CN" altLang="en-US" sz="1059" dirty="0" smtClean="0">
                <a:solidFill>
                  <a:srgbClr val="000000"/>
                </a:solidFill>
                <a:ea typeface="宋体" panose="02010600030101010101" pitchFamily="2" charset="-122"/>
                <a:cs typeface="Arial" panose="020B0604020202020204" pitchFamily="34" charset="0"/>
              </a:rPr>
              <a:t>经济学         社会学</a:t>
            </a:r>
            <a:r>
              <a:rPr lang="en-US" altLang="en-US" sz="1059" b="1" dirty="0" smtClean="0">
                <a:solidFill>
                  <a:srgbClr val="000000"/>
                </a:solidFill>
                <a:ea typeface="宋体" panose="02010600030101010101" pitchFamily="2" charset="-122"/>
                <a:cs typeface="Arial" panose="020B0604020202020204" pitchFamily="34" charset="0"/>
              </a:rPr>
              <a:t>                                                                 </a:t>
            </a:r>
            <a:r>
              <a:rPr lang="en-US" altLang="en-US" sz="1059" dirty="0" smtClean="0">
                <a:solidFill>
                  <a:srgbClr val="000000"/>
                </a:solidFill>
                <a:ea typeface="宋体" panose="02010600030101010101" pitchFamily="2" charset="-122"/>
                <a:cs typeface="Arial" panose="020B0604020202020204" pitchFamily="34" charset="0"/>
              </a:rPr>
              <a:t>                                                           </a:t>
            </a:r>
            <a:endParaRPr lang="en-US" altLang="en-US" sz="1059" dirty="0" smtClean="0">
              <a:ea typeface="宋体" panose="02010600030101010101" pitchFamily="2" charset="-122"/>
              <a:cs typeface="Arial" panose="020B0604020202020204" pitchFamily="34" charset="0"/>
            </a:endParaRPr>
          </a:p>
          <a:p>
            <a:pPr>
              <a:spcBef>
                <a:spcPct val="0"/>
              </a:spcBef>
              <a:buFontTx/>
              <a:buNone/>
            </a:pPr>
            <a:r>
              <a:rPr lang="en-US" altLang="en-US" sz="1059" dirty="0" smtClean="0">
                <a:solidFill>
                  <a:srgbClr val="000000"/>
                </a:solidFill>
                <a:ea typeface="宋体" panose="02010600030101010101" pitchFamily="2" charset="-122"/>
                <a:cs typeface="Arial" panose="020B0604020202020204" pitchFamily="34" charset="0"/>
              </a:rPr>
              <a:t>            </a:t>
            </a:r>
            <a:endParaRPr lang="en-US" altLang="en-US" sz="1059" dirty="0">
              <a:ea typeface="宋体" panose="02010600030101010101" pitchFamily="2" charset="-122"/>
              <a:cs typeface="Arial" panose="020B0604020202020204" pitchFamily="34" charset="0"/>
            </a:endParaRPr>
          </a:p>
          <a:p>
            <a:pPr>
              <a:spcBef>
                <a:spcPct val="0"/>
              </a:spcBef>
              <a:buFontTx/>
              <a:buNone/>
            </a:pPr>
            <a:r>
              <a:rPr lang="en-US" altLang="en-US" sz="1059" dirty="0">
                <a:solidFill>
                  <a:srgbClr val="0000FF"/>
                </a:solidFill>
                <a:ea typeface="宋体" panose="02010600030101010101" pitchFamily="2" charset="-122"/>
                <a:cs typeface="Arial" panose="020B0604020202020204" pitchFamily="34" charset="0"/>
              </a:rPr>
              <a:t>					</a:t>
            </a:r>
            <a:endParaRPr lang="en-US" altLang="en-US" sz="1059" dirty="0">
              <a:ea typeface="宋体" panose="02010600030101010101" pitchFamily="2" charset="-122"/>
              <a:cs typeface="Arial" panose="020B0604020202020204" pitchFamily="34" charset="0"/>
            </a:endParaRPr>
          </a:p>
        </p:txBody>
      </p:sp>
      <p:sp>
        <p:nvSpPr>
          <p:cNvPr id="7170" name="Text Box 3"/>
          <p:cNvSpPr txBox="1">
            <a:spLocks noChangeArrowheads="1"/>
          </p:cNvSpPr>
          <p:nvPr/>
        </p:nvSpPr>
        <p:spPr bwMode="auto">
          <a:xfrm>
            <a:off x="313898" y="107175"/>
            <a:ext cx="8519203" cy="369332"/>
          </a:xfrm>
          <a:prstGeom prst="rect">
            <a:avLst/>
          </a:prstGeom>
          <a:solidFill>
            <a:srgbClr val="8FFFFC"/>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765" b="1" dirty="0">
                <a:latin typeface="Comic Sans MS" panose="030F0702030302020204" pitchFamily="66" charset="0"/>
                <a:ea typeface="宋体" panose="02010600030101010101" pitchFamily="2" charset="-122"/>
              </a:rPr>
              <a:t>    </a:t>
            </a:r>
            <a:r>
              <a:rPr lang="zh-TW" altLang="en-US" sz="1800" b="1" spc="300" dirty="0">
                <a:latin typeface="Comic Sans MS" panose="030F0702030302020204" pitchFamily="66" charset="0"/>
                <a:ea typeface="宋体" panose="02010600030101010101" pitchFamily="2" charset="-122"/>
              </a:rPr>
              <a:t>学</a:t>
            </a:r>
            <a:r>
              <a:rPr lang="zh-TW" altLang="en-US" sz="1800" b="1" spc="300" dirty="0" smtClean="0">
                <a:latin typeface="Comic Sans MS" panose="030F0702030302020204" pitchFamily="66" charset="0"/>
                <a:ea typeface="宋体" panose="02010600030101010101" pitchFamily="2" charset="-122"/>
              </a:rPr>
              <a:t>科</a:t>
            </a:r>
            <a:r>
              <a:rPr lang="zh-CN" altLang="en-US" sz="1800" b="1" spc="300" dirty="0" smtClean="0">
                <a:latin typeface="Comic Sans MS" panose="030F0702030302020204" pitchFamily="66" charset="0"/>
                <a:ea typeface="宋体" panose="02010600030101010101" pitchFamily="2" charset="-122"/>
              </a:rPr>
              <a:t>与</a:t>
            </a:r>
            <a:r>
              <a:rPr lang="zh-TW" altLang="en-US" sz="1800" b="1" spc="300" dirty="0" smtClean="0">
                <a:latin typeface="Comic Sans MS" panose="030F0702030302020204" pitchFamily="66" charset="0"/>
                <a:ea typeface="宋体" panose="02010600030101010101" pitchFamily="2" charset="-122"/>
              </a:rPr>
              <a:t>科</a:t>
            </a:r>
            <a:r>
              <a:rPr lang="zh-TW" altLang="en-US" sz="1800" b="1" spc="300" dirty="0">
                <a:latin typeface="Comic Sans MS" panose="030F0702030302020204" pitchFamily="66" charset="0"/>
                <a:ea typeface="宋体" panose="02010600030101010101" pitchFamily="2" charset="-122"/>
              </a:rPr>
              <a:t>学</a:t>
            </a:r>
            <a:r>
              <a:rPr lang="zh-TW" altLang="en-US" sz="1800" b="1" spc="300" dirty="0" smtClean="0">
                <a:latin typeface="Comic Sans MS" panose="030F0702030302020204" pitchFamily="66" charset="0"/>
                <a:ea typeface="宋体" panose="02010600030101010101" pitchFamily="2" charset="-122"/>
              </a:rPr>
              <a:t>的</a:t>
            </a:r>
            <a:r>
              <a:rPr lang="zh-CN" altLang="en-US" sz="1800" b="1" spc="300" dirty="0" smtClean="0">
                <a:latin typeface="Comic Sans MS" panose="030F0702030302020204" pitchFamily="66" charset="0"/>
                <a:ea typeface="宋体" panose="02010600030101010101" pitchFamily="2" charset="-122"/>
              </a:rPr>
              <a:t>䜥</a:t>
            </a:r>
            <a:r>
              <a:rPr lang="zh-TW" altLang="en-US" sz="1800" b="1" spc="300" dirty="0" smtClean="0">
                <a:latin typeface="Comic Sans MS" panose="030F0702030302020204" pitchFamily="66" charset="0"/>
                <a:ea typeface="宋体" panose="02010600030101010101" pitchFamily="2" charset="-122"/>
              </a:rPr>
              <a:t>生</a:t>
            </a:r>
            <a:endParaRPr lang="en-US" altLang="zh-CN" sz="1800" b="1" spc="300" dirty="0">
              <a:latin typeface="Comic Sans MS" panose="030F0702030302020204" pitchFamily="66" charset="0"/>
              <a:ea typeface="宋体" panose="02010600030101010101" pitchFamily="2" charset="-122"/>
            </a:endParaRPr>
          </a:p>
        </p:txBody>
      </p:sp>
      <p:sp>
        <p:nvSpPr>
          <p:cNvPr id="7210" name="Rectangle 45"/>
          <p:cNvSpPr>
            <a:spLocks noChangeArrowheads="1"/>
          </p:cNvSpPr>
          <p:nvPr/>
        </p:nvSpPr>
        <p:spPr bwMode="auto">
          <a:xfrm>
            <a:off x="537884" y="341542"/>
            <a:ext cx="65" cy="52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01642" rIns="0" bIns="78416"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588"/>
          </a:p>
        </p:txBody>
      </p:sp>
      <p:sp>
        <p:nvSpPr>
          <p:cNvPr id="7212" name="TextBox 61"/>
          <p:cNvSpPr txBox="1">
            <a:spLocks noChangeArrowheads="1"/>
          </p:cNvSpPr>
          <p:nvPr/>
        </p:nvSpPr>
        <p:spPr bwMode="auto">
          <a:xfrm>
            <a:off x="5638800" y="5906869"/>
            <a:ext cx="3124200" cy="738664"/>
          </a:xfrm>
          <a:prstGeom prst="rect">
            <a:avLst/>
          </a:prstGeom>
          <a:solidFill>
            <a:srgbClr val="EFFFFF"/>
          </a:solidFill>
          <a:ln w="9525">
            <a:solidFill>
              <a:schemeClr val="bg1">
                <a:lumMod val="65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400" dirty="0" smtClean="0">
                <a:latin typeface="SimSun" panose="02010600030101010101" pitchFamily="2" charset="-122"/>
                <a:ea typeface="SimSun" panose="02010600030101010101" pitchFamily="2" charset="-122"/>
              </a:rPr>
              <a:t>医学不</a:t>
            </a:r>
            <a:r>
              <a:rPr lang="zh-CN" altLang="en-US" sz="1400" dirty="0">
                <a:latin typeface="SimSun" panose="02010600030101010101" pitchFamily="2" charset="-122"/>
                <a:ea typeface="SimSun" panose="02010600030101010101" pitchFamily="2" charset="-122"/>
              </a:rPr>
              <a:t>属于‘哲学</a:t>
            </a:r>
            <a:r>
              <a:rPr lang="zh-CN" altLang="en-US" sz="1400" dirty="0" smtClean="0">
                <a:latin typeface="SimSun" panose="02010600030101010101" pitchFamily="2" charset="-122"/>
                <a:ea typeface="SimSun" panose="02010600030101010101" pitchFamily="2" charset="-122"/>
              </a:rPr>
              <a:t>’或“</a:t>
            </a:r>
            <a:r>
              <a:rPr lang="zh-CN" altLang="en-US" sz="1400" dirty="0">
                <a:latin typeface="SimSun" panose="02010600030101010101" pitchFamily="2" charset="-122"/>
                <a:ea typeface="SimSun" panose="02010600030101010101" pitchFamily="2" charset="-122"/>
              </a:rPr>
              <a:t>自然</a:t>
            </a:r>
            <a:r>
              <a:rPr lang="zh-CN" altLang="en-US" sz="1400" dirty="0" smtClean="0">
                <a:latin typeface="SimSun" panose="02010600030101010101" pitchFamily="2" charset="-122"/>
                <a:ea typeface="SimSun" panose="02010600030101010101" pitchFamily="2" charset="-122"/>
              </a:rPr>
              <a:t>科</a:t>
            </a:r>
            <a:r>
              <a:rPr lang="zh-CN" altLang="en-US" sz="1400" dirty="0">
                <a:latin typeface="SimSun" panose="02010600030101010101" pitchFamily="2" charset="-122"/>
                <a:ea typeface="SimSun" panose="02010600030101010101" pitchFamily="2" charset="-122"/>
              </a:rPr>
              <a:t>学</a:t>
            </a:r>
            <a:r>
              <a:rPr lang="zh-CN" altLang="en-US" sz="1400" dirty="0" smtClean="0">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 </a:t>
            </a:r>
            <a:r>
              <a:rPr lang="zh-CN" altLang="en-US" sz="1400" dirty="0" smtClean="0">
                <a:latin typeface="SimSun" panose="02010600030101010101" pitchFamily="2" charset="-122"/>
                <a:ea typeface="SimSun" panose="02010600030101010101" pitchFamily="2" charset="-122"/>
              </a:rPr>
              <a:t>归于</a:t>
            </a:r>
            <a:r>
              <a:rPr lang="zh-CN" altLang="en-US" sz="1400" dirty="0" smtClean="0">
                <a:solidFill>
                  <a:srgbClr val="FF0000"/>
                </a:solidFill>
                <a:latin typeface="SimSun" panose="02010600030101010101" pitchFamily="2" charset="-122"/>
                <a:ea typeface="SimSun" panose="02010600030101010101" pitchFamily="2" charset="-122"/>
              </a:rPr>
              <a:t>人科</a:t>
            </a:r>
            <a:r>
              <a:rPr lang="en-US" altLang="zh-CN" sz="1400" dirty="0" smtClean="0">
                <a:latin typeface="SimSun" panose="02010600030101010101" pitchFamily="2" charset="-122"/>
                <a:ea typeface="SimSun" panose="02010600030101010101" pitchFamily="2" charset="-122"/>
              </a:rPr>
              <a:t>(</a:t>
            </a:r>
            <a:r>
              <a:rPr lang="en-US" altLang="zh-CN" sz="1400" dirty="0" err="1">
                <a:latin typeface="SimSun" panose="02010600030101010101" pitchFamily="2" charset="-122"/>
                <a:ea typeface="SimSun" panose="02010600030101010101" pitchFamily="2" charset="-122"/>
              </a:rPr>
              <a:t>s</a:t>
            </a:r>
            <a:r>
              <a:rPr lang="en-US" altLang="zh-CN" sz="1400" dirty="0" err="1" smtClean="0">
                <a:latin typeface="SimSun" panose="02010600030101010101" pitchFamily="2" charset="-122"/>
                <a:ea typeface="SimSun" panose="02010600030101010101" pitchFamily="2" charset="-122"/>
              </a:rPr>
              <a:t>cimat</a:t>
            </a:r>
            <a:r>
              <a:rPr lang="en-US" altLang="zh-CN"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后者包括</a:t>
            </a:r>
            <a:r>
              <a:rPr lang="zh-CN" altLang="en-US" sz="1400" dirty="0" smtClean="0">
                <a:solidFill>
                  <a:srgbClr val="FF0000"/>
                </a:solidFill>
                <a:latin typeface="SimSun" panose="02010600030101010101" pitchFamily="2" charset="-122"/>
                <a:ea typeface="SimSun" panose="02010600030101010101" pitchFamily="2" charset="-122"/>
              </a:rPr>
              <a:t>所有</a:t>
            </a:r>
            <a:r>
              <a:rPr lang="zh-CN" altLang="en-US" sz="1400" dirty="0" smtClean="0">
                <a:latin typeface="SimSun" panose="02010600030101010101" pitchFamily="2" charset="-122"/>
                <a:ea typeface="SimSun" panose="02010600030101010101" pitchFamily="2" charset="-122"/>
              </a:rPr>
              <a:t>与人有关的科目</a:t>
            </a:r>
            <a:endParaRPr lang="en-US" altLang="en-US" sz="1400" dirty="0">
              <a:latin typeface="SimSun" panose="02010600030101010101" pitchFamily="2" charset="-122"/>
              <a:ea typeface="SimSun" panose="02010600030101010101" pitchFamily="2" charset="-122"/>
            </a:endParaRPr>
          </a:p>
        </p:txBody>
      </p:sp>
      <p:sp>
        <p:nvSpPr>
          <p:cNvPr id="2" name="TextBox 1"/>
          <p:cNvSpPr txBox="1"/>
          <p:nvPr/>
        </p:nvSpPr>
        <p:spPr>
          <a:xfrm>
            <a:off x="533400" y="6248400"/>
            <a:ext cx="4144083" cy="307777"/>
          </a:xfrm>
          <a:prstGeom prst="rect">
            <a:avLst/>
          </a:prstGeom>
          <a:solidFill>
            <a:srgbClr val="EFFFFF"/>
          </a:solidFill>
          <a:ln w="6350">
            <a:solidFill>
              <a:schemeClr val="bg1">
                <a:lumMod val="65000"/>
              </a:schemeClr>
            </a:solidFill>
          </a:ln>
        </p:spPr>
        <p:txBody>
          <a:bodyPr wrap="none" rtlCol="0">
            <a:spAutoFit/>
          </a:bodyPr>
          <a:lstStyle/>
          <a:p>
            <a:r>
              <a:rPr lang="zh-CN" altLang="en-US" sz="1400" dirty="0">
                <a:solidFill>
                  <a:srgbClr val="FF0000"/>
                </a:solidFill>
                <a:latin typeface="SimSun" panose="02010600030101010101" pitchFamily="2" charset="-122"/>
                <a:ea typeface="SimSun" panose="02010600030101010101" pitchFamily="2" charset="-122"/>
              </a:rPr>
              <a:t>人</a:t>
            </a:r>
            <a:r>
              <a:rPr lang="zh-CN" altLang="en-US" sz="1400" dirty="0" smtClean="0">
                <a:solidFill>
                  <a:srgbClr val="FF0000"/>
                </a:solidFill>
                <a:latin typeface="SimSun" panose="02010600030101010101" pitchFamily="2" charset="-122"/>
                <a:ea typeface="SimSun" panose="02010600030101010101" pitchFamily="2" charset="-122"/>
              </a:rPr>
              <a:t>科 </a:t>
            </a:r>
            <a:r>
              <a:rPr lang="zh-CN" altLang="en-US" sz="1400" dirty="0" smtClean="0">
                <a:latin typeface="SimSun" panose="02010600030101010101" pitchFamily="2" charset="-122"/>
                <a:ea typeface="SimSun" panose="02010600030101010101" pitchFamily="2" charset="-122"/>
              </a:rPr>
              <a:t>网址</a:t>
            </a:r>
            <a:r>
              <a:rPr lang="en-US" sz="1400" dirty="0" smtClean="0"/>
              <a:t>: </a:t>
            </a:r>
            <a:r>
              <a:rPr lang="en-US" sz="1400" dirty="0">
                <a:latin typeface="SimSun" panose="02010600030101010101" pitchFamily="2" charset="-122"/>
                <a:ea typeface="SimSun" panose="02010600030101010101" pitchFamily="2" charset="-122"/>
              </a:rPr>
              <a:t>www.sjsu.edu/people/lui.lam/scimat</a:t>
            </a:r>
          </a:p>
        </p:txBody>
      </p:sp>
      <p:sp>
        <p:nvSpPr>
          <p:cNvPr id="101" name="Line 40"/>
          <p:cNvSpPr>
            <a:spLocks noChangeShapeType="1"/>
          </p:cNvSpPr>
          <p:nvPr/>
        </p:nvSpPr>
        <p:spPr bwMode="auto">
          <a:xfrm>
            <a:off x="1683685" y="1292879"/>
            <a:ext cx="4591610" cy="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2" name="Line 39"/>
          <p:cNvSpPr>
            <a:spLocks noChangeShapeType="1"/>
          </p:cNvSpPr>
          <p:nvPr/>
        </p:nvSpPr>
        <p:spPr bwMode="auto">
          <a:xfrm>
            <a:off x="1683684" y="1292879"/>
            <a:ext cx="0" cy="211511"/>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3" name="Line 38"/>
          <p:cNvSpPr>
            <a:spLocks noChangeShapeType="1"/>
          </p:cNvSpPr>
          <p:nvPr/>
        </p:nvSpPr>
        <p:spPr bwMode="auto">
          <a:xfrm>
            <a:off x="2892519" y="1079967"/>
            <a:ext cx="0" cy="424422"/>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4" name="Line 37"/>
          <p:cNvSpPr>
            <a:spLocks noChangeShapeType="1"/>
          </p:cNvSpPr>
          <p:nvPr/>
        </p:nvSpPr>
        <p:spPr bwMode="auto">
          <a:xfrm>
            <a:off x="6275295" y="1292879"/>
            <a:ext cx="0" cy="211511"/>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5" name="Line 32"/>
          <p:cNvSpPr>
            <a:spLocks noChangeShapeType="1"/>
          </p:cNvSpPr>
          <p:nvPr/>
        </p:nvSpPr>
        <p:spPr bwMode="auto">
          <a:xfrm>
            <a:off x="1484780" y="2351834"/>
            <a:ext cx="2595563" cy="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6" name="Line 23"/>
          <p:cNvSpPr>
            <a:spLocks noChangeShapeType="1"/>
          </p:cNvSpPr>
          <p:nvPr/>
        </p:nvSpPr>
        <p:spPr bwMode="auto">
          <a:xfrm>
            <a:off x="4080343" y="2351835"/>
            <a:ext cx="0" cy="920283"/>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7" name="Line 9"/>
          <p:cNvSpPr>
            <a:spLocks noChangeShapeType="1"/>
          </p:cNvSpPr>
          <p:nvPr/>
        </p:nvSpPr>
        <p:spPr bwMode="auto">
          <a:xfrm>
            <a:off x="1683685" y="1976411"/>
            <a:ext cx="0" cy="382275"/>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8" name="Line 36"/>
          <p:cNvSpPr>
            <a:spLocks noChangeShapeType="1"/>
          </p:cNvSpPr>
          <p:nvPr/>
        </p:nvSpPr>
        <p:spPr bwMode="auto">
          <a:xfrm>
            <a:off x="5876085" y="2116511"/>
            <a:ext cx="0" cy="151279"/>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9" name="Line 22"/>
          <p:cNvSpPr>
            <a:spLocks noChangeShapeType="1"/>
          </p:cNvSpPr>
          <p:nvPr/>
        </p:nvSpPr>
        <p:spPr bwMode="auto">
          <a:xfrm>
            <a:off x="5876085" y="2539533"/>
            <a:ext cx="0" cy="18909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0" name="Line 14"/>
          <p:cNvSpPr>
            <a:spLocks noChangeShapeType="1"/>
          </p:cNvSpPr>
          <p:nvPr/>
        </p:nvSpPr>
        <p:spPr bwMode="auto">
          <a:xfrm>
            <a:off x="5876085" y="2116511"/>
            <a:ext cx="1797143" cy="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1" name="Line 13"/>
          <p:cNvSpPr>
            <a:spLocks noChangeShapeType="1"/>
          </p:cNvSpPr>
          <p:nvPr/>
        </p:nvSpPr>
        <p:spPr bwMode="auto">
          <a:xfrm>
            <a:off x="6275295" y="1951225"/>
            <a:ext cx="0" cy="154081"/>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2" name="Line 12"/>
          <p:cNvSpPr>
            <a:spLocks noChangeShapeType="1"/>
          </p:cNvSpPr>
          <p:nvPr/>
        </p:nvSpPr>
        <p:spPr bwMode="auto">
          <a:xfrm>
            <a:off x="7673228" y="2116511"/>
            <a:ext cx="0" cy="151279"/>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3" name="Text Box 44"/>
          <p:cNvSpPr txBox="1">
            <a:spLocks noChangeArrowheads="1"/>
          </p:cNvSpPr>
          <p:nvPr/>
        </p:nvSpPr>
        <p:spPr bwMode="auto">
          <a:xfrm>
            <a:off x="2557744" y="4678456"/>
            <a:ext cx="1072963" cy="4244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CN" altLang="en-US" sz="1400" b="1" dirty="0" smtClean="0">
                <a:solidFill>
                  <a:srgbClr val="FF0000"/>
                </a:solidFill>
                <a:latin typeface="SimSun" panose="02010600030101010101" pitchFamily="2" charset="-122"/>
                <a:ea typeface="SimSun" panose="02010600030101010101" pitchFamily="2" charset="-122"/>
                <a:cs typeface="宋体" panose="02010600030101010101" pitchFamily="2" charset="-122"/>
              </a:rPr>
              <a:t>人科</a:t>
            </a:r>
            <a:r>
              <a:rPr lang="en-US" altLang="en-US" sz="1059" dirty="0" smtClean="0">
                <a:solidFill>
                  <a:srgbClr val="FF0000"/>
                </a:solidFill>
                <a:latin typeface="SimSun" panose="02010600030101010101" pitchFamily="2" charset="-122"/>
                <a:ea typeface="SimSun" panose="02010600030101010101" pitchFamily="2" charset="-122"/>
                <a:cs typeface="宋体" panose="02010600030101010101" pitchFamily="2" charset="-122"/>
              </a:rPr>
              <a:t> </a:t>
            </a:r>
            <a:r>
              <a:rPr lang="en-US" altLang="en-US" sz="971" dirty="0">
                <a:solidFill>
                  <a:srgbClr val="FF0000"/>
                </a:solidFill>
                <a:latin typeface="SimSun" panose="02010600030101010101" pitchFamily="2" charset="-122"/>
                <a:ea typeface="SimSun" panose="02010600030101010101" pitchFamily="2" charset="-122"/>
                <a:cs typeface="宋体" panose="02010600030101010101" pitchFamily="2" charset="-122"/>
              </a:rPr>
              <a:t>(2008)</a:t>
            </a:r>
            <a:endParaRPr lang="en-US" altLang="en-US" sz="971" dirty="0">
              <a:latin typeface="SimSun" panose="02010600030101010101" pitchFamily="2" charset="-122"/>
              <a:ea typeface="SimSun" panose="02010600030101010101" pitchFamily="2" charset="-122"/>
            </a:endParaRPr>
          </a:p>
        </p:txBody>
      </p:sp>
      <p:sp>
        <p:nvSpPr>
          <p:cNvPr id="114" name="Text Box 43"/>
          <p:cNvSpPr txBox="1">
            <a:spLocks noChangeArrowheads="1"/>
          </p:cNvSpPr>
          <p:nvPr/>
        </p:nvSpPr>
        <p:spPr bwMode="auto">
          <a:xfrm>
            <a:off x="4462298" y="4515970"/>
            <a:ext cx="1328902" cy="2701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altLang="en-US" sz="1400" dirty="0" smtClean="0">
                <a:solidFill>
                  <a:srgbClr val="000000"/>
                </a:solidFill>
                <a:latin typeface="SimSun" panose="02010600030101010101" pitchFamily="2" charset="-122"/>
                <a:ea typeface="SimSun" panose="02010600030101010101" pitchFamily="2" charset="-122"/>
                <a:cs typeface="宋体" panose="02010600030101010101" pitchFamily="2" charset="-122"/>
              </a:rPr>
              <a:t>“</a:t>
            </a:r>
            <a:r>
              <a:rPr lang="zh-CN" altLang="en-US" sz="1400" dirty="0">
                <a:solidFill>
                  <a:srgbClr val="000000"/>
                </a:solidFill>
                <a:latin typeface="SimSun" panose="02010600030101010101" pitchFamily="2" charset="-122"/>
                <a:ea typeface="SimSun" panose="02010600030101010101" pitchFamily="2" charset="-122"/>
                <a:cs typeface="宋体" panose="02010600030101010101" pitchFamily="2" charset="-122"/>
              </a:rPr>
              <a:t>科</a:t>
            </a:r>
            <a:r>
              <a:rPr lang="zh-CN" altLang="en-US" sz="1400" dirty="0" smtClean="0">
                <a:solidFill>
                  <a:srgbClr val="000000"/>
                </a:solidFill>
                <a:latin typeface="SimSun" panose="02010600030101010101" pitchFamily="2" charset="-122"/>
                <a:ea typeface="SimSun" panose="02010600030101010101" pitchFamily="2" charset="-122"/>
                <a:cs typeface="宋体" panose="02010600030101010101" pitchFamily="2" charset="-122"/>
              </a:rPr>
              <a:t>学</a:t>
            </a:r>
            <a:r>
              <a:rPr lang="en-US" altLang="zh-CN" sz="1400" dirty="0" smtClean="0">
                <a:solidFill>
                  <a:srgbClr val="000000"/>
                </a:solidFill>
                <a:latin typeface="SimSun" panose="02010600030101010101" pitchFamily="2" charset="-122"/>
                <a:ea typeface="SimSun" panose="02010600030101010101" pitchFamily="2" charset="-122"/>
                <a:cs typeface="宋体" panose="02010600030101010101" pitchFamily="2" charset="-122"/>
              </a:rPr>
              <a:t>”</a:t>
            </a:r>
            <a:r>
              <a:rPr lang="en-US" altLang="en-US" sz="971" dirty="0" smtClean="0">
                <a:solidFill>
                  <a:srgbClr val="000000"/>
                </a:solidFill>
                <a:ea typeface="宋体" panose="02010600030101010101" pitchFamily="2" charset="-122"/>
                <a:cs typeface="宋体" panose="02010600030101010101" pitchFamily="2" charset="-122"/>
              </a:rPr>
              <a:t>(</a:t>
            </a:r>
            <a:r>
              <a:rPr lang="en-US" altLang="en-US" sz="971" dirty="0">
                <a:solidFill>
                  <a:srgbClr val="000000"/>
                </a:solidFill>
                <a:ea typeface="宋体" panose="02010600030101010101" pitchFamily="2" charset="-122"/>
                <a:cs typeface="宋体" panose="02010600030101010101" pitchFamily="2" charset="-122"/>
              </a:rPr>
              <a:t>1867)</a:t>
            </a:r>
            <a:endParaRPr lang="en-US" altLang="en-US" sz="971" dirty="0"/>
          </a:p>
          <a:p>
            <a:pPr>
              <a:defRPr/>
            </a:pPr>
            <a:endParaRPr lang="en-US" altLang="en-US" sz="1588" dirty="0"/>
          </a:p>
        </p:txBody>
      </p:sp>
      <p:sp>
        <p:nvSpPr>
          <p:cNvPr id="115" name="Line 42"/>
          <p:cNvSpPr>
            <a:spLocks noChangeShapeType="1"/>
          </p:cNvSpPr>
          <p:nvPr/>
        </p:nvSpPr>
        <p:spPr bwMode="auto">
          <a:xfrm>
            <a:off x="2283199" y="381980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6" name="Line 41"/>
          <p:cNvSpPr>
            <a:spLocks noChangeShapeType="1"/>
          </p:cNvSpPr>
          <p:nvPr/>
        </p:nvSpPr>
        <p:spPr bwMode="auto">
          <a:xfrm>
            <a:off x="2283199" y="3819805"/>
            <a:ext cx="0" cy="0"/>
          </a:xfrm>
          <a:prstGeom prst="line">
            <a:avLst/>
          </a:prstGeom>
          <a:noFill/>
          <a:ln w="31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7" name="Line 35"/>
          <p:cNvSpPr>
            <a:spLocks noChangeShapeType="1"/>
          </p:cNvSpPr>
          <p:nvPr/>
        </p:nvSpPr>
        <p:spPr bwMode="auto">
          <a:xfrm>
            <a:off x="4080343" y="3997699"/>
            <a:ext cx="0" cy="21151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8" name="Line 34"/>
          <p:cNvSpPr>
            <a:spLocks noChangeShapeType="1"/>
          </p:cNvSpPr>
          <p:nvPr/>
        </p:nvSpPr>
        <p:spPr bwMode="auto">
          <a:xfrm>
            <a:off x="1479177" y="3637709"/>
            <a:ext cx="0" cy="21151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19" name="Line 33"/>
          <p:cNvSpPr>
            <a:spLocks noChangeShapeType="1"/>
          </p:cNvSpPr>
          <p:nvPr/>
        </p:nvSpPr>
        <p:spPr bwMode="auto">
          <a:xfrm>
            <a:off x="2283199" y="3637709"/>
            <a:ext cx="0" cy="21151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0" name="Line 31"/>
          <p:cNvSpPr>
            <a:spLocks noChangeShapeType="1"/>
          </p:cNvSpPr>
          <p:nvPr/>
        </p:nvSpPr>
        <p:spPr bwMode="auto">
          <a:xfrm>
            <a:off x="3681133" y="3690937"/>
            <a:ext cx="1596838"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1" name="Line 30"/>
          <p:cNvSpPr>
            <a:spLocks noChangeShapeType="1"/>
          </p:cNvSpPr>
          <p:nvPr/>
        </p:nvSpPr>
        <p:spPr bwMode="auto">
          <a:xfrm>
            <a:off x="4080342" y="3560669"/>
            <a:ext cx="0" cy="130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2" name="Line 29"/>
          <p:cNvSpPr>
            <a:spLocks noChangeShapeType="1"/>
          </p:cNvSpPr>
          <p:nvPr/>
        </p:nvSpPr>
        <p:spPr bwMode="auto">
          <a:xfrm>
            <a:off x="3681133" y="3690937"/>
            <a:ext cx="0" cy="21151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3" name="Line 28"/>
          <p:cNvSpPr>
            <a:spLocks noChangeShapeType="1"/>
          </p:cNvSpPr>
          <p:nvPr/>
        </p:nvSpPr>
        <p:spPr bwMode="auto">
          <a:xfrm>
            <a:off x="1484781" y="3637709"/>
            <a:ext cx="1797144"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4" name="Line 27"/>
          <p:cNvSpPr>
            <a:spLocks noChangeShapeType="1"/>
          </p:cNvSpPr>
          <p:nvPr/>
        </p:nvSpPr>
        <p:spPr bwMode="auto">
          <a:xfrm>
            <a:off x="4479552" y="3690937"/>
            <a:ext cx="0" cy="21151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5" name="Line 25"/>
          <p:cNvSpPr>
            <a:spLocks noChangeShapeType="1"/>
          </p:cNvSpPr>
          <p:nvPr/>
        </p:nvSpPr>
        <p:spPr bwMode="auto">
          <a:xfrm>
            <a:off x="2882714" y="5245753"/>
            <a:ext cx="2993372" cy="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6" name="Line 24"/>
          <p:cNvSpPr>
            <a:spLocks noChangeShapeType="1"/>
          </p:cNvSpPr>
          <p:nvPr/>
        </p:nvSpPr>
        <p:spPr bwMode="auto">
          <a:xfrm>
            <a:off x="2882714" y="3637709"/>
            <a:ext cx="0" cy="21151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7" name="Line 19"/>
          <p:cNvSpPr>
            <a:spLocks noChangeShapeType="1"/>
          </p:cNvSpPr>
          <p:nvPr/>
        </p:nvSpPr>
        <p:spPr bwMode="auto">
          <a:xfrm>
            <a:off x="4080344" y="4212011"/>
            <a:ext cx="1795743"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8" name="Line 18"/>
          <p:cNvSpPr>
            <a:spLocks noChangeShapeType="1"/>
          </p:cNvSpPr>
          <p:nvPr/>
        </p:nvSpPr>
        <p:spPr bwMode="auto">
          <a:xfrm>
            <a:off x="4983817" y="4212011"/>
            <a:ext cx="0" cy="2129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29" name="Line 16"/>
          <p:cNvSpPr>
            <a:spLocks noChangeShapeType="1"/>
          </p:cNvSpPr>
          <p:nvPr/>
        </p:nvSpPr>
        <p:spPr bwMode="auto">
          <a:xfrm>
            <a:off x="4279247" y="5245753"/>
            <a:ext cx="0" cy="211511"/>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0" name="Line 15"/>
          <p:cNvSpPr>
            <a:spLocks noChangeShapeType="1"/>
          </p:cNvSpPr>
          <p:nvPr/>
        </p:nvSpPr>
        <p:spPr bwMode="auto">
          <a:xfrm>
            <a:off x="5876085" y="5032841"/>
            <a:ext cx="0" cy="212912"/>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1" name="Line 10"/>
          <p:cNvSpPr>
            <a:spLocks noChangeShapeType="1"/>
          </p:cNvSpPr>
          <p:nvPr/>
        </p:nvSpPr>
        <p:spPr bwMode="auto">
          <a:xfrm>
            <a:off x="1683684" y="3035394"/>
            <a:ext cx="0" cy="6023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2" name="Line 8"/>
          <p:cNvSpPr>
            <a:spLocks noChangeShapeType="1"/>
          </p:cNvSpPr>
          <p:nvPr/>
        </p:nvSpPr>
        <p:spPr bwMode="auto">
          <a:xfrm>
            <a:off x="2882714" y="5032841"/>
            <a:ext cx="0" cy="212912"/>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3" name="Text Box 7"/>
          <p:cNvSpPr txBox="1">
            <a:spLocks noChangeArrowheads="1"/>
          </p:cNvSpPr>
          <p:nvPr/>
        </p:nvSpPr>
        <p:spPr bwMode="auto">
          <a:xfrm>
            <a:off x="3886200" y="5542313"/>
            <a:ext cx="1143000" cy="34129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412" dirty="0">
                <a:ea typeface="宋体" panose="02010600030101010101" pitchFamily="2" charset="-122"/>
                <a:cs typeface="Arial" panose="020B0604020202020204" pitchFamily="34" charset="0"/>
              </a:rPr>
              <a:t>科学</a:t>
            </a:r>
            <a:r>
              <a:rPr lang="en-US" altLang="en-US" sz="1235" dirty="0" smtClean="0">
                <a:solidFill>
                  <a:srgbClr val="F75309"/>
                </a:solidFill>
                <a:ea typeface="宋体" panose="02010600030101010101" pitchFamily="2" charset="-122"/>
                <a:cs typeface="Arial" panose="020B0604020202020204" pitchFamily="34" charset="0"/>
              </a:rPr>
              <a:t> </a:t>
            </a:r>
            <a:r>
              <a:rPr lang="en-US" altLang="en-US" sz="971" dirty="0">
                <a:ea typeface="宋体" panose="02010600030101010101" pitchFamily="2" charset="-122"/>
                <a:cs typeface="Arial" panose="020B0604020202020204" pitchFamily="34" charset="0"/>
              </a:rPr>
              <a:t>(2008)</a:t>
            </a:r>
          </a:p>
        </p:txBody>
      </p:sp>
      <p:grpSp>
        <p:nvGrpSpPr>
          <p:cNvPr id="134" name="Group 59"/>
          <p:cNvGrpSpPr>
            <a:grpSpLocks/>
          </p:cNvGrpSpPr>
          <p:nvPr/>
        </p:nvGrpSpPr>
        <p:grpSpPr bwMode="auto">
          <a:xfrm>
            <a:off x="1683685" y="4141974"/>
            <a:ext cx="2396658" cy="536481"/>
            <a:chOff x="1299328" y="4416866"/>
            <a:chExt cx="2714920" cy="608676"/>
          </a:xfrm>
        </p:grpSpPr>
        <p:sp>
          <p:nvSpPr>
            <p:cNvPr id="140" name="Line 26"/>
            <p:cNvSpPr>
              <a:spLocks noChangeShapeType="1"/>
            </p:cNvSpPr>
            <p:nvPr/>
          </p:nvSpPr>
          <p:spPr bwMode="auto">
            <a:xfrm>
              <a:off x="1299328" y="4905145"/>
              <a:ext cx="2714920" cy="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41" name="Line 20"/>
            <p:cNvSpPr>
              <a:spLocks noChangeShapeType="1"/>
            </p:cNvSpPr>
            <p:nvPr/>
          </p:nvSpPr>
          <p:spPr bwMode="auto">
            <a:xfrm>
              <a:off x="4014247" y="4657661"/>
              <a:ext cx="0" cy="240795"/>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42" name="Line 17"/>
            <p:cNvSpPr>
              <a:spLocks noChangeShapeType="1"/>
            </p:cNvSpPr>
            <p:nvPr/>
          </p:nvSpPr>
          <p:spPr bwMode="auto">
            <a:xfrm>
              <a:off x="1299328" y="4416866"/>
              <a:ext cx="0" cy="48159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43" name="Line 6"/>
            <p:cNvSpPr>
              <a:spLocks noChangeShapeType="1"/>
            </p:cNvSpPr>
            <p:nvPr/>
          </p:nvSpPr>
          <p:spPr bwMode="auto">
            <a:xfrm>
              <a:off x="2656788" y="4905145"/>
              <a:ext cx="0" cy="120397"/>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grpSp>
      <p:sp>
        <p:nvSpPr>
          <p:cNvPr id="135" name="Line 21"/>
          <p:cNvSpPr>
            <a:spLocks noChangeShapeType="1"/>
          </p:cNvSpPr>
          <p:nvPr/>
        </p:nvSpPr>
        <p:spPr bwMode="auto">
          <a:xfrm>
            <a:off x="5876085" y="4006102"/>
            <a:ext cx="0" cy="2129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6" name="Line 11"/>
          <p:cNvSpPr>
            <a:spLocks noChangeShapeType="1"/>
          </p:cNvSpPr>
          <p:nvPr/>
        </p:nvSpPr>
        <p:spPr bwMode="auto">
          <a:xfrm>
            <a:off x="5876085" y="3333749"/>
            <a:ext cx="0" cy="1064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7" name="Line 5"/>
          <p:cNvSpPr>
            <a:spLocks noChangeShapeType="1"/>
          </p:cNvSpPr>
          <p:nvPr/>
        </p:nvSpPr>
        <p:spPr bwMode="auto">
          <a:xfrm>
            <a:off x="7673228" y="2564747"/>
            <a:ext cx="0" cy="1912003"/>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8" name="Line 4"/>
          <p:cNvSpPr>
            <a:spLocks noChangeShapeType="1"/>
          </p:cNvSpPr>
          <p:nvPr/>
        </p:nvSpPr>
        <p:spPr bwMode="auto">
          <a:xfrm>
            <a:off x="1479177" y="2342032"/>
            <a:ext cx="0" cy="361049"/>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39" name="Text Box 3"/>
          <p:cNvSpPr txBox="1">
            <a:spLocks noChangeArrowheads="1"/>
          </p:cNvSpPr>
          <p:nvPr/>
        </p:nvSpPr>
        <p:spPr bwMode="auto">
          <a:xfrm>
            <a:off x="7143750" y="4543985"/>
            <a:ext cx="1426062" cy="7087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059" dirty="0" smtClean="0">
                <a:ea typeface="宋体" panose="02010600030101010101" pitchFamily="2" charset="-122"/>
                <a:cs typeface="Times New Roman" panose="02020603050405020304" pitchFamily="18" charset="0"/>
              </a:rPr>
              <a:t>间隙中的</a:t>
            </a:r>
            <a:r>
              <a:rPr lang="zh-CN" altLang="en-US" sz="1059" dirty="0">
                <a:solidFill>
                  <a:srgbClr val="000000"/>
                </a:solidFill>
                <a:ea typeface="宋体" panose="02010600030101010101" pitchFamily="2" charset="-122"/>
                <a:cs typeface="Arial" panose="020B0604020202020204" pitchFamily="34" charset="0"/>
              </a:rPr>
              <a:t>上</a:t>
            </a:r>
            <a:r>
              <a:rPr lang="zh-CN" altLang="en-US" sz="1059" dirty="0" smtClean="0">
                <a:solidFill>
                  <a:srgbClr val="000000"/>
                </a:solidFill>
                <a:ea typeface="宋体" panose="02010600030101010101" pitchFamily="2" charset="-122"/>
                <a:cs typeface="Arial" panose="020B0604020202020204" pitchFamily="34" charset="0"/>
              </a:rPr>
              <a:t>帝 </a:t>
            </a:r>
            <a:r>
              <a:rPr lang="en-US" altLang="en-US" sz="1059" dirty="0" smtClean="0">
                <a:ea typeface="宋体" panose="02010600030101010101" pitchFamily="2" charset="-122"/>
                <a:cs typeface="Times New Roman" panose="02020603050405020304" pitchFamily="18" charset="0"/>
              </a:rPr>
              <a:t>(</a:t>
            </a:r>
            <a:r>
              <a:rPr lang="en-US" altLang="en-US" sz="971" dirty="0" smtClean="0">
                <a:ea typeface="宋体" panose="02010600030101010101" pitchFamily="2" charset="-122"/>
                <a:cs typeface="Times New Roman" panose="02020603050405020304" pitchFamily="18" charset="0"/>
              </a:rPr>
              <a:t>19c)</a:t>
            </a:r>
          </a:p>
          <a:p>
            <a:pPr>
              <a:spcBef>
                <a:spcPct val="0"/>
              </a:spcBef>
              <a:buFontTx/>
              <a:buNone/>
            </a:pPr>
            <a:r>
              <a:rPr lang="en-US" altLang="en-US" sz="800" dirty="0">
                <a:solidFill>
                  <a:schemeClr val="bg1">
                    <a:lumMod val="65000"/>
                  </a:schemeClr>
                </a:solidFill>
                <a:ea typeface="宋体" panose="02010600030101010101" pitchFamily="2" charset="-122"/>
                <a:cs typeface="Times New Roman" panose="02020603050405020304" pitchFamily="18" charset="0"/>
              </a:rPr>
              <a:t>(</a:t>
            </a:r>
            <a:r>
              <a:rPr lang="en-US" altLang="en-US" sz="800" dirty="0" smtClean="0">
                <a:solidFill>
                  <a:schemeClr val="bg1">
                    <a:lumMod val="65000"/>
                  </a:schemeClr>
                </a:solidFill>
                <a:ea typeface="宋体" panose="02010600030101010101" pitchFamily="2" charset="-122"/>
                <a:cs typeface="Times New Roman" panose="02020603050405020304" pitchFamily="18" charset="0"/>
              </a:rPr>
              <a:t> </a:t>
            </a:r>
            <a:r>
              <a:rPr lang="zh-CN" altLang="en-US" sz="800" dirty="0" smtClean="0">
                <a:solidFill>
                  <a:schemeClr val="bg1">
                    <a:lumMod val="65000"/>
                  </a:schemeClr>
                </a:solidFill>
                <a:ea typeface="宋体" panose="02010600030101010101" pitchFamily="2" charset="-122"/>
                <a:cs typeface="Times New Roman" panose="02020603050405020304" pitchFamily="18" charset="0"/>
              </a:rPr>
              <a:t>归</a:t>
            </a:r>
            <a:r>
              <a:rPr lang="zh-CN" altLang="en-US" sz="800" dirty="0">
                <a:solidFill>
                  <a:schemeClr val="bg1">
                    <a:lumMod val="65000"/>
                  </a:schemeClr>
                </a:solidFill>
                <a:ea typeface="宋体" panose="02010600030101010101" pitchFamily="2" charset="-122"/>
                <a:cs typeface="Times New Roman" panose="02020603050405020304" pitchFamily="18" charset="0"/>
              </a:rPr>
              <a:t>于神</a:t>
            </a:r>
            <a:r>
              <a:rPr lang="zh-CN" altLang="en-US" sz="800" dirty="0" smtClean="0">
                <a:solidFill>
                  <a:schemeClr val="bg1">
                    <a:lumMod val="65000"/>
                  </a:schemeClr>
                </a:solidFill>
                <a:ea typeface="宋体" panose="02010600030101010101" pitchFamily="2" charset="-122"/>
                <a:cs typeface="Times New Roman" panose="02020603050405020304" pitchFamily="18" charset="0"/>
              </a:rPr>
              <a:t>学</a:t>
            </a:r>
            <a:r>
              <a:rPr lang="en-US" altLang="zh-CN" sz="800" dirty="0" smtClean="0">
                <a:solidFill>
                  <a:schemeClr val="bg1">
                    <a:lumMod val="65000"/>
                  </a:schemeClr>
                </a:solidFill>
                <a:ea typeface="宋体" panose="02010600030101010101" pitchFamily="2" charset="-122"/>
                <a:cs typeface="Times New Roman" panose="02020603050405020304" pitchFamily="18" charset="0"/>
              </a:rPr>
              <a:t>)</a:t>
            </a:r>
            <a:endParaRPr lang="en-US" altLang="en-US" sz="800" dirty="0">
              <a:solidFill>
                <a:schemeClr val="bg1">
                  <a:lumMod val="65000"/>
                </a:schemeClr>
              </a:solidFill>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77206973"/>
      </p:ext>
    </p:extLst>
  </p:cSld>
  <p:clrMapOvr>
    <a:masterClrMapping/>
  </p:clrMapOvr>
  <p:transition advTm="5082"/>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3600"/>
            <a:ext cx="9144000" cy="1754326"/>
          </a:xfrm>
          <a:prstGeom prst="rect">
            <a:avLst/>
          </a:prstGeom>
          <a:solidFill>
            <a:srgbClr val="FFFF00"/>
          </a:solidFill>
        </p:spPr>
        <p:txBody>
          <a:bodyPr wrap="square" rtlCol="0">
            <a:spAutoFit/>
          </a:bodyPr>
          <a:lstStyle/>
          <a:p>
            <a:pPr algn="ctr"/>
            <a:endParaRPr lang="en-US" sz="3600" dirty="0" smtClean="0"/>
          </a:p>
          <a:p>
            <a:pPr algn="ctr"/>
            <a:r>
              <a:rPr lang="zh-CN" altLang="en-US" sz="3600" spc="300" dirty="0" smtClean="0">
                <a:latin typeface="SimSun" panose="02010600030101010101" pitchFamily="2" charset="-122"/>
                <a:ea typeface="SimSun" panose="02010600030101010101" pitchFamily="2" charset="-122"/>
              </a:rPr>
              <a:t>文理分隔</a:t>
            </a:r>
            <a:endParaRPr lang="en-US" altLang="zh-CN" sz="3600" spc="300" dirty="0" smtClean="0">
              <a:latin typeface="SimSun" panose="02010600030101010101" pitchFamily="2" charset="-122"/>
              <a:ea typeface="SimSun" panose="02010600030101010101" pitchFamily="2" charset="-122"/>
            </a:endParaRPr>
          </a:p>
          <a:p>
            <a:pPr algn="ctr"/>
            <a:endParaRPr lang="en-US" sz="3600"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44352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68490" y="80670"/>
            <a:ext cx="8407021" cy="369332"/>
          </a:xfrm>
          <a:prstGeom prst="rect">
            <a:avLst/>
          </a:prstGeom>
          <a:solidFill>
            <a:srgbClr val="8FFFFC"/>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宋体" panose="02010600030101010101" pitchFamily="2" charset="-122"/>
              </a:rPr>
              <a:t>名词</a:t>
            </a:r>
            <a:endParaRPr lang="en-US" altLang="zh-CN" sz="1800" b="1" spc="300" dirty="0">
              <a:latin typeface="Comic Sans MS" panose="030F0702030302020204" pitchFamily="66" charset="0"/>
              <a:ea typeface="宋体" panose="02010600030101010101" pitchFamily="2" charset="-122"/>
            </a:endParaRPr>
          </a:p>
        </p:txBody>
      </p:sp>
      <p:sp>
        <p:nvSpPr>
          <p:cNvPr id="5" name="Text Box 5"/>
          <p:cNvSpPr txBox="1">
            <a:spLocks noChangeArrowheads="1"/>
          </p:cNvSpPr>
          <p:nvPr/>
        </p:nvSpPr>
        <p:spPr bwMode="auto">
          <a:xfrm>
            <a:off x="2260515" y="917183"/>
            <a:ext cx="49917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2000" dirty="0" smtClean="0">
                <a:solidFill>
                  <a:srgbClr val="FF0000"/>
                </a:solidFill>
                <a:latin typeface="+mn-lt"/>
                <a:ea typeface="SimSun" panose="02010600030101010101" pitchFamily="2" charset="-122"/>
              </a:rPr>
              <a:t>=  </a:t>
            </a:r>
            <a:r>
              <a:rPr lang="zh-CN" altLang="en-US" sz="2000" dirty="0">
                <a:solidFill>
                  <a:srgbClr val="FF0000"/>
                </a:solidFill>
                <a:latin typeface="SimSun" panose="02010600030101010101" pitchFamily="2" charset="-122"/>
                <a:ea typeface="SimSun" panose="02010600030101010101" pitchFamily="2" charset="-122"/>
              </a:rPr>
              <a:t>自然科学</a:t>
            </a:r>
            <a:endParaRPr lang="en-US" altLang="zh-CN" sz="2000" dirty="0">
              <a:solidFill>
                <a:srgbClr val="FF0000"/>
              </a:solidFill>
              <a:latin typeface="SimSun" panose="02010600030101010101" pitchFamily="2" charset="-122"/>
              <a:ea typeface="SimSun" panose="02010600030101010101" pitchFamily="2" charset="-122"/>
            </a:endParaRPr>
          </a:p>
          <a:p>
            <a:endParaRPr lang="en-US" altLang="zh-CN" sz="2000" dirty="0" smtClean="0">
              <a:solidFill>
                <a:srgbClr val="FF0000"/>
              </a:solidFill>
              <a:latin typeface="+mn-lt"/>
              <a:ea typeface="SimSun" panose="02010600030101010101" pitchFamily="2" charset="-122"/>
            </a:endParaRPr>
          </a:p>
          <a:p>
            <a:r>
              <a:rPr lang="en-US" altLang="zh-CN" sz="2000" dirty="0" smtClean="0">
                <a:solidFill>
                  <a:srgbClr val="FF0000"/>
                </a:solidFill>
                <a:latin typeface="+mn-lt"/>
                <a:ea typeface="SimSun" panose="02010600030101010101" pitchFamily="2" charset="-122"/>
              </a:rPr>
              <a:t>=</a:t>
            </a:r>
            <a:r>
              <a:rPr lang="en-US" altLang="zh-CN" dirty="0" smtClean="0">
                <a:solidFill>
                  <a:srgbClr val="FF0066"/>
                </a:solidFill>
                <a:latin typeface="+mn-lt"/>
                <a:ea typeface="SimSun" panose="02010600030101010101" pitchFamily="2" charset="-122"/>
              </a:rPr>
              <a:t>   </a:t>
            </a:r>
            <a:r>
              <a:rPr lang="zh-TW" altLang="en-US" dirty="0" smtClean="0">
                <a:latin typeface="+mn-lt"/>
                <a:ea typeface="SimSun" panose="02010600030101010101" pitchFamily="2" charset="-122"/>
              </a:rPr>
              <a:t>關</a:t>
            </a:r>
            <a:r>
              <a:rPr lang="zh-TW" altLang="en-US" dirty="0">
                <a:latin typeface="+mn-lt"/>
                <a:ea typeface="SimSun" panose="02010600030101010101" pitchFamily="2" charset="-122"/>
              </a:rPr>
              <a:t>于非</a:t>
            </a:r>
            <a:r>
              <a:rPr lang="zh-TW" altLang="en-US" dirty="0" smtClean="0">
                <a:latin typeface="+mn-lt"/>
                <a:ea typeface="SimSun" panose="02010600030101010101" pitchFamily="2" charset="-122"/>
              </a:rPr>
              <a:t>人</a:t>
            </a:r>
            <a:r>
              <a:rPr lang="zh-CN" altLang="en-US" dirty="0" smtClean="0">
                <a:latin typeface="+mn-lt"/>
                <a:ea typeface="SimSun" panose="02010600030101010101" pitchFamily="2" charset="-122"/>
              </a:rPr>
              <a:t>系统</a:t>
            </a:r>
            <a:r>
              <a:rPr lang="zh-TW" altLang="en-US" dirty="0" smtClean="0">
                <a:latin typeface="+mn-lt"/>
                <a:ea typeface="SimSun" panose="02010600030101010101" pitchFamily="2" charset="-122"/>
              </a:rPr>
              <a:t>的</a:t>
            </a:r>
            <a:r>
              <a:rPr lang="zh-TW" altLang="en-US" dirty="0">
                <a:latin typeface="+mn-lt"/>
                <a:ea typeface="SimSun" panose="02010600030101010101" pitchFamily="2" charset="-122"/>
              </a:rPr>
              <a:t>科學 </a:t>
            </a:r>
            <a:r>
              <a:rPr lang="zh-TW" altLang="en-US" dirty="0" smtClean="0">
                <a:latin typeface="+mn-lt"/>
                <a:ea typeface="SimSun" panose="02010600030101010101" pitchFamily="2" charset="-122"/>
              </a:rPr>
              <a:t>  </a:t>
            </a:r>
            <a:r>
              <a:rPr lang="en-US" altLang="zh-TW" dirty="0">
                <a:latin typeface="+mn-lt"/>
                <a:ea typeface="SimSun" panose="02010600030101010101" pitchFamily="2" charset="-122"/>
              </a:rPr>
              <a:t>+  </a:t>
            </a:r>
            <a:r>
              <a:rPr lang="en-US" altLang="zh-TW" dirty="0" smtClean="0">
                <a:latin typeface="+mn-lt"/>
                <a:ea typeface="SimSun" panose="02010600030101010101" pitchFamily="2" charset="-122"/>
              </a:rPr>
              <a:t> </a:t>
            </a:r>
            <a:r>
              <a:rPr lang="zh-TW" altLang="en-US" dirty="0" smtClean="0">
                <a:latin typeface="+mn-lt"/>
                <a:ea typeface="SimSun" panose="02010600030101010101" pitchFamily="2" charset="-122"/>
              </a:rPr>
              <a:t>關</a:t>
            </a:r>
            <a:r>
              <a:rPr lang="zh-TW" altLang="en-US" dirty="0">
                <a:latin typeface="+mn-lt"/>
                <a:ea typeface="SimSun" panose="02010600030101010101" pitchFamily="2" charset="-122"/>
              </a:rPr>
              <a:t>于人的科學</a:t>
            </a:r>
          </a:p>
          <a:p>
            <a:endParaRPr lang="en-US" altLang="zh-CN" sz="2000" dirty="0">
              <a:latin typeface="+mn-lt"/>
              <a:ea typeface="SimSun" panose="02010600030101010101" pitchFamily="2" charset="-122"/>
            </a:endParaRPr>
          </a:p>
          <a:p>
            <a:r>
              <a:rPr lang="en-US" altLang="zh-CN" dirty="0">
                <a:latin typeface="+mn-lt"/>
                <a:ea typeface="NSimSun" panose="02010609030101010101" pitchFamily="49" charset="-122"/>
              </a:rPr>
              <a:t>              </a:t>
            </a:r>
          </a:p>
        </p:txBody>
      </p:sp>
      <p:sp>
        <p:nvSpPr>
          <p:cNvPr id="6" name="Rectangle 6"/>
          <p:cNvSpPr>
            <a:spLocks noChangeArrowheads="1"/>
          </p:cNvSpPr>
          <p:nvPr/>
        </p:nvSpPr>
        <p:spPr bwMode="auto">
          <a:xfrm>
            <a:off x="4497281" y="2316636"/>
            <a:ext cx="2877555" cy="38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zh-TW" altLang="en-US" sz="1600" dirty="0">
                <a:solidFill>
                  <a:srgbClr val="FF0000"/>
                </a:solidFill>
                <a:ea typeface="NSimSun" panose="02010609030101010101" pitchFamily="49" charset="-122"/>
              </a:rPr>
              <a:t>社會科學</a:t>
            </a:r>
            <a:r>
              <a:rPr lang="zh-TW" altLang="en-US" sz="1600" dirty="0">
                <a:ea typeface="NSimSun" panose="02010609030101010101" pitchFamily="49" charset="-122"/>
              </a:rPr>
              <a:t>  </a:t>
            </a:r>
            <a:r>
              <a:rPr lang="en-US" altLang="zh-TW" sz="1600" dirty="0" smtClean="0">
                <a:ea typeface="NSimSun" panose="02010609030101010101" pitchFamily="49" charset="-122"/>
              </a:rPr>
              <a:t>+ </a:t>
            </a:r>
            <a:r>
              <a:rPr lang="zh-TW" altLang="en-US" sz="1600" dirty="0" smtClean="0">
                <a:latin typeface="+mn-lt"/>
                <a:ea typeface="NSimSun" panose="02010609030101010101" pitchFamily="49" charset="-122"/>
              </a:rPr>
              <a:t>人</a:t>
            </a:r>
            <a:r>
              <a:rPr lang="zh-TW" altLang="en-US" sz="1600" dirty="0">
                <a:latin typeface="+mn-lt"/>
                <a:ea typeface="NSimSun" panose="02010609030101010101" pitchFamily="49" charset="-122"/>
              </a:rPr>
              <a:t>文學  </a:t>
            </a:r>
            <a:r>
              <a:rPr lang="en-US" altLang="zh-TW" sz="1600" dirty="0">
                <a:latin typeface="+mn-lt"/>
                <a:ea typeface="NSimSun" panose="02010609030101010101" pitchFamily="49" charset="-122"/>
              </a:rPr>
              <a:t>+ </a:t>
            </a:r>
            <a:r>
              <a:rPr lang="zh-TW" altLang="en-US" sz="1600" dirty="0" smtClean="0">
                <a:latin typeface="+mn-lt"/>
                <a:ea typeface="NSimSun" panose="02010609030101010101" pitchFamily="49" charset="-122"/>
              </a:rPr>
              <a:t>醫</a:t>
            </a:r>
            <a:r>
              <a:rPr lang="zh-TW" altLang="en-US" sz="1600" dirty="0">
                <a:latin typeface="+mn-lt"/>
                <a:ea typeface="NSimSun" panose="02010609030101010101" pitchFamily="49" charset="-122"/>
              </a:rPr>
              <a:t>學</a:t>
            </a:r>
          </a:p>
        </p:txBody>
      </p:sp>
      <p:sp>
        <p:nvSpPr>
          <p:cNvPr id="7" name="AutoShape 7"/>
          <p:cNvSpPr>
            <a:spLocks/>
          </p:cNvSpPr>
          <p:nvPr/>
        </p:nvSpPr>
        <p:spPr bwMode="auto">
          <a:xfrm rot="16209716">
            <a:off x="5856499" y="1518778"/>
            <a:ext cx="144811" cy="1189365"/>
          </a:xfrm>
          <a:prstGeom prst="leftBrace">
            <a:avLst>
              <a:gd name="adj1" fmla="val 72253"/>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1" name="Rectangle 9"/>
          <p:cNvSpPr>
            <a:spLocks noChangeArrowheads="1"/>
          </p:cNvSpPr>
          <p:nvPr/>
        </p:nvSpPr>
        <p:spPr bwMode="auto">
          <a:xfrm>
            <a:off x="2899636" y="2323890"/>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dirty="0" smtClean="0">
                <a:solidFill>
                  <a:srgbClr val="FF0000"/>
                </a:solidFill>
                <a:latin typeface="SimSun" panose="02010600030101010101" pitchFamily="2" charset="-122"/>
                <a:ea typeface="SimSun" panose="02010600030101010101" pitchFamily="2" charset="-122"/>
              </a:rPr>
              <a:t>“</a:t>
            </a:r>
            <a:r>
              <a:rPr lang="zh-CN" altLang="en-US" dirty="0">
                <a:solidFill>
                  <a:srgbClr val="FF0000"/>
                </a:solidFill>
                <a:latin typeface="SimSun" panose="02010600030101010101" pitchFamily="2" charset="-122"/>
                <a:ea typeface="SimSun" panose="02010600030101010101" pitchFamily="2" charset="-122"/>
              </a:rPr>
              <a:t>自然科学</a:t>
            </a:r>
            <a:r>
              <a:rPr lang="en-US" altLang="zh-CN" dirty="0" smtClean="0">
                <a:solidFill>
                  <a:srgbClr val="FF0000"/>
                </a:solidFill>
                <a:latin typeface="SimSun" panose="02010600030101010101" pitchFamily="2" charset="-122"/>
                <a:ea typeface="SimSun" panose="02010600030101010101" pitchFamily="2" charset="-122"/>
              </a:rPr>
              <a:t>”</a:t>
            </a:r>
            <a:endParaRPr lang="en-US" altLang="zh-CN" dirty="0">
              <a:solidFill>
                <a:srgbClr val="FF0000"/>
              </a:solidFill>
              <a:latin typeface="SimSun" panose="02010600030101010101" pitchFamily="2" charset="-122"/>
              <a:ea typeface="SimSun" panose="02010600030101010101" pitchFamily="2" charset="-122"/>
            </a:endParaRPr>
          </a:p>
        </p:txBody>
      </p:sp>
      <p:sp>
        <p:nvSpPr>
          <p:cNvPr id="13" name="Rectangle 9"/>
          <p:cNvSpPr>
            <a:spLocks noChangeArrowheads="1"/>
          </p:cNvSpPr>
          <p:nvPr/>
        </p:nvSpPr>
        <p:spPr bwMode="auto">
          <a:xfrm>
            <a:off x="5810789" y="3219370"/>
            <a:ext cx="646331" cy="369332"/>
          </a:xfrm>
          <a:prstGeom prst="rect">
            <a:avLst/>
          </a:prstGeom>
          <a:solidFill>
            <a:srgbClr val="FFFF00"/>
          </a:solidFill>
          <a:ln>
            <a:noFill/>
          </a:ln>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zh-CN" altLang="en-US" dirty="0">
                <a:latin typeface="+mn-lt"/>
                <a:ea typeface="SimSun" panose="02010600030101010101" pitchFamily="2" charset="-122"/>
              </a:rPr>
              <a:t>人科</a:t>
            </a:r>
            <a:endParaRPr lang="en-US" altLang="zh-CN" dirty="0">
              <a:latin typeface="+mn-lt"/>
              <a:ea typeface="SimSun" panose="02010600030101010101" pitchFamily="2" charset="-122"/>
            </a:endParaRPr>
          </a:p>
        </p:txBody>
      </p:sp>
      <p:sp>
        <p:nvSpPr>
          <p:cNvPr id="14" name="AutoShape 7"/>
          <p:cNvSpPr>
            <a:spLocks/>
          </p:cNvSpPr>
          <p:nvPr/>
        </p:nvSpPr>
        <p:spPr bwMode="auto">
          <a:xfrm rot="16209716">
            <a:off x="4339825" y="2140643"/>
            <a:ext cx="160060" cy="1523951"/>
          </a:xfrm>
          <a:prstGeom prst="leftBrace">
            <a:avLst>
              <a:gd name="adj1" fmla="val 72253"/>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5" name="TextBox 14"/>
          <p:cNvSpPr txBox="1"/>
          <p:nvPr/>
        </p:nvSpPr>
        <p:spPr>
          <a:xfrm>
            <a:off x="3919041" y="3228257"/>
            <a:ext cx="1105469" cy="369332"/>
          </a:xfrm>
          <a:prstGeom prst="rect">
            <a:avLst/>
          </a:prstGeom>
          <a:solidFill>
            <a:srgbClr val="FFFF00"/>
          </a:solidFill>
        </p:spPr>
        <p:txBody>
          <a:bodyPr wrap="square" rtlCol="0">
            <a:spAutoFit/>
          </a:bodyPr>
          <a:lstStyle/>
          <a:p>
            <a:pPr algn="ctr"/>
            <a:r>
              <a:rPr lang="en-US" dirty="0" smtClean="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科</a:t>
            </a:r>
            <a:r>
              <a:rPr lang="zh-CN" altLang="en-US" dirty="0" smtClean="0">
                <a:latin typeface="SimSun" panose="02010600030101010101" pitchFamily="2" charset="-122"/>
                <a:ea typeface="SimSun" panose="02010600030101010101" pitchFamily="2" charset="-122"/>
              </a:rPr>
              <a:t>学</a:t>
            </a:r>
            <a:r>
              <a:rPr lang="en-US" dirty="0" smtClean="0">
                <a:latin typeface="SimSun" panose="02010600030101010101" pitchFamily="2" charset="-122"/>
                <a:ea typeface="SimSun" panose="02010600030101010101" pitchFamily="2" charset="-122"/>
              </a:rPr>
              <a:t>”</a:t>
            </a:r>
            <a:endParaRPr lang="en-US" dirty="0">
              <a:latin typeface="SimSun" panose="02010600030101010101" pitchFamily="2" charset="-122"/>
              <a:ea typeface="SimSun" panose="02010600030101010101" pitchFamily="2" charset="-122"/>
            </a:endParaRPr>
          </a:p>
        </p:txBody>
      </p:sp>
      <p:sp>
        <p:nvSpPr>
          <p:cNvPr id="18" name="AutoShape 7"/>
          <p:cNvSpPr>
            <a:spLocks/>
          </p:cNvSpPr>
          <p:nvPr/>
        </p:nvSpPr>
        <p:spPr bwMode="auto">
          <a:xfrm rot="16209716">
            <a:off x="6041976" y="2099780"/>
            <a:ext cx="163907" cy="1639963"/>
          </a:xfrm>
          <a:prstGeom prst="leftBrace">
            <a:avLst>
              <a:gd name="adj1" fmla="val 72253"/>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9" name="TextBox 18"/>
          <p:cNvSpPr txBox="1"/>
          <p:nvPr/>
        </p:nvSpPr>
        <p:spPr>
          <a:xfrm>
            <a:off x="2260515" y="4009274"/>
            <a:ext cx="5732060" cy="400110"/>
          </a:xfrm>
          <a:prstGeom prst="rect">
            <a:avLst/>
          </a:prstGeom>
          <a:noFill/>
        </p:spPr>
        <p:txBody>
          <a:bodyPr wrap="square" rtlCol="0">
            <a:spAutoFit/>
          </a:bodyPr>
          <a:lstStyle/>
          <a:p>
            <a:r>
              <a:rPr lang="en-US" altLang="zh-CN" sz="2000" dirty="0" smtClean="0">
                <a:solidFill>
                  <a:srgbClr val="FF0000"/>
                </a:solidFill>
                <a:latin typeface="Arial"/>
                <a:ea typeface="SimSun" panose="02010600030101010101" pitchFamily="2" charset="-122"/>
              </a:rPr>
              <a:t> =</a:t>
            </a:r>
            <a:r>
              <a:rPr lang="en-US" dirty="0" smtClean="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“自然科学</a:t>
            </a:r>
            <a:r>
              <a:rPr lang="zh-CN" altLang="en-US" dirty="0" smtClean="0">
                <a:latin typeface="SimSun" panose="02010600030101010101" pitchFamily="2" charset="-122"/>
                <a:ea typeface="SimSun" panose="02010600030101010101" pitchFamily="2" charset="-122"/>
              </a:rPr>
              <a:t>”</a:t>
            </a:r>
            <a:r>
              <a:rPr lang="en-US" dirty="0" smtClean="0">
                <a:latin typeface="SimSun" panose="02010600030101010101" pitchFamily="2" charset="-122"/>
                <a:ea typeface="SimSun" panose="02010600030101010101" pitchFamily="2" charset="-122"/>
              </a:rPr>
              <a:t> +  </a:t>
            </a:r>
            <a:r>
              <a:rPr lang="zh-CN" altLang="en-US" dirty="0" smtClean="0">
                <a:latin typeface="SimSun" panose="02010600030101010101" pitchFamily="2" charset="-122"/>
                <a:ea typeface="SimSun" panose="02010600030101010101" pitchFamily="2" charset="-122"/>
              </a:rPr>
              <a:t>人</a:t>
            </a:r>
            <a:r>
              <a:rPr lang="zh-CN" altLang="en-US" dirty="0">
                <a:latin typeface="SimSun" panose="02010600030101010101" pitchFamily="2" charset="-122"/>
                <a:ea typeface="SimSun" panose="02010600030101010101" pitchFamily="2" charset="-122"/>
              </a:rPr>
              <a:t>科</a:t>
            </a:r>
            <a:endParaRPr lang="en-US" dirty="0">
              <a:latin typeface="SimSun" panose="02010600030101010101" pitchFamily="2" charset="-122"/>
              <a:ea typeface="SimSun" panose="02010600030101010101" pitchFamily="2" charset="-122"/>
            </a:endParaRPr>
          </a:p>
        </p:txBody>
      </p:sp>
      <p:sp>
        <p:nvSpPr>
          <p:cNvPr id="20" name="TextBox 19"/>
          <p:cNvSpPr txBox="1"/>
          <p:nvPr/>
        </p:nvSpPr>
        <p:spPr>
          <a:xfrm>
            <a:off x="1371600" y="914400"/>
            <a:ext cx="818867" cy="400110"/>
          </a:xfrm>
          <a:prstGeom prst="rect">
            <a:avLst/>
          </a:prstGeom>
          <a:solidFill>
            <a:srgbClr val="FFFF00"/>
          </a:solidFill>
        </p:spPr>
        <p:txBody>
          <a:bodyPr wrap="square" rtlCol="0">
            <a:spAutoFit/>
          </a:bodyPr>
          <a:lstStyle/>
          <a:p>
            <a:pPr algn="ctr"/>
            <a:r>
              <a:rPr lang="zh-CN" altLang="en-US" sz="2000" dirty="0">
                <a:latin typeface="SimSun" panose="02010600030101010101" pitchFamily="2" charset="-122"/>
                <a:ea typeface="SimSun" panose="02010600030101010101" pitchFamily="2" charset="-122"/>
              </a:rPr>
              <a:t>科学</a:t>
            </a:r>
            <a:endParaRPr lang="en-US" sz="2000" dirty="0">
              <a:latin typeface="SimSun" panose="02010600030101010101" pitchFamily="2" charset="-122"/>
              <a:ea typeface="SimSun" panose="02010600030101010101" pitchFamily="2" charset="-122"/>
            </a:endParaRPr>
          </a:p>
        </p:txBody>
      </p:sp>
      <p:sp>
        <p:nvSpPr>
          <p:cNvPr id="21" name="TextBox 20"/>
          <p:cNvSpPr txBox="1"/>
          <p:nvPr/>
        </p:nvSpPr>
        <p:spPr>
          <a:xfrm>
            <a:off x="1528212" y="4953397"/>
            <a:ext cx="6087575" cy="369332"/>
          </a:xfrm>
          <a:prstGeom prst="rect">
            <a:avLst/>
          </a:prstGeom>
          <a:solidFill>
            <a:srgbClr val="CCFFFF"/>
          </a:solidFill>
          <a:ln w="6350">
            <a:noFill/>
          </a:ln>
        </p:spPr>
        <p:txBody>
          <a:bodyPr wrap="square" rtlCol="0">
            <a:spAutoFit/>
          </a:bodyPr>
          <a:lstStyle/>
          <a:p>
            <a:pPr algn="ctr"/>
            <a:r>
              <a:rPr lang="zh-CN" altLang="en-US" b="1" spc="300" dirty="0" smtClean="0">
                <a:latin typeface="SimSun" panose="02010600030101010101" pitchFamily="2" charset="-122"/>
                <a:ea typeface="SimSun" panose="02010600030101010101" pitchFamily="2" charset="-122"/>
              </a:rPr>
              <a:t>人</a:t>
            </a:r>
            <a:r>
              <a:rPr lang="zh-CN" altLang="en-US" b="1" spc="300" dirty="0">
                <a:latin typeface="SimSun" panose="02010600030101010101" pitchFamily="2" charset="-122"/>
                <a:ea typeface="SimSun" panose="02010600030101010101" pitchFamily="2" charset="-122"/>
              </a:rPr>
              <a:t>文学</a:t>
            </a:r>
            <a:r>
              <a:rPr lang="zh-CN" altLang="en-US" spc="300" dirty="0">
                <a:solidFill>
                  <a:srgbClr val="FF0000"/>
                </a:solidFill>
                <a:latin typeface="SimSun" panose="02010600030101010101" pitchFamily="2" charset="-122"/>
                <a:ea typeface="SimSun" panose="02010600030101010101" pitchFamily="2" charset="-122"/>
              </a:rPr>
              <a:t>不是“科学”</a:t>
            </a:r>
            <a:r>
              <a:rPr lang="zh-CN" altLang="en-US" spc="300" dirty="0">
                <a:latin typeface="SimSun" panose="02010600030101010101" pitchFamily="2" charset="-122"/>
                <a:ea typeface="SimSun" panose="02010600030101010101" pitchFamily="2" charset="-122"/>
              </a:rPr>
              <a:t>的一部分，</a:t>
            </a:r>
            <a:r>
              <a:rPr lang="zh-CN" altLang="en-US" spc="300" dirty="0" smtClean="0">
                <a:latin typeface="SimSun" panose="02010600030101010101" pitchFamily="2" charset="-122"/>
                <a:ea typeface="SimSun" panose="02010600030101010101" pitchFamily="2" charset="-122"/>
              </a:rPr>
              <a:t>卻</a:t>
            </a:r>
            <a:r>
              <a:rPr lang="zh-CN" altLang="en-US" spc="300" dirty="0" smtClean="0">
                <a:solidFill>
                  <a:srgbClr val="FF0000"/>
                </a:solidFill>
                <a:latin typeface="SimSun" panose="02010600030101010101" pitchFamily="2" charset="-122"/>
                <a:ea typeface="SimSun" panose="02010600030101010101" pitchFamily="2" charset="-122"/>
              </a:rPr>
              <a:t>是</a:t>
            </a:r>
            <a:r>
              <a:rPr lang="zh-CN" altLang="en-US" spc="300" dirty="0">
                <a:solidFill>
                  <a:srgbClr val="FF0000"/>
                </a:solidFill>
                <a:latin typeface="SimSun" panose="02010600030101010101" pitchFamily="2" charset="-122"/>
                <a:ea typeface="SimSun" panose="02010600030101010101" pitchFamily="2" charset="-122"/>
              </a:rPr>
              <a:t>科学</a:t>
            </a:r>
            <a:r>
              <a:rPr lang="zh-CN" altLang="en-US" spc="300" dirty="0">
                <a:latin typeface="SimSun" panose="02010600030101010101" pitchFamily="2" charset="-122"/>
                <a:ea typeface="SimSun" panose="02010600030101010101" pitchFamily="2" charset="-122"/>
              </a:rPr>
              <a:t>的一部分</a:t>
            </a:r>
            <a:endParaRPr lang="en-US" spc="300" dirty="0">
              <a:latin typeface="SimSun" panose="02010600030101010101" pitchFamily="2" charset="-122"/>
              <a:ea typeface="SimSun" panose="02010600030101010101" pitchFamily="2" charset="-122"/>
            </a:endParaRPr>
          </a:p>
        </p:txBody>
      </p:sp>
      <p:sp>
        <p:nvSpPr>
          <p:cNvPr id="16" name="AutoShape 7"/>
          <p:cNvSpPr>
            <a:spLocks/>
          </p:cNvSpPr>
          <p:nvPr/>
        </p:nvSpPr>
        <p:spPr bwMode="auto">
          <a:xfrm rot="16209716">
            <a:off x="3623563" y="1251483"/>
            <a:ext cx="144701" cy="1752587"/>
          </a:xfrm>
          <a:prstGeom prst="leftBrace">
            <a:avLst>
              <a:gd name="adj1" fmla="val 72253"/>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3" name="TextBox 2"/>
          <p:cNvSpPr txBox="1"/>
          <p:nvPr/>
        </p:nvSpPr>
        <p:spPr>
          <a:xfrm>
            <a:off x="1116496" y="5663625"/>
            <a:ext cx="7341704" cy="584775"/>
          </a:xfrm>
          <a:prstGeom prst="rect">
            <a:avLst/>
          </a:prstGeom>
          <a:solidFill>
            <a:srgbClr val="FFF3CD"/>
          </a:solidFill>
        </p:spPr>
        <p:txBody>
          <a:bodyPr wrap="square" rtlCol="0">
            <a:spAutoFit/>
          </a:bodyPr>
          <a:lstStyle/>
          <a:p>
            <a:pPr algn="ctr"/>
            <a:r>
              <a:rPr lang="zh-TW" altLang="en-US" sz="1600" dirty="0">
                <a:solidFill>
                  <a:srgbClr val="FF0000"/>
                </a:solidFill>
                <a:latin typeface="SimSun" panose="02010600030101010101" pitchFamily="2" charset="-122"/>
                <a:ea typeface="SimSun" panose="02010600030101010101" pitchFamily="2" charset="-122"/>
              </a:rPr>
              <a:t>人</a:t>
            </a:r>
            <a:r>
              <a:rPr lang="zh-TW" altLang="en-US" sz="1600" dirty="0" smtClean="0">
                <a:solidFill>
                  <a:srgbClr val="FF0000"/>
                </a:solidFill>
                <a:latin typeface="SimSun" panose="02010600030101010101" pitchFamily="2" charset="-122"/>
                <a:ea typeface="SimSun" panose="02010600030101010101" pitchFamily="2" charset="-122"/>
              </a:rPr>
              <a:t>科</a:t>
            </a:r>
            <a:r>
              <a:rPr lang="en-US" altLang="zh-TW" sz="1600" dirty="0" smtClean="0">
                <a:solidFill>
                  <a:schemeClr val="bg1">
                    <a:lumMod val="65000"/>
                  </a:schemeClr>
                </a:solidFill>
                <a:latin typeface="SimSun" panose="02010600030101010101" pitchFamily="2" charset="-122"/>
                <a:ea typeface="SimSun" panose="02010600030101010101" pitchFamily="2" charset="-122"/>
              </a:rPr>
              <a:t>(</a:t>
            </a:r>
            <a:r>
              <a:rPr lang="en-US" altLang="zh-TW" sz="1600" dirty="0" err="1" smtClean="0">
                <a:solidFill>
                  <a:schemeClr val="bg1">
                    <a:lumMod val="65000"/>
                  </a:schemeClr>
                </a:solidFill>
                <a:latin typeface="SimSun" panose="02010600030101010101" pitchFamily="2" charset="-122"/>
                <a:ea typeface="SimSun" panose="02010600030101010101" pitchFamily="2" charset="-122"/>
              </a:rPr>
              <a:t>scimat</a:t>
            </a:r>
            <a:r>
              <a:rPr lang="en-US" altLang="zh-TW" sz="1600" dirty="0" smtClean="0">
                <a:solidFill>
                  <a:schemeClr val="bg1">
                    <a:lumMod val="65000"/>
                  </a:schemeClr>
                </a:solidFill>
                <a:latin typeface="SimSun" panose="02010600030101010101" pitchFamily="2" charset="-122"/>
                <a:ea typeface="SimSun" panose="02010600030101010101" pitchFamily="2" charset="-122"/>
              </a:rPr>
              <a:t>,</a:t>
            </a:r>
            <a:r>
              <a:rPr lang="zh-CN" altLang="en-US" sz="1600" dirty="0" smtClean="0">
                <a:solidFill>
                  <a:schemeClr val="bg1">
                    <a:lumMod val="65000"/>
                  </a:schemeClr>
                </a:solidFill>
                <a:latin typeface="SimSun" panose="02010600030101010101" pitchFamily="2" charset="-122"/>
                <a:ea typeface="SimSun" panose="02010600030101010101" pitchFamily="2" charset="-122"/>
              </a:rPr>
              <a:t>人</a:t>
            </a:r>
            <a:r>
              <a:rPr lang="zh-TW" altLang="en-US" sz="1600" dirty="0">
                <a:solidFill>
                  <a:schemeClr val="bg1">
                    <a:lumMod val="65000"/>
                  </a:schemeClr>
                </a:solidFill>
                <a:latin typeface="SimSun" panose="02010600030101010101" pitchFamily="2" charset="-122"/>
                <a:ea typeface="SimSun" panose="02010600030101010101" pitchFamily="2" charset="-122"/>
              </a:rPr>
              <a:t>的</a:t>
            </a:r>
            <a:r>
              <a:rPr lang="zh-CN" altLang="en-US" sz="1600" dirty="0">
                <a:solidFill>
                  <a:schemeClr val="bg1">
                    <a:lumMod val="65000"/>
                  </a:schemeClr>
                </a:solidFill>
                <a:latin typeface="SimSun" panose="02010600030101010101" pitchFamily="2" charset="-122"/>
                <a:ea typeface="SimSun" panose="02010600030101010101" pitchFamily="2" charset="-122"/>
              </a:rPr>
              <a:t>科学</a:t>
            </a:r>
            <a:r>
              <a:rPr lang="en-US" altLang="zh-TW" sz="1600" dirty="0" smtClean="0">
                <a:solidFill>
                  <a:schemeClr val="bg1">
                    <a:lumMod val="65000"/>
                  </a:schemeClr>
                </a:solidFill>
                <a:latin typeface="SimSun" panose="02010600030101010101" pitchFamily="2" charset="-122"/>
                <a:ea typeface="SimSun" panose="02010600030101010101" pitchFamily="2" charset="-122"/>
              </a:rPr>
              <a:t>) </a:t>
            </a:r>
            <a:r>
              <a:rPr lang="zh-TW" altLang="en-US" sz="1600" dirty="0">
                <a:latin typeface="SimSun" panose="02010600030101010101" pitchFamily="2" charset="-122"/>
                <a:ea typeface="SimSun" panose="02010600030101010101" pitchFamily="2" charset="-122"/>
              </a:rPr>
              <a:t>是一門新的</a:t>
            </a:r>
            <a:r>
              <a:rPr lang="zh-TW" altLang="en-US" sz="1600" dirty="0">
                <a:solidFill>
                  <a:srgbClr val="FF0000"/>
                </a:solidFill>
                <a:latin typeface="SimSun" panose="02010600030101010101" pitchFamily="2" charset="-122"/>
                <a:ea typeface="SimSun" panose="02010600030101010101" pitchFamily="2" charset="-122"/>
              </a:rPr>
              <a:t>多学科</a:t>
            </a:r>
            <a:r>
              <a:rPr lang="zh-TW" altLang="en-US" sz="1600" dirty="0">
                <a:latin typeface="SimSun" panose="02010600030101010101" pitchFamily="2" charset="-122"/>
                <a:ea typeface="SimSun" panose="02010600030101010101" pitchFamily="2" charset="-122"/>
              </a:rPr>
              <a:t>。關注的是所有研究人的学科</a:t>
            </a:r>
            <a:r>
              <a:rPr lang="en-US" altLang="zh-TW" sz="1600" dirty="0">
                <a:latin typeface="SimSun" panose="02010600030101010101" pitchFamily="2" charset="-122"/>
                <a:ea typeface="SimSun" panose="02010600030101010101" pitchFamily="2" charset="-122"/>
              </a:rPr>
              <a:t>, </a:t>
            </a:r>
            <a:r>
              <a:rPr lang="zh-TW" altLang="en-US" sz="1600" dirty="0">
                <a:latin typeface="SimSun" panose="02010600030101010101" pitchFamily="2" charset="-122"/>
                <a:ea typeface="SimSun" panose="02010600030101010101" pitchFamily="2" charset="-122"/>
              </a:rPr>
              <a:t>通過</a:t>
            </a:r>
            <a:r>
              <a:rPr lang="zh-TW" altLang="en-US" sz="1600" dirty="0" smtClean="0">
                <a:latin typeface="SimSun" panose="02010600030101010101" pitchFamily="2" charset="-122"/>
                <a:ea typeface="SimSun" panose="02010600030101010101" pitchFamily="2" charset="-122"/>
              </a:rPr>
              <a:t>鼓</a:t>
            </a:r>
            <a:r>
              <a:rPr lang="zh-CN" altLang="en-US" sz="1600" dirty="0" smtClean="0">
                <a:latin typeface="SimSun" panose="02010600030101010101" pitchFamily="2" charset="-122"/>
                <a:ea typeface="SimSun" panose="02010600030101010101" pitchFamily="2" charset="-122"/>
              </a:rPr>
              <a:t>励</a:t>
            </a:r>
            <a:r>
              <a:rPr lang="zh-TW" altLang="en-US" sz="1600" dirty="0">
                <a:latin typeface="SimSun" panose="02010600030101010101" pitchFamily="2" charset="-122"/>
                <a:ea typeface="SimSun" panose="02010600030101010101" pitchFamily="2" charset="-122"/>
              </a:rPr>
              <a:t>人文学者與自然科学工作者的交流與合作</a:t>
            </a:r>
            <a:r>
              <a:rPr lang="en-US" altLang="zh-TW" sz="1600" dirty="0">
                <a:latin typeface="SimSun" panose="02010600030101010101" pitchFamily="2" charset="-122"/>
                <a:ea typeface="SimSun" panose="02010600030101010101" pitchFamily="2" charset="-122"/>
              </a:rPr>
              <a:t>, </a:t>
            </a:r>
            <a:r>
              <a:rPr lang="zh-TW" altLang="en-US" sz="1600" dirty="0">
                <a:latin typeface="SimSun" panose="02010600030101010101" pitchFamily="2" charset="-122"/>
                <a:ea typeface="SimSun" panose="02010600030101010101" pitchFamily="2" charset="-122"/>
              </a:rPr>
              <a:t>提升人文学研究的科学性</a:t>
            </a:r>
            <a:r>
              <a:rPr lang="zh-TW" altLang="en-US" sz="1600" dirty="0" smtClean="0">
                <a:latin typeface="SimSun" panose="02010600030101010101" pitchFamily="2" charset="-122"/>
                <a:ea typeface="SimSun" panose="02010600030101010101" pitchFamily="2" charset="-122"/>
              </a:rPr>
              <a:t>。</a:t>
            </a:r>
            <a:endParaRPr lang="en-US" dirty="0"/>
          </a:p>
        </p:txBody>
      </p:sp>
    </p:spTree>
    <p:extLst>
      <p:ext uri="{BB962C8B-B14F-4D97-AF65-F5344CB8AC3E}">
        <p14:creationId xmlns:p14="http://schemas.microsoft.com/office/powerpoint/2010/main" val="3756951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657600"/>
            <a:ext cx="4445055" cy="3046988"/>
          </a:xfrm>
          <a:prstGeom prst="rect">
            <a:avLst/>
          </a:prstGeom>
          <a:noFill/>
        </p:spPr>
        <p:txBody>
          <a:bodyPr wrap="square" rtlCol="0">
            <a:spAutoFit/>
          </a:bodyPr>
          <a:lstStyle/>
          <a:p>
            <a:pPr marL="285750" indent="-285750">
              <a:buClr>
                <a:srgbClr val="00B050"/>
              </a:buClr>
              <a:buSzPct val="150000"/>
              <a:buFont typeface="Arial" panose="020B0604020202020204" pitchFamily="34" charset="0"/>
              <a:buChar char="•"/>
            </a:pPr>
            <a:r>
              <a:rPr lang="zh-CN" altLang="en-US" sz="1600" dirty="0" smtClean="0">
                <a:latin typeface="SimSun" panose="02010600030101010101" pitchFamily="2" charset="-122"/>
                <a:ea typeface="SimSun" panose="02010600030101010101" pitchFamily="2" charset="-122"/>
              </a:rPr>
              <a:t>发</a:t>
            </a:r>
            <a:r>
              <a:rPr lang="zh-CN" altLang="en-US" sz="1600" dirty="0">
                <a:latin typeface="SimSun" panose="02010600030101010101" pitchFamily="2" charset="-122"/>
                <a:ea typeface="SimSun" panose="02010600030101010101" pitchFamily="2" charset="-122"/>
              </a:rPr>
              <a:t>觉最早是</a:t>
            </a:r>
            <a:r>
              <a:rPr lang="zh-CN" altLang="en-US" sz="1600" dirty="0">
                <a:solidFill>
                  <a:srgbClr val="FF0000"/>
                </a:solidFill>
                <a:latin typeface="SimSun" panose="02010600030101010101" pitchFamily="2" charset="-122"/>
                <a:ea typeface="SimSun" panose="02010600030101010101" pitchFamily="2" charset="-122"/>
              </a:rPr>
              <a:t>泰勒斯</a:t>
            </a:r>
            <a:r>
              <a:rPr lang="zh-CN" altLang="en-US" sz="1600" dirty="0">
                <a:latin typeface="SimSun" panose="02010600030101010101" pitchFamily="2" charset="-122"/>
                <a:ea typeface="SimSun" panose="02010600030101010101" pitchFamily="2" charset="-122"/>
              </a:rPr>
              <a:t>，他</a:t>
            </a:r>
            <a:r>
              <a:rPr lang="zh-CN" altLang="en-US" sz="1600" dirty="0" smtClean="0">
                <a:latin typeface="SimSun" panose="02010600030101010101" pitchFamily="2" charset="-122"/>
                <a:ea typeface="SimSun" panose="02010600030101010101" pitchFamily="2" charset="-122"/>
              </a:rPr>
              <a:t>的部</a:t>
            </a:r>
            <a:r>
              <a:rPr lang="zh-CN" altLang="en-US" sz="1600" dirty="0">
                <a:latin typeface="SimSun" panose="02010600030101010101" pitchFamily="2" charset="-122"/>
                <a:ea typeface="SimSun" panose="02010600030101010101" pitchFamily="2" charset="-122"/>
              </a:rPr>
              <a:t>分工作符合这定义</a:t>
            </a:r>
            <a:r>
              <a:rPr lang="zh-CN" altLang="en-US" sz="1600" dirty="0">
                <a:solidFill>
                  <a:schemeClr val="bg1">
                    <a:lumMod val="65000"/>
                  </a:schemeClr>
                </a:solidFill>
                <a:latin typeface="SimSun" panose="02010600030101010101" pitchFamily="2" charset="-122"/>
                <a:ea typeface="SimSun" panose="02010600030101010101" pitchFamily="2" charset="-122"/>
              </a:rPr>
              <a:t>（当他提</a:t>
            </a:r>
            <a:r>
              <a:rPr lang="zh-CN" altLang="en-US" sz="1600" dirty="0" smtClean="0">
                <a:solidFill>
                  <a:schemeClr val="bg1">
                    <a:lumMod val="65000"/>
                  </a:schemeClr>
                </a:solidFill>
                <a:latin typeface="SimSun" panose="02010600030101010101" pitchFamily="2" charset="-122"/>
                <a:ea typeface="SimSun" panose="02010600030101010101" pitchFamily="2" charset="-122"/>
              </a:rPr>
              <a:t>出“一</a:t>
            </a:r>
            <a:r>
              <a:rPr lang="zh-CN" altLang="en-US" sz="1600" dirty="0">
                <a:solidFill>
                  <a:schemeClr val="bg1">
                    <a:lumMod val="65000"/>
                  </a:schemeClr>
                </a:solidFill>
                <a:latin typeface="SimSun" panose="02010600030101010101" pitchFamily="2" charset="-122"/>
                <a:ea typeface="SimSun" panose="02010600030101010101" pitchFamily="2" charset="-122"/>
              </a:rPr>
              <a:t>切都是水做</a:t>
            </a:r>
            <a:r>
              <a:rPr lang="zh-CN" altLang="en-US" sz="1600" dirty="0" smtClean="0">
                <a:solidFill>
                  <a:schemeClr val="bg1">
                    <a:lumMod val="65000"/>
                  </a:schemeClr>
                </a:solidFill>
                <a:latin typeface="SimSun" panose="02010600030101010101" pitchFamily="2" charset="-122"/>
                <a:ea typeface="SimSun" panose="02010600030101010101" pitchFamily="2" charset="-122"/>
              </a:rPr>
              <a:t>的”）</a:t>
            </a:r>
            <a:r>
              <a:rPr lang="zh-CN" altLang="en-US" sz="1600" dirty="0" smtClean="0">
                <a:latin typeface="SimSun" panose="02010600030101010101" pitchFamily="2" charset="-122"/>
                <a:ea typeface="SimSun" panose="02010600030101010101" pitchFamily="2" charset="-122"/>
              </a:rPr>
              <a:t>，</a:t>
            </a:r>
            <a:r>
              <a:rPr lang="zh-CN" altLang="en-US" sz="1600" dirty="0">
                <a:latin typeface="SimSun" panose="02010600030101010101" pitchFamily="2" charset="-122"/>
                <a:ea typeface="SimSun" panose="02010600030101010101" pitchFamily="2" charset="-122"/>
              </a:rPr>
              <a:t>遂称他为</a:t>
            </a:r>
            <a:r>
              <a:rPr lang="zh-CN" altLang="en-US" sz="1600" dirty="0">
                <a:solidFill>
                  <a:srgbClr val="FF0000"/>
                </a:solidFill>
                <a:latin typeface="SimSun" panose="02010600030101010101" pitchFamily="2" charset="-122"/>
                <a:ea typeface="SimSun" panose="02010600030101010101" pitchFamily="2" charset="-122"/>
              </a:rPr>
              <a:t>科学之父</a:t>
            </a:r>
            <a:r>
              <a:rPr lang="zh-CN" altLang="en-US" sz="1600" dirty="0">
                <a:latin typeface="SimSun" panose="02010600030101010101" pitchFamily="2" charset="-122"/>
                <a:ea typeface="SimSun" panose="02010600030101010101" pitchFamily="2" charset="-122"/>
              </a:rPr>
              <a:t>，並</a:t>
            </a:r>
            <a:r>
              <a:rPr lang="zh-CN" altLang="en-US" sz="1600" u="sng" dirty="0">
                <a:latin typeface="SimSun" panose="02010600030101010101" pitchFamily="2" charset="-122"/>
                <a:ea typeface="SimSun" panose="02010600030101010101" pitchFamily="2" charset="-122"/>
              </a:rPr>
              <a:t>把他说的灵魂部分</a:t>
            </a:r>
            <a:r>
              <a:rPr lang="zh-CN" altLang="en-US" sz="1600" u="sng" dirty="0" smtClean="0">
                <a:latin typeface="SimSun" panose="02010600030101010101" pitchFamily="2" charset="-122"/>
                <a:ea typeface="SimSun" panose="02010600030101010101" pitchFamily="2" charset="-122"/>
              </a:rPr>
              <a:t>排出科</a:t>
            </a:r>
            <a:r>
              <a:rPr lang="zh-CN" altLang="en-US" sz="1600" u="sng" dirty="0">
                <a:latin typeface="SimSun" panose="02010600030101010101" pitchFamily="2" charset="-122"/>
                <a:ea typeface="SimSun" panose="02010600030101010101" pitchFamily="2" charset="-122"/>
              </a:rPr>
              <a:t>学之外</a:t>
            </a:r>
            <a:r>
              <a:rPr lang="zh-CN" altLang="en-US" sz="1600" dirty="0">
                <a:latin typeface="SimSun" panose="02010600030101010101" pitchFamily="2" charset="-122"/>
                <a:ea typeface="SimSun" panose="02010600030101010101" pitchFamily="2" charset="-122"/>
              </a:rPr>
              <a:t/>
            </a:r>
            <a:br>
              <a:rPr lang="zh-CN" altLang="en-US" sz="1600" dirty="0">
                <a:latin typeface="SimSun" panose="02010600030101010101" pitchFamily="2" charset="-122"/>
                <a:ea typeface="SimSun" panose="02010600030101010101" pitchFamily="2" charset="-122"/>
              </a:rPr>
            </a:br>
            <a:endParaRPr lang="zh-CN" altLang="en-US" sz="1600" dirty="0">
              <a:latin typeface="SimSun" panose="02010600030101010101" pitchFamily="2" charset="-122"/>
              <a:ea typeface="SimSun" panose="02010600030101010101" pitchFamily="2" charset="-122"/>
            </a:endParaRPr>
          </a:p>
          <a:p>
            <a:pPr marL="285750" indent="-285750">
              <a:buClr>
                <a:srgbClr val="00B050"/>
              </a:buClr>
              <a:buSzPct val="150000"/>
              <a:buFont typeface="Arial" panose="020B0604020202020204" pitchFamily="34" charset="0"/>
              <a:buChar char="•"/>
            </a:pPr>
            <a:r>
              <a:rPr lang="zh-CN" altLang="en-US" sz="1600" dirty="0">
                <a:solidFill>
                  <a:srgbClr val="0000FF"/>
                </a:solidFill>
                <a:latin typeface="SimSun" panose="02010600030101010101" pitchFamily="2" charset="-122"/>
                <a:ea typeface="SimSun" panose="02010600030101010101" pitchFamily="2" charset="-122"/>
              </a:rPr>
              <a:t>同样地，把自然哲学家</a:t>
            </a:r>
            <a:r>
              <a:rPr lang="zh-CN" altLang="en-US" sz="1600" dirty="0">
                <a:solidFill>
                  <a:srgbClr val="FF0000"/>
                </a:solidFill>
                <a:latin typeface="SimSun" panose="02010600030101010101" pitchFamily="2" charset="-122"/>
                <a:ea typeface="SimSun" panose="02010600030101010101" pitchFamily="2" charset="-122"/>
              </a:rPr>
              <a:t>牛顿</a:t>
            </a:r>
            <a:r>
              <a:rPr lang="zh-CN" altLang="en-US" sz="1600" dirty="0">
                <a:solidFill>
                  <a:srgbClr val="0000FF"/>
                </a:solidFill>
                <a:latin typeface="SimSun" panose="02010600030101010101" pitchFamily="2" charset="-122"/>
                <a:ea typeface="SimSun" panose="02010600030101010101" pitchFamily="2" charset="-122"/>
              </a:rPr>
              <a:t>关于力学和万有引力的工作归于科学，但</a:t>
            </a:r>
            <a:r>
              <a:rPr lang="zh-CN" altLang="en-US" sz="1600" u="sng" dirty="0">
                <a:solidFill>
                  <a:srgbClr val="0000FF"/>
                </a:solidFill>
                <a:latin typeface="SimSun" panose="02010600030101010101" pitchFamily="2" charset="-122"/>
                <a:ea typeface="SimSun" panose="02010600030101010101" pitchFamily="2" charset="-122"/>
              </a:rPr>
              <a:t>把</a:t>
            </a:r>
            <a:r>
              <a:rPr lang="zh-CN" altLang="en-US" sz="1600" u="sng" dirty="0" smtClean="0">
                <a:solidFill>
                  <a:srgbClr val="0000FF"/>
                </a:solidFill>
                <a:latin typeface="SimSun" panose="02010600030101010101" pitchFamily="2" charset="-122"/>
                <a:ea typeface="SimSun" panose="02010600030101010101" pitchFamily="2" charset="-122"/>
              </a:rPr>
              <a:t>他</a:t>
            </a:r>
            <a:r>
              <a:rPr lang="en-US" altLang="zh-CN" sz="1600" u="sng" dirty="0" smtClean="0">
                <a:solidFill>
                  <a:srgbClr val="0000FF"/>
                </a:solidFill>
                <a:latin typeface="SimSun" panose="02010600030101010101" pitchFamily="2" charset="-122"/>
                <a:ea typeface="SimSun" panose="02010600030101010101" pitchFamily="2" charset="-122"/>
              </a:rPr>
              <a:t>《Principia》</a:t>
            </a:r>
            <a:r>
              <a:rPr lang="zh-CN" altLang="en-US" sz="1600" u="sng" dirty="0" smtClean="0">
                <a:solidFill>
                  <a:srgbClr val="0000FF"/>
                </a:solidFill>
                <a:latin typeface="SimSun" panose="02010600030101010101" pitchFamily="2" charset="-122"/>
                <a:ea typeface="SimSun" panose="02010600030101010101" pitchFamily="2" charset="-122"/>
              </a:rPr>
              <a:t>书中提到上</a:t>
            </a:r>
            <a:r>
              <a:rPr lang="zh-CN" altLang="en-US" sz="1600" u="sng" dirty="0">
                <a:solidFill>
                  <a:srgbClr val="0000FF"/>
                </a:solidFill>
                <a:latin typeface="SimSun" panose="02010600030101010101" pitchFamily="2" charset="-122"/>
                <a:ea typeface="SimSun" panose="02010600030101010101" pitchFamily="2" charset="-122"/>
              </a:rPr>
              <a:t>帝部分排出科学之外</a:t>
            </a:r>
            <a:r>
              <a:rPr lang="zh-CN" altLang="en-US" sz="1600" dirty="0">
                <a:solidFill>
                  <a:srgbClr val="0000FF"/>
                </a:solidFill>
                <a:latin typeface="SimSun" panose="02010600030101010101" pitchFamily="2" charset="-122"/>
                <a:ea typeface="SimSun" panose="02010600030101010101" pitchFamily="2" charset="-122"/>
              </a:rPr>
              <a:t/>
            </a:r>
            <a:br>
              <a:rPr lang="zh-CN" altLang="en-US" sz="1600" dirty="0">
                <a:solidFill>
                  <a:srgbClr val="0000FF"/>
                </a:solidFill>
                <a:latin typeface="SimSun" panose="02010600030101010101" pitchFamily="2" charset="-122"/>
                <a:ea typeface="SimSun" panose="02010600030101010101" pitchFamily="2" charset="-122"/>
              </a:rPr>
            </a:br>
            <a:endParaRPr lang="zh-CN" altLang="en-US" sz="1600" dirty="0">
              <a:solidFill>
                <a:srgbClr val="0000FF"/>
              </a:solidFill>
              <a:latin typeface="SimSun" panose="02010600030101010101" pitchFamily="2" charset="-122"/>
              <a:ea typeface="SimSun" panose="02010600030101010101" pitchFamily="2" charset="-122"/>
            </a:endParaRPr>
          </a:p>
          <a:p>
            <a:pPr marL="285750" indent="-285750">
              <a:buClr>
                <a:srgbClr val="00B050"/>
              </a:buClr>
              <a:buSzPct val="150000"/>
              <a:buFont typeface="Arial" panose="020B0604020202020204" pitchFamily="34" charset="0"/>
              <a:buChar char="•"/>
            </a:pPr>
            <a:r>
              <a:rPr lang="zh-CN" altLang="en-US" sz="1600" dirty="0">
                <a:latin typeface="SimSun" panose="02010600030101010101" pitchFamily="2" charset="-122"/>
                <a:ea typeface="SimSun" panose="02010600030101010101" pitchFamily="2" charset="-122"/>
              </a:rPr>
              <a:t>所以，泰勒斯和牛顿都只是</a:t>
            </a:r>
            <a:r>
              <a:rPr lang="zh-CN" altLang="en-US" sz="1600" dirty="0">
                <a:solidFill>
                  <a:srgbClr val="FF0000"/>
                </a:solidFill>
                <a:latin typeface="SimSun" panose="02010600030101010101" pitchFamily="2" charset="-122"/>
                <a:ea typeface="SimSun" panose="02010600030101010101" pitchFamily="2" charset="-122"/>
              </a:rPr>
              <a:t>半个科学家</a:t>
            </a:r>
            <a:r>
              <a:rPr lang="zh-CN" altLang="en-US" sz="1600" dirty="0">
                <a:latin typeface="SimSun" panose="02010600030101010101" pitchFamily="2" charset="-122"/>
                <a:ea typeface="SimSun" panose="02010600030101010101" pitchFamily="2" charset="-122"/>
              </a:rPr>
              <a:t>（而伽里略是百分百的科学家）。这些考虑与他们个人的信仰无关（灵魂</a:t>
            </a:r>
            <a:r>
              <a:rPr lang="en-US" altLang="zh-CN" sz="1600" dirty="0">
                <a:latin typeface="SimSun" panose="02010600030101010101" pitchFamily="2" charset="-122"/>
                <a:ea typeface="SimSun" panose="02010600030101010101" pitchFamily="2" charset="-122"/>
              </a:rPr>
              <a:t>/</a:t>
            </a:r>
            <a:r>
              <a:rPr lang="zh-CN" altLang="en-US" sz="1600" dirty="0">
                <a:latin typeface="SimSun" panose="02010600030101010101" pitchFamily="2" charset="-122"/>
                <a:ea typeface="SimSun" panose="02010600030101010101" pitchFamily="2" charset="-122"/>
              </a:rPr>
              <a:t>上帝</a:t>
            </a:r>
            <a:r>
              <a:rPr lang="zh-CN" altLang="en-US" sz="1600" dirty="0" smtClean="0">
                <a:latin typeface="SimSun" panose="02010600030101010101" pitchFamily="2" charset="-122"/>
                <a:ea typeface="SimSun" panose="02010600030101010101" pitchFamily="2" charset="-122"/>
              </a:rPr>
              <a:t>）</a:t>
            </a:r>
            <a:endParaRPr lang="zh-CN" altLang="en-US" sz="1600" dirty="0">
              <a:latin typeface="SimSun" panose="02010600030101010101" pitchFamily="2" charset="-122"/>
              <a:ea typeface="SimSun" panose="02010600030101010101" pitchFamily="2" charset="-122"/>
            </a:endParaRPr>
          </a:p>
        </p:txBody>
      </p:sp>
      <p:sp>
        <p:nvSpPr>
          <p:cNvPr id="6" name="TextBox 5"/>
          <p:cNvSpPr txBox="1"/>
          <p:nvPr/>
        </p:nvSpPr>
        <p:spPr>
          <a:xfrm>
            <a:off x="152400" y="762000"/>
            <a:ext cx="2438400" cy="2800767"/>
          </a:xfrm>
          <a:prstGeom prst="rect">
            <a:avLst/>
          </a:prstGeom>
          <a:noFill/>
        </p:spPr>
        <p:txBody>
          <a:bodyPr wrap="square" rtlCol="0">
            <a:spAutoFit/>
          </a:bodyPr>
          <a:lstStyle/>
          <a:p>
            <a:pPr marL="285750" lvl="0" indent="-285750">
              <a:buClr>
                <a:srgbClr val="00B050"/>
              </a:buClr>
              <a:buSzPct val="150000"/>
              <a:buFont typeface="Arial" panose="020B0604020202020204" pitchFamily="34" charset="0"/>
              <a:buChar char="•"/>
            </a:pPr>
            <a:r>
              <a:rPr lang="zh-CN" altLang="en-US" sz="1600" dirty="0">
                <a:solidFill>
                  <a:srgbClr val="000000"/>
                </a:solidFill>
                <a:latin typeface="SimSun" panose="02010600030101010101" pitchFamily="2" charset="-122"/>
                <a:ea typeface="SimSun" panose="02010600030101010101" pitchFamily="2" charset="-122"/>
              </a:rPr>
              <a:t>现代意义的</a:t>
            </a:r>
            <a:r>
              <a:rPr lang="zh-CN" altLang="en-US" sz="1600" dirty="0">
                <a:solidFill>
                  <a:srgbClr val="FF0000"/>
                </a:solidFill>
                <a:latin typeface="SimSun" panose="02010600030101010101" pitchFamily="2" charset="-122"/>
                <a:ea typeface="SimSun" panose="02010600030101010101" pitchFamily="2" charset="-122"/>
              </a:rPr>
              <a:t>科学</a:t>
            </a:r>
            <a:r>
              <a:rPr lang="zh-CN" altLang="en-US" sz="1600" dirty="0">
                <a:solidFill>
                  <a:srgbClr val="000000"/>
                </a:solidFill>
                <a:latin typeface="SimSun" panose="02010600030101010101" pitchFamily="2" charset="-122"/>
                <a:ea typeface="SimSun" panose="02010600030101010101" pitchFamily="2" charset="-122"/>
              </a:rPr>
              <a:t>一词只有</a:t>
            </a:r>
            <a:r>
              <a:rPr lang="en-US" altLang="zh-CN" sz="1600" dirty="0">
                <a:solidFill>
                  <a:srgbClr val="FF0000"/>
                </a:solidFill>
                <a:latin typeface="SimSun" panose="02010600030101010101" pitchFamily="2" charset="-122"/>
                <a:ea typeface="SimSun" panose="02010600030101010101" pitchFamily="2" charset="-122"/>
              </a:rPr>
              <a:t>151</a:t>
            </a:r>
            <a:r>
              <a:rPr lang="zh-CN" altLang="en-US" sz="1600" dirty="0">
                <a:solidFill>
                  <a:srgbClr val="FF0000"/>
                </a:solidFill>
                <a:latin typeface="SimSun" panose="02010600030101010101" pitchFamily="2" charset="-122"/>
                <a:ea typeface="SimSun" panose="02010600030101010101" pitchFamily="2" charset="-122"/>
              </a:rPr>
              <a:t>年</a:t>
            </a:r>
            <a:r>
              <a:rPr lang="zh-CN" altLang="en-US" sz="1600" dirty="0">
                <a:solidFill>
                  <a:srgbClr val="000000"/>
                </a:solidFill>
                <a:latin typeface="SimSun" panose="02010600030101010101" pitchFamily="2" charset="-122"/>
                <a:ea typeface="SimSun" panose="02010600030101010101" pitchFamily="2" charset="-122"/>
              </a:rPr>
              <a:t>历史（</a:t>
            </a:r>
            <a:r>
              <a:rPr lang="en-US" altLang="zh-CN" sz="1600" dirty="0">
                <a:solidFill>
                  <a:srgbClr val="000000"/>
                </a:solidFill>
                <a:latin typeface="SimSun" panose="02010600030101010101" pitchFamily="2" charset="-122"/>
                <a:ea typeface="SimSun" panose="02010600030101010101" pitchFamily="2" charset="-122"/>
              </a:rPr>
              <a:t>1867</a:t>
            </a:r>
            <a:r>
              <a:rPr lang="zh-CN" altLang="en-US" sz="1600" dirty="0">
                <a:solidFill>
                  <a:srgbClr val="000000"/>
                </a:solidFill>
                <a:latin typeface="SimSun" panose="02010600030101010101" pitchFamily="2" charset="-122"/>
                <a:ea typeface="SimSun" panose="02010600030101010101" pitchFamily="2" charset="-122"/>
              </a:rPr>
              <a:t>年创），是新字、</a:t>
            </a:r>
            <a:r>
              <a:rPr lang="zh-CN" altLang="en-US" sz="1600" dirty="0">
                <a:solidFill>
                  <a:srgbClr val="FF0000"/>
                </a:solidFill>
                <a:latin typeface="SimSun" panose="02010600030101010101" pitchFamily="2" charset="-122"/>
                <a:ea typeface="SimSun" panose="02010600030101010101" pitchFamily="2" charset="-122"/>
              </a:rPr>
              <a:t>新概念</a:t>
            </a:r>
            <a:r>
              <a:rPr lang="zh-CN" altLang="en-US" sz="1600" dirty="0">
                <a:solidFill>
                  <a:srgbClr val="000000"/>
                </a:solidFill>
                <a:latin typeface="SimSun" panose="02010600030101010101" pitchFamily="2" charset="-122"/>
                <a:ea typeface="SimSun" panose="02010600030101010101" pitchFamily="2" charset="-122"/>
              </a:rPr>
              <a:t>：</a:t>
            </a:r>
            <a:r>
              <a:rPr lang="zh-CN" altLang="en-US" sz="1600" dirty="0">
                <a:solidFill>
                  <a:srgbClr val="FF0000"/>
                </a:solidFill>
                <a:latin typeface="SimSun" panose="02010600030101010101" pitchFamily="2" charset="-122"/>
                <a:ea typeface="SimSun" panose="02010600030101010101" pitchFamily="2" charset="-122"/>
              </a:rPr>
              <a:t>了解自然界一切</a:t>
            </a:r>
            <a:r>
              <a:rPr lang="zh-CN" altLang="en-US" sz="1600" dirty="0">
                <a:solidFill>
                  <a:srgbClr val="000000"/>
                </a:solidFill>
                <a:latin typeface="SimSun" panose="02010600030101010101" pitchFamily="2" charset="-122"/>
                <a:ea typeface="SimSun" panose="02010600030101010101" pitchFamily="2" charset="-122"/>
              </a:rPr>
              <a:t>，</a:t>
            </a:r>
            <a:r>
              <a:rPr lang="zh-CN" altLang="en-US" sz="1600" u="sng" dirty="0">
                <a:solidFill>
                  <a:srgbClr val="FF0000"/>
                </a:solidFill>
                <a:latin typeface="SimSun" panose="02010600030101010101" pitchFamily="2" charset="-122"/>
                <a:ea typeface="SimSun" panose="02010600030101010101" pitchFamily="2" charset="-122"/>
              </a:rPr>
              <a:t>而不引入超自然</a:t>
            </a:r>
            <a:r>
              <a:rPr lang="en-US" altLang="zh-CN" sz="1600" u="sng" dirty="0">
                <a:solidFill>
                  <a:srgbClr val="FF0000"/>
                </a:solidFill>
                <a:latin typeface="SimSun" panose="02010600030101010101" pitchFamily="2" charset="-122"/>
                <a:ea typeface="SimSun" panose="02010600030101010101" pitchFamily="2" charset="-122"/>
              </a:rPr>
              <a:t>/</a:t>
            </a:r>
            <a:r>
              <a:rPr lang="zh-CN" altLang="en-US" sz="1600" u="sng" dirty="0">
                <a:solidFill>
                  <a:srgbClr val="FF0000"/>
                </a:solidFill>
                <a:latin typeface="SimSun" panose="02010600030101010101" pitchFamily="2" charset="-122"/>
                <a:ea typeface="SimSun" panose="02010600030101010101" pitchFamily="2" charset="-122"/>
              </a:rPr>
              <a:t>上帝的假设</a:t>
            </a:r>
            <a:r>
              <a:rPr lang="zh-CN" altLang="en-US" sz="1600" dirty="0">
                <a:solidFill>
                  <a:srgbClr val="000000"/>
                </a:solidFill>
                <a:latin typeface="SimSun" panose="02010600030101010101" pitchFamily="2" charset="-122"/>
                <a:ea typeface="SimSun" panose="02010600030101010101" pitchFamily="2" charset="-122"/>
              </a:rPr>
              <a:t>（</a:t>
            </a:r>
            <a:r>
              <a:rPr lang="zh-CN" altLang="en-US" sz="1600" b="1" dirty="0">
                <a:solidFill>
                  <a:srgbClr val="0000FF"/>
                </a:solidFill>
                <a:latin typeface="SimSun" panose="02010600030101010101" pitchFamily="2" charset="-122"/>
                <a:ea typeface="SimSun" panose="02010600030101010101" pitchFamily="2" charset="-122"/>
              </a:rPr>
              <a:t>科学的定义</a:t>
            </a:r>
            <a:r>
              <a:rPr lang="zh-CN" altLang="en-US" sz="1600" dirty="0">
                <a:solidFill>
                  <a:srgbClr val="000000"/>
                </a:solidFill>
                <a:latin typeface="SimSun" panose="02010600030101010101" pitchFamily="2" charset="-122"/>
                <a:ea typeface="SimSun" panose="02010600030101010101" pitchFamily="2" charset="-122"/>
              </a:rPr>
              <a:t>）</a:t>
            </a:r>
            <a:br>
              <a:rPr lang="zh-CN" altLang="en-US" sz="1600" dirty="0">
                <a:solidFill>
                  <a:srgbClr val="000000"/>
                </a:solidFill>
                <a:latin typeface="SimSun" panose="02010600030101010101" pitchFamily="2" charset="-122"/>
                <a:ea typeface="SimSun" panose="02010600030101010101" pitchFamily="2" charset="-122"/>
              </a:rPr>
            </a:br>
            <a:endParaRPr lang="zh-CN" altLang="en-US" sz="1600" dirty="0">
              <a:solidFill>
                <a:srgbClr val="000000"/>
              </a:solidFill>
              <a:latin typeface="SimSun" panose="02010600030101010101" pitchFamily="2" charset="-122"/>
              <a:ea typeface="SimSun" panose="02010600030101010101" pitchFamily="2" charset="-122"/>
            </a:endParaRPr>
          </a:p>
          <a:p>
            <a:pPr marL="285750" lvl="0" indent="-285750">
              <a:buClr>
                <a:srgbClr val="00B050"/>
              </a:buClr>
              <a:buSzPct val="150000"/>
              <a:buFont typeface="Arial" panose="020B0604020202020204" pitchFamily="34" charset="0"/>
              <a:buChar char="•"/>
            </a:pPr>
            <a:r>
              <a:rPr lang="zh-CN" altLang="en-US" sz="1600" dirty="0">
                <a:solidFill>
                  <a:srgbClr val="0000FF"/>
                </a:solidFill>
                <a:latin typeface="SimSun" panose="02010600030101010101" pitchFamily="2" charset="-122"/>
                <a:ea typeface="SimSun" panose="02010600030101010101" pitchFamily="2" charset="-122"/>
              </a:rPr>
              <a:t>之后，</a:t>
            </a:r>
            <a:r>
              <a:rPr lang="zh-CN" altLang="en-US" sz="1600" dirty="0" smtClean="0">
                <a:solidFill>
                  <a:srgbClr val="FF0000"/>
                </a:solidFill>
                <a:latin typeface="SimSun" panose="02010600030101010101" pitchFamily="2" charset="-122"/>
                <a:ea typeface="SimSun" panose="02010600030101010101" pitchFamily="2" charset="-122"/>
              </a:rPr>
              <a:t>回逆历</a:t>
            </a:r>
            <a:r>
              <a:rPr lang="zh-CN" altLang="en-US" sz="1600" dirty="0">
                <a:solidFill>
                  <a:srgbClr val="FF0000"/>
                </a:solidFill>
                <a:latin typeface="SimSun" panose="02010600030101010101" pitchFamily="2" charset="-122"/>
                <a:ea typeface="SimSun" panose="02010600030101010101" pitchFamily="2" charset="-122"/>
              </a:rPr>
              <a:t>史</a:t>
            </a:r>
            <a:r>
              <a:rPr lang="zh-CN" altLang="en-US" sz="1600" dirty="0">
                <a:solidFill>
                  <a:srgbClr val="0000FF"/>
                </a:solidFill>
                <a:latin typeface="SimSun" panose="02010600030101010101" pitchFamily="2" charset="-122"/>
                <a:ea typeface="SimSun" panose="02010600030101010101" pitchFamily="2" charset="-122"/>
              </a:rPr>
              <a:t>，看那部分的人类活动符合科学的定</a:t>
            </a:r>
            <a:r>
              <a:rPr lang="zh-CN" altLang="en-US" sz="1600" dirty="0" smtClean="0">
                <a:solidFill>
                  <a:srgbClr val="0000FF"/>
                </a:solidFill>
                <a:latin typeface="SimSun" panose="02010600030101010101" pitchFamily="2" charset="-122"/>
                <a:ea typeface="SimSun" panose="02010600030101010101" pitchFamily="2" charset="-122"/>
              </a:rPr>
              <a:t>义</a:t>
            </a:r>
            <a:endParaRPr lang="en-US" dirty="0"/>
          </a:p>
        </p:txBody>
      </p:sp>
      <p:sp>
        <p:nvSpPr>
          <p:cNvPr id="2" name="TextBox 1"/>
          <p:cNvSpPr txBox="1"/>
          <p:nvPr/>
        </p:nvSpPr>
        <p:spPr>
          <a:xfrm>
            <a:off x="336815" y="152400"/>
            <a:ext cx="1765679" cy="369332"/>
          </a:xfrm>
          <a:prstGeom prst="rect">
            <a:avLst/>
          </a:prstGeom>
          <a:solidFill>
            <a:srgbClr val="FFFF00"/>
          </a:solidFill>
        </p:spPr>
        <p:txBody>
          <a:bodyPr wrap="square" rtlCol="0">
            <a:spAutoFit/>
          </a:bodyPr>
          <a:lstStyle/>
          <a:p>
            <a:pPr algn="ctr"/>
            <a:r>
              <a:rPr lang="zh-CN" altLang="en-US" dirty="0" smtClean="0">
                <a:latin typeface="SimSun" panose="02010600030101010101" pitchFamily="2" charset="-122"/>
                <a:ea typeface="SimSun" panose="02010600030101010101" pitchFamily="2" charset="-122"/>
              </a:rPr>
              <a:t>发生什么事</a:t>
            </a:r>
            <a:endParaRPr lang="en-US" dirty="0">
              <a:latin typeface="SimSun" panose="02010600030101010101" pitchFamily="2" charset="-122"/>
              <a:ea typeface="SimSun" panose="02010600030101010101" pitchFamily="2" charset="-122"/>
            </a:endParaRPr>
          </a:p>
        </p:txBody>
      </p:sp>
      <p:grpSp>
        <p:nvGrpSpPr>
          <p:cNvPr id="92" name="Group 91"/>
          <p:cNvGrpSpPr/>
          <p:nvPr/>
        </p:nvGrpSpPr>
        <p:grpSpPr>
          <a:xfrm>
            <a:off x="4791637" y="0"/>
            <a:ext cx="4352363" cy="6858000"/>
            <a:chOff x="4791637" y="0"/>
            <a:chExt cx="4352363" cy="6858000"/>
          </a:xfrm>
        </p:grpSpPr>
        <p:pic>
          <p:nvPicPr>
            <p:cNvPr id="41" name="Picture 40"/>
            <p:cNvPicPr>
              <a:picLocks noChangeAspect="1"/>
            </p:cNvPicPr>
            <p:nvPr/>
          </p:nvPicPr>
          <p:blipFill rotWithShape="1">
            <a:blip r:embed="rId2" cstate="print">
              <a:extLst>
                <a:ext uri="{28A0092B-C50C-407E-A947-70E740481C1C}">
                  <a14:useLocalDpi xmlns:a14="http://schemas.microsoft.com/office/drawing/2010/main" val="0"/>
                </a:ext>
              </a:extLst>
            </a:blip>
            <a:srcRect l="6447" t="2222" r="1"/>
            <a:stretch/>
          </p:blipFill>
          <p:spPr>
            <a:xfrm>
              <a:off x="4791637" y="0"/>
              <a:ext cx="4352363" cy="6858000"/>
            </a:xfrm>
            <a:prstGeom prst="rect">
              <a:avLst/>
            </a:prstGeom>
          </p:spPr>
        </p:pic>
        <p:sp>
          <p:nvSpPr>
            <p:cNvPr id="38" name="Rectangle 37"/>
            <p:cNvSpPr/>
            <p:nvPr/>
          </p:nvSpPr>
          <p:spPr>
            <a:xfrm>
              <a:off x="8259335" y="65943"/>
              <a:ext cx="734897" cy="220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876685" y="3992454"/>
              <a:ext cx="199958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63399" y="4439462"/>
              <a:ext cx="16518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39629" y="5804428"/>
              <a:ext cx="2608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114925" y="5483909"/>
              <a:ext cx="1600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963399" y="4114800"/>
              <a:ext cx="0" cy="3246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615227" y="4298903"/>
              <a:ext cx="2261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876685" y="3992454"/>
              <a:ext cx="0" cy="1423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615227" y="4298903"/>
              <a:ext cx="0" cy="1405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876267" y="3992454"/>
              <a:ext cx="0" cy="306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63399" y="4134792"/>
              <a:ext cx="191328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988628" y="4904015"/>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947070" y="5334000"/>
              <a:ext cx="25804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963399" y="5029200"/>
              <a:ext cx="202522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522028" y="5236028"/>
              <a:ext cx="136615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988628" y="4904015"/>
              <a:ext cx="0" cy="1251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888185" y="4904015"/>
              <a:ext cx="0" cy="3320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963399" y="5029200"/>
              <a:ext cx="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522028" y="5236028"/>
              <a:ext cx="0" cy="97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13031" t="4445" r="11272" b="18889"/>
          <a:stretch/>
        </p:blipFill>
        <p:spPr>
          <a:xfrm>
            <a:off x="2675399" y="-3642"/>
            <a:ext cx="2237515" cy="3186686"/>
          </a:xfrm>
          <a:prstGeom prst="rect">
            <a:avLst/>
          </a:prstGeom>
          <a:ln w="15875">
            <a:solidFill>
              <a:schemeClr val="bg1"/>
            </a:solidFill>
          </a:ln>
        </p:spPr>
      </p:pic>
    </p:spTree>
    <p:extLst>
      <p:ext uri="{BB962C8B-B14F-4D97-AF65-F5344CB8AC3E}">
        <p14:creationId xmlns:p14="http://schemas.microsoft.com/office/powerpoint/2010/main" val="591062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3600"/>
            <a:ext cx="9144000" cy="1754326"/>
          </a:xfrm>
          <a:prstGeom prst="rect">
            <a:avLst/>
          </a:prstGeom>
          <a:solidFill>
            <a:srgbClr val="66FF66"/>
          </a:solidFill>
        </p:spPr>
        <p:txBody>
          <a:bodyPr wrap="square" rtlCol="0">
            <a:spAutoFit/>
          </a:bodyPr>
          <a:lstStyle/>
          <a:p>
            <a:pPr algn="ctr"/>
            <a:endParaRPr lang="en-US" sz="3600" dirty="0" smtClean="0"/>
          </a:p>
          <a:p>
            <a:pPr algn="ctr"/>
            <a:r>
              <a:rPr lang="zh-CN" altLang="en-US" sz="3600" spc="300" dirty="0" smtClean="0">
                <a:latin typeface="SimSun" panose="02010600030101010101" pitchFamily="2" charset="-122"/>
                <a:ea typeface="SimSun" panose="02010600030101010101" pitchFamily="2" charset="-122"/>
              </a:rPr>
              <a:t>人科之道</a:t>
            </a:r>
            <a:endParaRPr lang="en-US" altLang="zh-CN" sz="3600" spc="300" dirty="0" smtClean="0">
              <a:latin typeface="SimSun" panose="02010600030101010101" pitchFamily="2" charset="-122"/>
              <a:ea typeface="SimSun" panose="02010600030101010101" pitchFamily="2" charset="-122"/>
            </a:endParaRPr>
          </a:p>
          <a:p>
            <a:pPr algn="ctr"/>
            <a:endParaRPr lang="en-US" sz="3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46148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81000" y="76200"/>
            <a:ext cx="84582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SimSun" panose="02010600030101010101" pitchFamily="2" charset="-122"/>
              </a:rPr>
              <a:t>一句話</a:t>
            </a:r>
            <a:endParaRPr lang="en-US" altLang="zh-CN" sz="1800" b="1" spc="300" dirty="0">
              <a:solidFill>
                <a:srgbClr val="FF0000"/>
              </a:solidFill>
              <a:latin typeface="Comic Sans MS" panose="030F0702030302020204" pitchFamily="66" charset="0"/>
              <a:ea typeface="SimSun" panose="02010600030101010101" pitchFamily="2" charset="-122"/>
            </a:endParaRPr>
          </a:p>
        </p:txBody>
      </p:sp>
      <p:sp>
        <p:nvSpPr>
          <p:cNvPr id="3" name="TextBox 2"/>
          <p:cNvSpPr txBox="1"/>
          <p:nvPr/>
        </p:nvSpPr>
        <p:spPr>
          <a:xfrm>
            <a:off x="1885950" y="2286000"/>
            <a:ext cx="5372100" cy="461665"/>
          </a:xfrm>
          <a:prstGeom prst="rect">
            <a:avLst/>
          </a:prstGeom>
          <a:noFill/>
        </p:spPr>
        <p:txBody>
          <a:bodyPr wrap="square" rtlCol="0">
            <a:spAutoFit/>
          </a:bodyPr>
          <a:lstStyle/>
          <a:p>
            <a:pPr algn="ctr"/>
            <a:r>
              <a:rPr lang="zh-CN" altLang="en-US" sz="2400" dirty="0" smtClean="0">
                <a:latin typeface="SimSun" panose="02010600030101010101" pitchFamily="2" charset="-122"/>
                <a:ea typeface="SimSun" panose="02010600030101010101" pitchFamily="2" charset="-122"/>
              </a:rPr>
              <a:t>自</a:t>
            </a:r>
            <a:r>
              <a:rPr lang="zh-CN" altLang="en-US" sz="2400" dirty="0">
                <a:latin typeface="SimSun" panose="02010600030101010101" pitchFamily="2" charset="-122"/>
                <a:ea typeface="SimSun" panose="02010600030101010101" pitchFamily="2" charset="-122"/>
              </a:rPr>
              <a:t>然界的一切都是科学研究的對象</a:t>
            </a:r>
            <a:r>
              <a:rPr lang="en-US" sz="2400" dirty="0">
                <a:latin typeface="SimSun" panose="02010600030101010101" pitchFamily="2" charset="-122"/>
                <a:ea typeface="SimSun" panose="02010600030101010101" pitchFamily="2" charset="-122"/>
              </a:rPr>
              <a:t> !</a:t>
            </a:r>
          </a:p>
        </p:txBody>
      </p:sp>
    </p:spTree>
    <p:extLst>
      <p:ext uri="{BB962C8B-B14F-4D97-AF65-F5344CB8AC3E}">
        <p14:creationId xmlns:p14="http://schemas.microsoft.com/office/powerpoint/2010/main" val="3330516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4" name="TextBox 3"/>
          <p:cNvSpPr txBox="1"/>
          <p:nvPr/>
        </p:nvSpPr>
        <p:spPr>
          <a:xfrm>
            <a:off x="381000" y="685800"/>
            <a:ext cx="8534400" cy="4231928"/>
          </a:xfrm>
          <a:prstGeom prst="rect">
            <a:avLst/>
          </a:prstGeom>
          <a:noFill/>
        </p:spPr>
        <p:txBody>
          <a:bodyPr wrap="square" rtlCol="0">
            <a:spAutoFit/>
          </a:bodyPr>
          <a:lstStyle/>
          <a:p>
            <a:r>
              <a:rPr lang="en-US" b="1" dirty="0" smtClean="0">
                <a:solidFill>
                  <a:srgbClr val="FF0000"/>
                </a:solidFill>
              </a:rPr>
              <a:t>Conceptually, </a:t>
            </a:r>
            <a:r>
              <a:rPr lang="en-US" dirty="0" err="1" smtClean="0"/>
              <a:t>scimat</a:t>
            </a:r>
            <a:r>
              <a:rPr lang="en-US" dirty="0" smtClean="0"/>
              <a:t> represents the four tenets:</a:t>
            </a:r>
          </a:p>
          <a:p>
            <a:endParaRPr lang="en-US" dirty="0" smtClean="0"/>
          </a:p>
          <a:p>
            <a:pPr marL="548640" indent="-342900">
              <a:spcAft>
                <a:spcPts val="1200"/>
              </a:spcAft>
              <a:buFont typeface="+mj-lt"/>
              <a:buAutoNum type="arabicPeriod"/>
            </a:pPr>
            <a:r>
              <a:rPr lang="en-US" dirty="0" smtClean="0">
                <a:solidFill>
                  <a:srgbClr val="0000FF"/>
                </a:solidFill>
              </a:rPr>
              <a:t>Science is humans’ effort to understand Nature without bringing in God or any supernatural.</a:t>
            </a:r>
          </a:p>
          <a:p>
            <a:pPr marL="548640" indent="-342900">
              <a:spcAft>
                <a:spcPts val="1200"/>
              </a:spcAft>
              <a:buFont typeface="+mj-lt"/>
              <a:buAutoNum type="arabicPeriod"/>
            </a:pPr>
            <a:r>
              <a:rPr lang="en-US" dirty="0" smtClean="0"/>
              <a:t>Science covers everything in Nature.</a:t>
            </a:r>
          </a:p>
          <a:p>
            <a:pPr marL="548640" indent="-342900">
              <a:spcAft>
                <a:spcPts val="1200"/>
              </a:spcAft>
              <a:buFont typeface="+mj-lt"/>
              <a:buAutoNum type="arabicPeriod"/>
            </a:pPr>
            <a:r>
              <a:rPr lang="en-US" dirty="0" smtClean="0">
                <a:solidFill>
                  <a:srgbClr val="0000FF"/>
                </a:solidFill>
              </a:rPr>
              <a:t>Nature includes humans and all nonhuman systems.</a:t>
            </a:r>
          </a:p>
          <a:p>
            <a:pPr marL="548640" indent="-342900">
              <a:spcAft>
                <a:spcPts val="600"/>
              </a:spcAft>
              <a:buFont typeface="+mj-lt"/>
              <a:buAutoNum type="arabicPeriod"/>
            </a:pPr>
            <a:r>
              <a:rPr lang="en-US" dirty="0" smtClean="0"/>
              <a:t>All research on human matters, humanities in particular, are part of science. </a:t>
            </a:r>
          </a:p>
          <a:p>
            <a:endParaRPr lang="en-US" i="1" dirty="0" smtClean="0"/>
          </a:p>
          <a:p>
            <a:r>
              <a:rPr lang="en-US" b="1" dirty="0" smtClean="0">
                <a:solidFill>
                  <a:srgbClr val="FF0000"/>
                </a:solidFill>
              </a:rPr>
              <a:t>Disciplinarily</a:t>
            </a:r>
            <a:r>
              <a:rPr lang="en-US" dirty="0" smtClean="0"/>
              <a:t>, </a:t>
            </a:r>
            <a:r>
              <a:rPr lang="en-US" dirty="0" err="1" smtClean="0"/>
              <a:t>scimat</a:t>
            </a:r>
            <a:r>
              <a:rPr lang="en-US" dirty="0" smtClean="0"/>
              <a:t> represents the collection of research disciplines that deal with humans:</a:t>
            </a:r>
          </a:p>
          <a:p>
            <a:endParaRPr lang="en-US" dirty="0" smtClean="0"/>
          </a:p>
          <a:p>
            <a:pPr algn="ctr"/>
            <a:r>
              <a:rPr lang="en-US" dirty="0" err="1" smtClean="0">
                <a:solidFill>
                  <a:srgbClr val="0000FF"/>
                </a:solidFill>
              </a:rPr>
              <a:t>Scimat</a:t>
            </a:r>
            <a:r>
              <a:rPr lang="en-US" dirty="0" smtClean="0">
                <a:solidFill>
                  <a:srgbClr val="0000FF"/>
                </a:solidFill>
              </a:rPr>
              <a:t> = Humanities + Social Science  + Medical Science</a:t>
            </a:r>
            <a:endParaRPr lang="en-US" dirty="0" smtClean="0"/>
          </a:p>
          <a:p>
            <a:pPr algn="ctr"/>
            <a:endParaRPr lang="en-US" dirty="0"/>
          </a:p>
        </p:txBody>
      </p:sp>
      <p:sp>
        <p:nvSpPr>
          <p:cNvPr id="6" name="Text Box 3"/>
          <p:cNvSpPr txBox="1">
            <a:spLocks noChangeArrowheads="1"/>
          </p:cNvSpPr>
          <p:nvPr/>
        </p:nvSpPr>
        <p:spPr bwMode="auto">
          <a:xfrm>
            <a:off x="381000" y="76200"/>
            <a:ext cx="84582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SimSun" panose="02010600030101010101" pitchFamily="2" charset="-122"/>
              </a:rPr>
              <a:t>四个信條</a:t>
            </a:r>
            <a:endParaRPr lang="en-US" altLang="zh-CN" sz="1800" b="1" spc="300" dirty="0">
              <a:solidFill>
                <a:srgbClr val="FF0000"/>
              </a:solidFill>
              <a:latin typeface="Comic Sans MS" panose="030F0702030302020204" pitchFamily="66" charset="0"/>
              <a:ea typeface="SimSun" panose="02010600030101010101" pitchFamily="2" charset="-122"/>
            </a:endParaRPr>
          </a:p>
        </p:txBody>
      </p:sp>
    </p:spTree>
    <p:extLst>
      <p:ext uri="{BB962C8B-B14F-4D97-AF65-F5344CB8AC3E}">
        <p14:creationId xmlns:p14="http://schemas.microsoft.com/office/powerpoint/2010/main" val="93477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81000" y="76200"/>
            <a:ext cx="84582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SimSun" panose="02010600030101010101" pitchFamily="2" charset="-122"/>
              </a:rPr>
              <a:t>一点认知</a:t>
            </a:r>
            <a:endParaRPr lang="en-US" altLang="zh-CN" sz="1800" b="1" spc="300" dirty="0">
              <a:solidFill>
                <a:srgbClr val="FF0000"/>
              </a:solidFill>
              <a:latin typeface="Comic Sans MS" panose="030F0702030302020204" pitchFamily="66" charset="0"/>
              <a:ea typeface="SimSun" panose="02010600030101010101" pitchFamily="2" charset="-122"/>
            </a:endParaRPr>
          </a:p>
        </p:txBody>
      </p:sp>
      <p:grpSp>
        <p:nvGrpSpPr>
          <p:cNvPr id="3" name="Group 2"/>
          <p:cNvGrpSpPr/>
          <p:nvPr/>
        </p:nvGrpSpPr>
        <p:grpSpPr>
          <a:xfrm>
            <a:off x="838200" y="1600200"/>
            <a:ext cx="7467600" cy="3231654"/>
            <a:chOff x="838200" y="1600200"/>
            <a:chExt cx="7467600" cy="3231654"/>
          </a:xfrm>
        </p:grpSpPr>
        <p:sp>
          <p:nvSpPr>
            <p:cNvPr id="4" name="TextBox 3"/>
            <p:cNvSpPr txBox="1"/>
            <p:nvPr/>
          </p:nvSpPr>
          <p:spPr>
            <a:xfrm>
              <a:off x="2324100" y="2411896"/>
              <a:ext cx="4495800" cy="457200"/>
            </a:xfrm>
            <a:prstGeom prst="rect">
              <a:avLst/>
            </a:prstGeom>
            <a:solidFill>
              <a:srgbClr val="FFFF66"/>
            </a:solidFill>
          </p:spPr>
          <p:txBody>
            <a:bodyPr wrap="square" rtlCol="0">
              <a:spAutoFit/>
            </a:bodyPr>
            <a:lstStyle/>
            <a:p>
              <a:endParaRPr lang="en-US" dirty="0"/>
            </a:p>
          </p:txBody>
        </p:sp>
        <p:sp>
          <p:nvSpPr>
            <p:cNvPr id="6" name="TextBox 5"/>
            <p:cNvSpPr txBox="1"/>
            <p:nvPr/>
          </p:nvSpPr>
          <p:spPr>
            <a:xfrm>
              <a:off x="838200" y="1600200"/>
              <a:ext cx="7467600" cy="3231654"/>
            </a:xfrm>
            <a:prstGeom prst="rect">
              <a:avLst/>
            </a:prstGeom>
            <a:noFill/>
          </p:spPr>
          <p:txBody>
            <a:bodyPr wrap="square" rtlCol="0">
              <a:spAutoFit/>
            </a:bodyPr>
            <a:lstStyle/>
            <a:p>
              <a:r>
                <a:rPr lang="en-US" sz="2000" b="1" dirty="0" smtClean="0">
                  <a:solidFill>
                    <a:srgbClr val="FF0000"/>
                  </a:solidFill>
                  <a:latin typeface="SimSun" panose="02010600030101010101" pitchFamily="2" charset="-122"/>
                  <a:ea typeface="SimSun" panose="02010600030101010101" pitchFamily="2" charset="-122"/>
                </a:rPr>
                <a:t>1-2-3 </a:t>
              </a:r>
              <a:r>
                <a:rPr lang="zh-CN" altLang="en-US" sz="2000" b="1" spc="300" dirty="0">
                  <a:solidFill>
                    <a:srgbClr val="FF0000"/>
                  </a:solidFill>
                  <a:latin typeface="SimSun" panose="02010600030101010101" pitchFamily="2" charset="-122"/>
                  <a:ea typeface="SimSun" panose="02010600030101010101" pitchFamily="2" charset="-122"/>
                </a:rPr>
                <a:t>认</a:t>
              </a:r>
              <a:r>
                <a:rPr lang="zh-CN" altLang="en-US" sz="2000" b="1" spc="300" dirty="0" smtClean="0">
                  <a:solidFill>
                    <a:srgbClr val="FF0000"/>
                  </a:solidFill>
                  <a:latin typeface="SimSun" panose="02010600030101010101" pitchFamily="2" charset="-122"/>
                  <a:ea typeface="SimSun" panose="02010600030101010101" pitchFamily="2" charset="-122"/>
                </a:rPr>
                <a:t>知</a:t>
              </a:r>
              <a:r>
                <a:rPr lang="en-US" sz="2000" dirty="0">
                  <a:latin typeface="SimSun" panose="02010600030101010101" pitchFamily="2" charset="-122"/>
                  <a:ea typeface="SimSun" panose="02010600030101010101" pitchFamily="2" charset="-122"/>
                </a:rPr>
                <a:t>:</a:t>
              </a:r>
            </a:p>
            <a:p>
              <a:endParaRPr lang="en-US" altLang="zh-CN" b="1" spc="300" dirty="0">
                <a:solidFill>
                  <a:srgbClr val="FF0000"/>
                </a:solidFill>
                <a:latin typeface="SimSun" panose="02010600030101010101" pitchFamily="2" charset="-122"/>
                <a:ea typeface="SimSun" panose="02010600030101010101" pitchFamily="2" charset="-122"/>
              </a:endParaRPr>
            </a:p>
            <a:p>
              <a:endParaRPr lang="en-US" dirty="0">
                <a:latin typeface="SimSun" panose="02010600030101010101" pitchFamily="2" charset="-122"/>
                <a:ea typeface="SimSun" panose="02010600030101010101" pitchFamily="2" charset="-122"/>
              </a:endParaRPr>
            </a:p>
            <a:p>
              <a:pPr algn="ctr"/>
              <a:r>
                <a:rPr lang="zh-CN" altLang="en-US" dirty="0" smtClean="0">
                  <a:latin typeface="SimSun" panose="02010600030101010101" pitchFamily="2" charset="-122"/>
                  <a:ea typeface="SimSun" panose="02010600030101010101" pitchFamily="2" charset="-122"/>
                </a:rPr>
                <a:t>一种文化</a:t>
              </a:r>
              <a:r>
                <a:rPr lang="en-US" dirty="0" smtClean="0">
                  <a:latin typeface="SimSun" panose="02010600030101010101" pitchFamily="2" charset="-122"/>
                  <a:ea typeface="SimSun" panose="02010600030101010101" pitchFamily="2" charset="-122"/>
                </a:rPr>
                <a:t>, </a:t>
              </a:r>
              <a:r>
                <a:rPr lang="zh-CN" altLang="en-US" dirty="0" smtClean="0">
                  <a:latin typeface="SimSun" panose="02010600030101010101" pitchFamily="2" charset="-122"/>
                  <a:ea typeface="SimSun" panose="02010600030101010101" pitchFamily="2" charset="-122"/>
                </a:rPr>
                <a:t>二种</a:t>
              </a:r>
              <a:r>
                <a:rPr lang="zh-CN" altLang="en-US" dirty="0">
                  <a:latin typeface="SimSun" panose="02010600030101010101" pitchFamily="2" charset="-122"/>
                  <a:ea typeface="SimSun" panose="02010600030101010101" pitchFamily="2" charset="-122"/>
                </a:rPr>
                <a:t>系</a:t>
              </a:r>
              <a:r>
                <a:rPr lang="zh-CN" altLang="en-US" dirty="0" smtClean="0">
                  <a:latin typeface="SimSun" panose="02010600030101010101" pitchFamily="2" charset="-122"/>
                  <a:ea typeface="SimSun" panose="02010600030101010101" pitchFamily="2" charset="-122"/>
                </a:rPr>
                <a:t>統</a:t>
              </a:r>
              <a:r>
                <a:rPr lang="en-US" dirty="0" smtClean="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三</a:t>
              </a:r>
              <a:r>
                <a:rPr lang="zh-CN" altLang="en-US" dirty="0" smtClean="0">
                  <a:latin typeface="SimSun" panose="02010600030101010101" pitchFamily="2" charset="-122"/>
                  <a:ea typeface="SimSun" panose="02010600030101010101" pitchFamily="2" charset="-122"/>
                </a:rPr>
                <a:t>种层次</a:t>
              </a:r>
              <a:endParaRPr lang="en-US" dirty="0">
                <a:latin typeface="SimSun" panose="02010600030101010101" pitchFamily="2" charset="-122"/>
                <a:ea typeface="SimSun" panose="02010600030101010101" pitchFamily="2" charset="-122"/>
              </a:endParaRPr>
            </a:p>
            <a:p>
              <a:pPr algn="ctr">
                <a:buClr>
                  <a:srgbClr val="00B050"/>
                </a:buClr>
                <a:buSzPct val="150000"/>
              </a:pPr>
              <a:endParaRPr lang="en-US" dirty="0">
                <a:latin typeface="SimSun" panose="02010600030101010101" pitchFamily="2" charset="-122"/>
                <a:ea typeface="SimSun" panose="02010600030101010101" pitchFamily="2" charset="-122"/>
              </a:endParaRPr>
            </a:p>
            <a:p>
              <a:pPr marL="1280160" indent="-285750">
                <a:spcBef>
                  <a:spcPts val="1800"/>
                </a:spcBef>
                <a:spcAft>
                  <a:spcPts val="3000"/>
                </a:spcAft>
                <a:buClr>
                  <a:srgbClr val="00B050"/>
                </a:buClr>
                <a:buSzPct val="150000"/>
                <a:buFont typeface="Arial" panose="020B0604020202020204" pitchFamily="34" charset="0"/>
                <a:buChar char="•"/>
              </a:pPr>
              <a:r>
                <a:rPr lang="zh-CN" altLang="en-US" dirty="0" smtClean="0">
                  <a:solidFill>
                    <a:srgbClr val="0000FF"/>
                  </a:solidFill>
                  <a:latin typeface="SimSun" panose="02010600030101010101" pitchFamily="2" charset="-122"/>
                  <a:ea typeface="SimSun" panose="02010600030101010101" pitchFamily="2" charset="-122"/>
                </a:rPr>
                <a:t>只有</a:t>
              </a:r>
              <a:r>
                <a:rPr lang="zh-CN" altLang="en-US" b="1" dirty="0" smtClean="0">
                  <a:solidFill>
                    <a:srgbClr val="FF0000"/>
                  </a:solidFill>
                  <a:latin typeface="SimSun" panose="02010600030101010101" pitchFamily="2" charset="-122"/>
                  <a:ea typeface="SimSun" panose="02010600030101010101" pitchFamily="2" charset="-122"/>
                </a:rPr>
                <a:t>一</a:t>
              </a:r>
              <a:r>
                <a:rPr lang="zh-CN" altLang="en-US" dirty="0">
                  <a:solidFill>
                    <a:srgbClr val="0000FF"/>
                  </a:solidFill>
                  <a:latin typeface="SimSun" panose="02010600030101010101" pitchFamily="2" charset="-122"/>
                  <a:ea typeface="SimSun" panose="02010600030101010101" pitchFamily="2" charset="-122"/>
                </a:rPr>
                <a:t>种文</a:t>
              </a:r>
              <a:r>
                <a:rPr lang="zh-CN" altLang="en-US" dirty="0" smtClean="0">
                  <a:solidFill>
                    <a:srgbClr val="0000FF"/>
                  </a:solidFill>
                  <a:latin typeface="SimSun" panose="02010600030101010101" pitchFamily="2" charset="-122"/>
                  <a:ea typeface="SimSun" panose="02010600030101010101" pitchFamily="2" charset="-122"/>
                </a:rPr>
                <a:t>化</a:t>
              </a:r>
              <a:r>
                <a:rPr lang="en-US" altLang="zh-CN" dirty="0" smtClean="0">
                  <a:solidFill>
                    <a:srgbClr val="0000FF"/>
                  </a:solidFill>
                  <a:latin typeface="SimSun" panose="02010600030101010101" pitchFamily="2" charset="-122"/>
                  <a:ea typeface="SimSun" panose="02010600030101010101" pitchFamily="2" charset="-122"/>
                </a:rPr>
                <a:t>: </a:t>
              </a:r>
              <a:r>
                <a:rPr lang="en-US" dirty="0" smtClean="0">
                  <a:solidFill>
                    <a:srgbClr val="0000FF"/>
                  </a:solidFill>
                  <a:latin typeface="SimSun" panose="02010600030101010101" pitchFamily="2" charset="-122"/>
                  <a:ea typeface="SimSun" panose="02010600030101010101" pitchFamily="2" charset="-122"/>
                </a:rPr>
                <a:t> </a:t>
              </a:r>
              <a:r>
                <a:rPr lang="zh-CN" altLang="en-US" dirty="0">
                  <a:solidFill>
                    <a:srgbClr val="FF0000"/>
                  </a:solidFill>
                  <a:latin typeface="SimSun" panose="02010600030101010101" pitchFamily="2" charset="-122"/>
                  <a:ea typeface="SimSun" panose="02010600030101010101" pitchFamily="2" charset="-122"/>
                </a:rPr>
                <a:t>科学文</a:t>
              </a:r>
              <a:r>
                <a:rPr lang="zh-CN" altLang="en-US" dirty="0" smtClean="0">
                  <a:solidFill>
                    <a:srgbClr val="FF0000"/>
                  </a:solidFill>
                  <a:latin typeface="SimSun" panose="02010600030101010101" pitchFamily="2" charset="-122"/>
                  <a:ea typeface="SimSun" panose="02010600030101010101" pitchFamily="2" charset="-122"/>
                </a:rPr>
                <a:t>化</a:t>
              </a:r>
              <a:r>
                <a:rPr lang="en-US" dirty="0" smtClean="0">
                  <a:solidFill>
                    <a:srgbClr val="FF0000"/>
                  </a:solidFill>
                  <a:latin typeface="SimSun" panose="02010600030101010101" pitchFamily="2" charset="-122"/>
                  <a:ea typeface="SimSun" panose="02010600030101010101" pitchFamily="2" charset="-122"/>
                </a:rPr>
                <a:t> </a:t>
              </a:r>
              <a:endParaRPr lang="en-US" dirty="0">
                <a:solidFill>
                  <a:srgbClr val="FF0000"/>
                </a:solidFill>
                <a:latin typeface="SimSun" panose="02010600030101010101" pitchFamily="2" charset="-122"/>
                <a:ea typeface="SimSun" panose="02010600030101010101" pitchFamily="2" charset="-122"/>
              </a:endParaRPr>
            </a:p>
            <a:p>
              <a:pPr marL="1280160" indent="-285750">
                <a:spcAft>
                  <a:spcPts val="2400"/>
                </a:spcAft>
                <a:buClr>
                  <a:srgbClr val="00B050"/>
                </a:buClr>
                <a:buSzPct val="150000"/>
                <a:buFont typeface="Arial" panose="020B0604020202020204" pitchFamily="34" charset="0"/>
                <a:buChar char="•"/>
              </a:pPr>
              <a:r>
                <a:rPr lang="zh-CN" altLang="en-US" dirty="0" smtClean="0">
                  <a:latin typeface="SimSun" panose="02010600030101010101" pitchFamily="2" charset="-122"/>
                  <a:ea typeface="SimSun" panose="02010600030101010101" pitchFamily="2" charset="-122"/>
                </a:rPr>
                <a:t>所有系统都是</a:t>
              </a:r>
              <a:r>
                <a:rPr lang="zh-CN" altLang="en-US" dirty="0" smtClean="0">
                  <a:solidFill>
                    <a:srgbClr val="FF0000"/>
                  </a:solidFill>
                  <a:latin typeface="SimSun" panose="02010600030101010101" pitchFamily="2" charset="-122"/>
                  <a:ea typeface="SimSun" panose="02010600030101010101" pitchFamily="2" charset="-122"/>
                </a:rPr>
                <a:t>簡单系</a:t>
              </a:r>
              <a:r>
                <a:rPr lang="zh-CN" altLang="en-US" dirty="0">
                  <a:solidFill>
                    <a:srgbClr val="FF0000"/>
                  </a:solidFill>
                  <a:latin typeface="SimSun" panose="02010600030101010101" pitchFamily="2" charset="-122"/>
                  <a:ea typeface="SimSun" panose="02010600030101010101" pitchFamily="2" charset="-122"/>
                </a:rPr>
                <a:t>统</a:t>
              </a:r>
              <a:r>
                <a:rPr lang="zh-CN" altLang="en-US" dirty="0" smtClean="0">
                  <a:latin typeface="SimSun" panose="02010600030101010101" pitchFamily="2" charset="-122"/>
                  <a:ea typeface="SimSun" panose="02010600030101010101" pitchFamily="2" charset="-122"/>
                </a:rPr>
                <a:t>或</a:t>
              </a:r>
              <a:r>
                <a:rPr lang="zh-CN" altLang="en-US" dirty="0" smtClean="0">
                  <a:solidFill>
                    <a:srgbClr val="FF0000"/>
                  </a:solidFill>
                  <a:latin typeface="SimSun" panose="02010600030101010101" pitchFamily="2" charset="-122"/>
                  <a:ea typeface="SimSun" panose="02010600030101010101" pitchFamily="2" charset="-122"/>
                </a:rPr>
                <a:t>复杂系统</a:t>
              </a:r>
              <a:r>
                <a:rPr lang="en-US" altLang="zh-CN" dirty="0" smtClean="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這</a:t>
              </a:r>
              <a:r>
                <a:rPr lang="zh-CN" altLang="en-US" b="1" dirty="0" smtClean="0">
                  <a:solidFill>
                    <a:srgbClr val="FF0000"/>
                  </a:solidFill>
                  <a:latin typeface="SimSun" panose="02010600030101010101" pitchFamily="2" charset="-122"/>
                  <a:ea typeface="SimSun" panose="02010600030101010101" pitchFamily="2" charset="-122"/>
                </a:rPr>
                <a:t>二</a:t>
              </a:r>
              <a:r>
                <a:rPr lang="zh-CN" altLang="en-US" dirty="0">
                  <a:latin typeface="SimSun" panose="02010600030101010101" pitchFamily="2" charset="-122"/>
                  <a:ea typeface="SimSun" panose="02010600030101010101" pitchFamily="2" charset="-122"/>
                </a:rPr>
                <a:t>种</a:t>
              </a:r>
              <a:r>
                <a:rPr lang="zh-CN" altLang="en-US" dirty="0" smtClean="0">
                  <a:latin typeface="SimSun" panose="02010600030101010101" pitchFamily="2" charset="-122"/>
                  <a:ea typeface="SimSun" panose="02010600030101010101" pitchFamily="2" charset="-122"/>
                </a:rPr>
                <a:t>系</a:t>
              </a:r>
              <a:r>
                <a:rPr lang="zh-CN" altLang="en-US" dirty="0">
                  <a:latin typeface="SimSun" panose="02010600030101010101" pitchFamily="2" charset="-122"/>
                  <a:ea typeface="SimSun" panose="02010600030101010101" pitchFamily="2" charset="-122"/>
                </a:rPr>
                <a:t>統</a:t>
              </a:r>
              <a:r>
                <a:rPr lang="zh-CN" altLang="en-US" dirty="0" smtClean="0">
                  <a:latin typeface="SimSun" panose="02010600030101010101" pitchFamily="2" charset="-122"/>
                  <a:ea typeface="SimSun" panose="02010600030101010101" pitchFamily="2" charset="-122"/>
                </a:rPr>
                <a:t>很不</a:t>
              </a:r>
              <a:r>
                <a:rPr lang="en-US" altLang="zh-CN" dirty="0" smtClean="0">
                  <a:latin typeface="SimSun" panose="02010600030101010101" pitchFamily="2" charset="-122"/>
                  <a:ea typeface="SimSun" panose="02010600030101010101" pitchFamily="2" charset="-122"/>
                </a:rPr>
                <a:t>—</a:t>
              </a:r>
              <a:r>
                <a:rPr lang="zh-CN" altLang="en-US" dirty="0" smtClean="0">
                  <a:latin typeface="SimSun" panose="02010600030101010101" pitchFamily="2" charset="-122"/>
                  <a:ea typeface="SimSun" panose="02010600030101010101" pitchFamily="2" charset="-122"/>
                </a:rPr>
                <a:t>樣</a:t>
              </a:r>
              <a:endParaRPr lang="en-US" altLang="zh-CN" dirty="0" smtClean="0">
                <a:latin typeface="SimSun" panose="02010600030101010101" pitchFamily="2" charset="-122"/>
                <a:ea typeface="SimSun" panose="02010600030101010101" pitchFamily="2" charset="-122"/>
              </a:endParaRPr>
            </a:p>
            <a:p>
              <a:pPr marL="1280160" indent="-285750">
                <a:spcAft>
                  <a:spcPts val="2400"/>
                </a:spcAft>
                <a:buClr>
                  <a:srgbClr val="00B050"/>
                </a:buClr>
                <a:buSzPct val="150000"/>
                <a:buFont typeface="Arial" panose="020B0604020202020204" pitchFamily="34" charset="0"/>
                <a:buChar char="•"/>
              </a:pPr>
              <a:r>
                <a:rPr lang="zh-CN" altLang="en-US" dirty="0" smtClean="0">
                  <a:solidFill>
                    <a:srgbClr val="FF0000"/>
                  </a:solidFill>
                  <a:latin typeface="SimSun" panose="02010600030101010101" pitchFamily="2" charset="-122"/>
                  <a:ea typeface="SimSun" panose="02010600030101010101" pitchFamily="2" charset="-122"/>
                </a:rPr>
                <a:t>任</a:t>
              </a:r>
              <a:r>
                <a:rPr lang="zh-CN" altLang="en-US" dirty="0">
                  <a:solidFill>
                    <a:srgbClr val="FF0000"/>
                  </a:solidFill>
                  <a:latin typeface="SimSun" panose="02010600030101010101" pitchFamily="2" charset="-122"/>
                  <a:ea typeface="SimSun" panose="02010600030101010101" pitchFamily="2" charset="-122"/>
                </a:rPr>
                <a:t>何学</a:t>
              </a:r>
              <a:r>
                <a:rPr lang="zh-CN" altLang="en-US" dirty="0" smtClean="0">
                  <a:solidFill>
                    <a:srgbClr val="FF0000"/>
                  </a:solidFill>
                  <a:latin typeface="SimSun" panose="02010600030101010101" pitchFamily="2" charset="-122"/>
                  <a:ea typeface="SimSun" panose="02010600030101010101" pitchFamily="2" charset="-122"/>
                </a:rPr>
                <a:t>科</a:t>
              </a:r>
              <a:r>
                <a:rPr lang="zh-CN" altLang="en-US" dirty="0" smtClean="0">
                  <a:solidFill>
                    <a:srgbClr val="0000FF"/>
                  </a:solidFill>
                  <a:latin typeface="SimSun" panose="02010600030101010101" pitchFamily="2" charset="-122"/>
                  <a:ea typeface="SimSun" panose="02010600030101010101" pitchFamily="2" charset="-122"/>
                </a:rPr>
                <a:t>都可以有</a:t>
              </a:r>
              <a:r>
                <a:rPr lang="zh-CN" altLang="en-US" b="1" dirty="0" smtClean="0">
                  <a:solidFill>
                    <a:srgbClr val="FF0000"/>
                  </a:solidFill>
                  <a:latin typeface="SimSun" panose="02010600030101010101" pitchFamily="2" charset="-122"/>
                  <a:ea typeface="SimSun" panose="02010600030101010101" pitchFamily="2" charset="-122"/>
                </a:rPr>
                <a:t>三</a:t>
              </a:r>
              <a:r>
                <a:rPr lang="zh-CN" altLang="en-US" dirty="0" smtClean="0">
                  <a:solidFill>
                    <a:srgbClr val="0000FF"/>
                  </a:solidFill>
                  <a:latin typeface="SimSun" panose="02010600030101010101" pitchFamily="2" charset="-122"/>
                  <a:ea typeface="SimSun" panose="02010600030101010101" pitchFamily="2" charset="-122"/>
                </a:rPr>
                <a:t>种</a:t>
              </a:r>
              <a:r>
                <a:rPr lang="zh-CN" altLang="en-US" dirty="0">
                  <a:solidFill>
                    <a:srgbClr val="FF0000"/>
                  </a:solidFill>
                  <a:latin typeface="SimSun" panose="02010600030101010101" pitchFamily="2" charset="-122"/>
                  <a:ea typeface="SimSun" panose="02010600030101010101" pitchFamily="2" charset="-122"/>
                </a:rPr>
                <a:t>研究</a:t>
              </a:r>
              <a:r>
                <a:rPr lang="zh-CN" altLang="en-US" dirty="0" smtClean="0">
                  <a:solidFill>
                    <a:srgbClr val="FF0000"/>
                  </a:solidFill>
                  <a:latin typeface="SimSun" panose="02010600030101010101" pitchFamily="2" charset="-122"/>
                  <a:ea typeface="SimSun" panose="02010600030101010101" pitchFamily="2" charset="-122"/>
                </a:rPr>
                <a:t>层次</a:t>
              </a:r>
              <a:endParaRPr lang="en-US" dirty="0">
                <a:solidFill>
                  <a:srgbClr val="FF0000"/>
                </a:solidFill>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39532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745958" y="57904"/>
            <a:ext cx="7653576" cy="369332"/>
          </a:xfrm>
          <a:prstGeom prst="rect">
            <a:avLst/>
          </a:prstGeom>
          <a:solidFill>
            <a:srgbClr val="66FF66"/>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b="1" spc="300" dirty="0" smtClean="0">
                <a:latin typeface="SimSun" panose="02010600030101010101" pitchFamily="2" charset="-122"/>
                <a:ea typeface="SimSun" panose="02010600030101010101" pitchFamily="2" charset="-122"/>
              </a:rPr>
              <a:t>基本信息 </a:t>
            </a:r>
            <a:r>
              <a:rPr lang="en-US" altLang="zh-CN" b="1" spc="300" dirty="0" smtClean="0">
                <a:solidFill>
                  <a:srgbClr val="FF0000"/>
                </a:solidFill>
                <a:latin typeface="SimSun" panose="02010600030101010101" pitchFamily="2" charset="-122"/>
                <a:ea typeface="SimSun" panose="02010600030101010101" pitchFamily="2" charset="-122"/>
              </a:rPr>
              <a:t>1</a:t>
            </a:r>
            <a:r>
              <a:rPr lang="en-US" altLang="zh-CN" b="1" spc="300" dirty="0" smtClean="0">
                <a:latin typeface="SimSun" panose="02010600030101010101" pitchFamily="2" charset="-122"/>
                <a:ea typeface="SimSun" panose="02010600030101010101" pitchFamily="2" charset="-122"/>
              </a:rPr>
              <a:t>: </a:t>
            </a:r>
            <a:r>
              <a:rPr lang="zh-CN" altLang="en-US" b="1" spc="300" dirty="0" smtClean="0">
                <a:latin typeface="SimSun" panose="02010600030101010101" pitchFamily="2" charset="-122"/>
                <a:ea typeface="SimSun" panose="02010600030101010101" pitchFamily="2" charset="-122"/>
              </a:rPr>
              <a:t>一切從大爆炸開始</a:t>
            </a:r>
            <a:endParaRPr lang="en-US" altLang="zh-CN" b="1" spc="300" dirty="0">
              <a:latin typeface="SimSun" panose="02010600030101010101" pitchFamily="2" charset="-122"/>
              <a:ea typeface="SimSun" panose="02010600030101010101" pitchFamily="2" charset="-122"/>
            </a:endParaRPr>
          </a:p>
        </p:txBody>
      </p:sp>
      <p:pic>
        <p:nvPicPr>
          <p:cNvPr id="9220" name="Picture 4" descr="090930-timelin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91440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14686"/>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Line 5"/>
          <p:cNvSpPr>
            <a:spLocks noChangeShapeType="1"/>
          </p:cNvSpPr>
          <p:nvPr/>
        </p:nvSpPr>
        <p:spPr bwMode="auto">
          <a:xfrm flipV="1">
            <a:off x="1600200" y="5156199"/>
            <a:ext cx="1143000" cy="754062"/>
          </a:xfrm>
          <a:prstGeom prst="line">
            <a:avLst/>
          </a:prstGeom>
          <a:noFill/>
          <a:ln w="9525">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2" name="Text Box 6"/>
          <p:cNvSpPr txBox="1">
            <a:spLocks noChangeArrowheads="1"/>
          </p:cNvSpPr>
          <p:nvPr/>
        </p:nvSpPr>
        <p:spPr bwMode="auto">
          <a:xfrm>
            <a:off x="838200" y="5822196"/>
            <a:ext cx="1441420" cy="3077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sz="1400" dirty="0" smtClean="0">
                <a:ea typeface="宋体" panose="02010600030101010101" pitchFamily="2" charset="-122"/>
              </a:rPr>
              <a:t>原子在星球合成</a:t>
            </a:r>
            <a:endParaRPr lang="en-US" altLang="zh-CN" sz="1400" dirty="0">
              <a:ea typeface="宋体" panose="02010600030101010101" pitchFamily="2" charset="-122"/>
            </a:endParaRPr>
          </a:p>
        </p:txBody>
      </p:sp>
      <p:sp>
        <p:nvSpPr>
          <p:cNvPr id="9223" name="Line 7"/>
          <p:cNvSpPr>
            <a:spLocks noChangeShapeType="1"/>
          </p:cNvSpPr>
          <p:nvPr/>
        </p:nvSpPr>
        <p:spPr bwMode="auto">
          <a:xfrm flipV="1">
            <a:off x="5029200" y="5156199"/>
            <a:ext cx="1219200" cy="830262"/>
          </a:xfrm>
          <a:prstGeom prst="line">
            <a:avLst/>
          </a:prstGeom>
          <a:noFill/>
          <a:ln w="9525">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5" name="Line 9"/>
          <p:cNvSpPr>
            <a:spLocks noChangeShapeType="1"/>
          </p:cNvSpPr>
          <p:nvPr/>
        </p:nvSpPr>
        <p:spPr bwMode="auto">
          <a:xfrm flipV="1">
            <a:off x="6553200" y="5602286"/>
            <a:ext cx="704850" cy="460375"/>
          </a:xfrm>
          <a:prstGeom prst="line">
            <a:avLst/>
          </a:prstGeom>
          <a:noFill/>
          <a:ln w="9525">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6" name="Text Box 10"/>
          <p:cNvSpPr txBox="1">
            <a:spLocks noChangeArrowheads="1"/>
          </p:cNvSpPr>
          <p:nvPr/>
        </p:nvSpPr>
        <p:spPr bwMode="auto">
          <a:xfrm>
            <a:off x="6362323" y="5821362"/>
            <a:ext cx="902811" cy="3077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sz="1400" dirty="0" smtClean="0">
                <a:ea typeface="宋体" panose="02010600030101010101" pitchFamily="2" charset="-122"/>
              </a:rPr>
              <a:t>生命開始</a:t>
            </a:r>
            <a:endParaRPr lang="en-US" altLang="zh-CN" sz="1400" dirty="0">
              <a:ea typeface="宋体" panose="02010600030101010101" pitchFamily="2" charset="-122"/>
            </a:endParaRPr>
          </a:p>
        </p:txBody>
      </p:sp>
      <p:sp>
        <p:nvSpPr>
          <p:cNvPr id="11" name="Text Box 14"/>
          <p:cNvSpPr txBox="1">
            <a:spLocks noChangeArrowheads="1"/>
          </p:cNvSpPr>
          <p:nvPr/>
        </p:nvSpPr>
        <p:spPr bwMode="auto">
          <a:xfrm>
            <a:off x="2335696" y="6324600"/>
            <a:ext cx="4827104" cy="369332"/>
          </a:xfrm>
          <a:prstGeom prst="rect">
            <a:avLst/>
          </a:prstGeom>
          <a:solidFill>
            <a:srgbClr val="8FFFFC"/>
          </a:solidFill>
          <a:ln w="6350">
            <a:noFill/>
          </a:ln>
          <a:effectLst/>
        </p:spPr>
        <p:txBody>
          <a:bodyPr wrap="square">
            <a:spAutoFit/>
          </a:bodyPr>
          <a:lstStyle/>
          <a:p>
            <a:pPr algn="ctr"/>
            <a:r>
              <a:rPr lang="zh-CN" altLang="en-US" dirty="0">
                <a:latin typeface="SimSun" panose="02010600030101010101" pitchFamily="2" charset="-122"/>
                <a:ea typeface="SimSun" panose="02010600030101010101" pitchFamily="2" charset="-122"/>
              </a:rPr>
              <a:t>地</a:t>
            </a:r>
            <a:r>
              <a:rPr lang="zh-CN" altLang="en-US" dirty="0" smtClean="0">
                <a:latin typeface="SimSun" panose="02010600030101010101" pitchFamily="2" charset="-122"/>
                <a:ea typeface="SimSun" panose="02010600030101010101" pitchFamily="2" charset="-122"/>
              </a:rPr>
              <a:t>球上的一切</a:t>
            </a:r>
            <a:r>
              <a:rPr lang="zh-CN" altLang="en-US" dirty="0">
                <a:latin typeface="SimSun" panose="02010600030101010101" pitchFamily="2" charset="-122"/>
                <a:ea typeface="SimSun" panose="02010600030101010101" pitchFamily="2" charset="-122"/>
              </a:rPr>
              <a:t>都由原子组</a:t>
            </a:r>
            <a:r>
              <a:rPr lang="zh-CN" altLang="en-US" dirty="0" smtClean="0">
                <a:latin typeface="SimSun" panose="02010600030101010101" pitchFamily="2" charset="-122"/>
                <a:ea typeface="SimSun" panose="02010600030101010101" pitchFamily="2" charset="-122"/>
              </a:rPr>
              <a:t>成</a:t>
            </a:r>
            <a:r>
              <a:rPr lang="en-US" altLang="zh-CN" dirty="0" smtClean="0">
                <a:solidFill>
                  <a:schemeClr val="bg1">
                    <a:lumMod val="65000"/>
                  </a:schemeClr>
                </a:solidFill>
                <a:latin typeface="SimSun" panose="02010600030101010101" pitchFamily="2" charset="-122"/>
                <a:ea typeface="SimSun" panose="02010600030101010101" pitchFamily="2" charset="-122"/>
              </a:rPr>
              <a:t>(</a:t>
            </a:r>
            <a:r>
              <a:rPr lang="zh-CN" altLang="en-US" dirty="0" smtClean="0">
                <a:solidFill>
                  <a:schemeClr val="bg1">
                    <a:lumMod val="65000"/>
                  </a:schemeClr>
                </a:solidFill>
                <a:latin typeface="SimSun" panose="02010600030101010101" pitchFamily="2" charset="-122"/>
                <a:ea typeface="SimSun" panose="02010600030101010101" pitchFamily="2" charset="-122"/>
              </a:rPr>
              <a:t>来自</a:t>
            </a:r>
            <a:r>
              <a:rPr lang="zh-CN" altLang="en-US" dirty="0">
                <a:solidFill>
                  <a:schemeClr val="bg1">
                    <a:lumMod val="65000"/>
                  </a:schemeClr>
                </a:solidFill>
                <a:latin typeface="SimSun" panose="02010600030101010101" pitchFamily="2" charset="-122"/>
                <a:ea typeface="SimSun" panose="02010600030101010101" pitchFamily="2" charset="-122"/>
              </a:rPr>
              <a:t>星</a:t>
            </a:r>
            <a:r>
              <a:rPr lang="zh-CN" altLang="en-US" dirty="0" smtClean="0">
                <a:solidFill>
                  <a:schemeClr val="bg1">
                    <a:lumMod val="65000"/>
                  </a:schemeClr>
                </a:solidFill>
                <a:latin typeface="SimSun" panose="02010600030101010101" pitchFamily="2" charset="-122"/>
                <a:ea typeface="SimSun" panose="02010600030101010101" pitchFamily="2" charset="-122"/>
              </a:rPr>
              <a:t>球</a:t>
            </a:r>
            <a:r>
              <a:rPr lang="en-US" altLang="zh-CN" dirty="0" smtClean="0">
                <a:solidFill>
                  <a:schemeClr val="bg1">
                    <a:lumMod val="65000"/>
                  </a:schemeClr>
                </a:solidFill>
                <a:latin typeface="SimSun" panose="02010600030101010101" pitchFamily="2" charset="-122"/>
                <a:ea typeface="SimSun" panose="02010600030101010101" pitchFamily="2" charset="-122"/>
              </a:rPr>
              <a:t>)</a:t>
            </a:r>
            <a:r>
              <a:rPr lang="en-US" altLang="zh-CN" b="1" dirty="0" smtClean="0">
                <a:solidFill>
                  <a:srgbClr val="FF0000"/>
                </a:solidFill>
                <a:latin typeface="SimSun" panose="02010600030101010101" pitchFamily="2" charset="-122"/>
                <a:ea typeface="SimSun" panose="02010600030101010101" pitchFamily="2" charset="-122"/>
              </a:rPr>
              <a:t>       </a:t>
            </a:r>
            <a:endParaRPr lang="en-US" altLang="zh-CN" dirty="0">
              <a:latin typeface="SimSun" panose="02010600030101010101" pitchFamily="2" charset="-122"/>
              <a:ea typeface="SimSun" panose="02010600030101010101" pitchFamily="2" charset="-122"/>
            </a:endParaRPr>
          </a:p>
        </p:txBody>
      </p:sp>
      <p:sp>
        <p:nvSpPr>
          <p:cNvPr id="14" name="Text Box 10"/>
          <p:cNvSpPr txBox="1">
            <a:spLocks noChangeArrowheads="1"/>
          </p:cNvSpPr>
          <p:nvPr/>
        </p:nvSpPr>
        <p:spPr bwMode="auto">
          <a:xfrm>
            <a:off x="4822825" y="5836860"/>
            <a:ext cx="902811" cy="307777"/>
          </a:xfrm>
          <a:prstGeom prst="rect">
            <a:avLst/>
          </a:prstGeom>
          <a:solidFill>
            <a:schemeClr val="bg1"/>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sz="1400" dirty="0" smtClean="0">
                <a:ea typeface="宋体" panose="02010600030101010101" pitchFamily="2" charset="-122"/>
              </a:rPr>
              <a:t>地球出现</a:t>
            </a:r>
            <a:endParaRPr lang="en-US" altLang="zh-CN" sz="1400" dirty="0">
              <a:ea typeface="宋体" panose="02010600030101010101" pitchFamily="2" charset="-122"/>
            </a:endParaRPr>
          </a:p>
        </p:txBody>
      </p:sp>
    </p:spTree>
    <p:extLst>
      <p:ext uri="{BB962C8B-B14F-4D97-AF65-F5344CB8AC3E}">
        <p14:creationId xmlns:p14="http://schemas.microsoft.com/office/powerpoint/2010/main" val="2441343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403546" y="663164"/>
            <a:ext cx="4207054" cy="3488080"/>
          </a:xfrm>
          <a:prstGeom prst="rect">
            <a:avLst/>
          </a:prstGeom>
          <a:noFill/>
          <a:ln w="6350">
            <a:solidFill>
              <a:schemeClr val="tx1"/>
            </a:solidFill>
          </a:ln>
        </p:spPr>
        <p:txBody>
          <a:bodyPr wrap="square" rtlCol="0">
            <a:spAutoFit/>
          </a:bodyPr>
          <a:lstStyle/>
          <a:p>
            <a:endParaRPr lang="en-US" dirty="0"/>
          </a:p>
        </p:txBody>
      </p:sp>
      <p:sp>
        <p:nvSpPr>
          <p:cNvPr id="38" name="TextBox 37"/>
          <p:cNvSpPr txBox="1"/>
          <p:nvPr/>
        </p:nvSpPr>
        <p:spPr>
          <a:xfrm>
            <a:off x="4478464" y="1478944"/>
            <a:ext cx="3993799" cy="2593018"/>
          </a:xfrm>
          <a:prstGeom prst="rect">
            <a:avLst/>
          </a:prstGeom>
          <a:noFill/>
        </p:spPr>
        <p:txBody>
          <a:bodyPr wrap="square" rtlCol="0">
            <a:spAutoFit/>
          </a:bodyPr>
          <a:lstStyle/>
          <a:p>
            <a:r>
              <a:rPr lang="en-US" sz="1400" dirty="0" smtClean="0"/>
              <a:t>                                      </a:t>
            </a:r>
            <a:r>
              <a:rPr lang="zh-CN" altLang="en-US" sz="1400" dirty="0" smtClean="0"/>
              <a:t>魚</a:t>
            </a:r>
            <a:endParaRPr lang="en-US" sz="1400" dirty="0"/>
          </a:p>
          <a:p>
            <a:pPr algn="ctr"/>
            <a:endParaRPr lang="en-US" sz="1400" dirty="0" smtClean="0"/>
          </a:p>
          <a:p>
            <a:pPr algn="ctr"/>
            <a:endParaRPr lang="en-US" sz="1400" dirty="0"/>
          </a:p>
          <a:p>
            <a:pPr algn="ctr"/>
            <a:endParaRPr lang="en-US" sz="1400" dirty="0" smtClean="0"/>
          </a:p>
          <a:p>
            <a:pPr algn="ctr">
              <a:spcBef>
                <a:spcPts val="300"/>
              </a:spcBef>
            </a:pPr>
            <a:r>
              <a:rPr lang="zh-CN" altLang="en-US" sz="1400" dirty="0" smtClean="0"/>
              <a:t>柏拉图</a:t>
            </a:r>
            <a:r>
              <a:rPr lang="en-US" sz="1400" dirty="0" smtClean="0"/>
              <a:t>                         </a:t>
            </a:r>
            <a:r>
              <a:rPr lang="zh-CN" altLang="en-US" sz="1400" dirty="0" smtClean="0"/>
              <a:t>孔子</a:t>
            </a:r>
            <a:r>
              <a:rPr lang="en-US" sz="1400" dirty="0" smtClean="0"/>
              <a:t>   </a:t>
            </a:r>
            <a:r>
              <a:rPr lang="zh-CN" altLang="en-US" sz="1400" dirty="0" smtClean="0"/>
              <a:t>老子</a:t>
            </a:r>
            <a:endParaRPr lang="en-US" sz="1400" dirty="0" smtClean="0"/>
          </a:p>
          <a:p>
            <a:pPr algn="ctr"/>
            <a:endParaRPr lang="en-US" sz="1400" dirty="0"/>
          </a:p>
          <a:p>
            <a:pPr>
              <a:spcBef>
                <a:spcPts val="1200"/>
              </a:spcBef>
            </a:pPr>
            <a:r>
              <a:rPr lang="zh-CN" altLang="en-US" sz="1400" dirty="0" smtClean="0"/>
              <a:t>      沙士比亚</a:t>
            </a:r>
            <a:r>
              <a:rPr lang="en-US" sz="1400" dirty="0" smtClean="0"/>
              <a:t> </a:t>
            </a:r>
          </a:p>
          <a:p>
            <a:pPr algn="ctr"/>
            <a:r>
              <a:rPr lang="en-US" sz="1400" dirty="0" smtClean="0"/>
              <a:t>   </a:t>
            </a:r>
            <a:endParaRPr lang="en-US" sz="1400" dirty="0"/>
          </a:p>
          <a:p>
            <a:pPr algn="ctr"/>
            <a:endParaRPr lang="en-US" sz="1400" dirty="0" smtClean="0"/>
          </a:p>
          <a:p>
            <a:pPr>
              <a:spcBef>
                <a:spcPts val="1200"/>
              </a:spcBef>
            </a:pPr>
            <a:r>
              <a:rPr lang="zh-CN" altLang="en-US" sz="1400" dirty="0" smtClean="0"/>
              <a:t>   布</a:t>
            </a:r>
            <a:r>
              <a:rPr lang="zh-CN" altLang="en-US" sz="1400" dirty="0" smtClean="0">
                <a:latin typeface="SimSun" panose="02010600030101010101" pitchFamily="2" charset="-122"/>
                <a:ea typeface="SimSun" panose="02010600030101010101" pitchFamily="2" charset="-122"/>
              </a:rPr>
              <a:t>殊</a:t>
            </a:r>
            <a:r>
              <a:rPr lang="en-US" sz="1400" dirty="0" smtClean="0">
                <a:latin typeface="SimSun" panose="02010600030101010101" pitchFamily="2" charset="-122"/>
                <a:ea typeface="SimSun" panose="02010600030101010101" pitchFamily="2" charset="-122"/>
              </a:rPr>
              <a:t>    Lady Gaga             </a:t>
            </a:r>
            <a:r>
              <a:rPr lang="zh-CN" altLang="en-US" sz="1400" dirty="0" smtClean="0"/>
              <a:t>你</a:t>
            </a:r>
            <a:r>
              <a:rPr lang="en-US" sz="1400" dirty="0" smtClean="0"/>
              <a:t>         </a:t>
            </a:r>
            <a:r>
              <a:rPr lang="zh-CN" altLang="en-US" sz="1400" dirty="0" smtClean="0"/>
              <a:t>我</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0731" y="5143092"/>
            <a:ext cx="3122049" cy="128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bwMode="auto">
          <a:xfrm>
            <a:off x="2489146" y="6033837"/>
            <a:ext cx="18728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05058" y="5914622"/>
            <a:ext cx="1228606" cy="238688"/>
            <a:chOff x="430079" y="6215484"/>
            <a:chExt cx="1228606" cy="238688"/>
          </a:xfrm>
        </p:grpSpPr>
        <p:pic>
          <p:nvPicPr>
            <p:cNvPr id="9" name="Picture 6" descr="http://ts1.mm.bing.net/th?&amp;id=HN.608048875646421252&amp;w=300&amp;h=300&amp;c=0&amp;pid=1.9&amp;rs=0&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389" y="6215484"/>
              <a:ext cx="446007" cy="2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bwMode="auto">
            <a:xfrm>
              <a:off x="430079" y="6334702"/>
              <a:ext cx="351030" cy="0"/>
            </a:xfrm>
            <a:prstGeom prst="line">
              <a:avLst/>
            </a:prstGeom>
            <a:ln w="25400">
              <a:solidFill>
                <a:srgbClr val="FF0000"/>
              </a:solidFill>
              <a:prstDash val="sysDash"/>
              <a:headEnd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1470780" y="6332299"/>
              <a:ext cx="187905" cy="2678"/>
            </a:xfrm>
            <a:prstGeom prst="line">
              <a:avLst/>
            </a:prstGeom>
            <a:ln w="25400">
              <a:solidFill>
                <a:srgbClr val="FF0000"/>
              </a:solidFill>
              <a:prstDash val="sysDash"/>
              <a:headEnd w="lg" len="lg"/>
            </a:ln>
          </p:spPr>
          <p:style>
            <a:lnRef idx="1">
              <a:schemeClr val="accent1"/>
            </a:lnRef>
            <a:fillRef idx="0">
              <a:schemeClr val="accent1"/>
            </a:fillRef>
            <a:effectRef idx="0">
              <a:schemeClr val="accent1"/>
            </a:effectRef>
            <a:fontRef idx="minor">
              <a:schemeClr val="tx1"/>
            </a:fontRef>
          </p:style>
        </p:cxnSp>
      </p:grpSp>
      <p:sp>
        <p:nvSpPr>
          <p:cNvPr id="13" name="Text Box 91"/>
          <p:cNvSpPr txBox="1">
            <a:spLocks noChangeArrowheads="1"/>
          </p:cNvSpPr>
          <p:nvPr/>
        </p:nvSpPr>
        <p:spPr bwMode="auto">
          <a:xfrm>
            <a:off x="480391" y="4953000"/>
            <a:ext cx="2133600" cy="338554"/>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600" dirty="0" smtClean="0">
                <a:latin typeface="SimSun" panose="02010600030101010101" pitchFamily="2" charset="-122"/>
                <a:ea typeface="SimSun" panose="02010600030101010101" pitchFamily="2" charset="-122"/>
              </a:rPr>
              <a:t>达</a:t>
            </a:r>
            <a:r>
              <a:rPr lang="zh-CN" altLang="en-US" sz="1600" dirty="0">
                <a:latin typeface="SimSun" panose="02010600030101010101" pitchFamily="2" charset="-122"/>
                <a:ea typeface="SimSun" panose="02010600030101010101" pitchFamily="2" charset="-122"/>
              </a:rPr>
              <a:t>尔文</a:t>
            </a:r>
            <a:r>
              <a:rPr lang="zh-CN" altLang="en-US" sz="1600" dirty="0" smtClean="0">
                <a:latin typeface="SimSun" panose="02010600030101010101" pitchFamily="2" charset="-122"/>
                <a:ea typeface="SimSun" panose="02010600030101010101" pitchFamily="2" charset="-122"/>
              </a:rPr>
              <a:t>演化论</a:t>
            </a:r>
            <a:r>
              <a:rPr lang="en-US" altLang="zh-CN" sz="1600" dirty="0" smtClean="0">
                <a:latin typeface="SimSun" panose="02010600030101010101" pitchFamily="2" charset="-122"/>
                <a:ea typeface="SimSun" panose="02010600030101010101" pitchFamily="2" charset="-122"/>
              </a:rPr>
              <a:t>(1859</a:t>
            </a:r>
            <a:r>
              <a:rPr lang="en-US" altLang="zh-CN" sz="1600" dirty="0">
                <a:latin typeface="SimSun" panose="02010600030101010101" pitchFamily="2" charset="-122"/>
                <a:ea typeface="SimSun" panose="02010600030101010101" pitchFamily="2" charset="-122"/>
              </a:rPr>
              <a:t>)</a:t>
            </a:r>
          </a:p>
        </p:txBody>
      </p:sp>
      <p:grpSp>
        <p:nvGrpSpPr>
          <p:cNvPr id="24" name="Group 23"/>
          <p:cNvGrpSpPr/>
          <p:nvPr/>
        </p:nvGrpSpPr>
        <p:grpSpPr>
          <a:xfrm>
            <a:off x="457200" y="764648"/>
            <a:ext cx="3448317" cy="3731152"/>
            <a:chOff x="381000" y="764648"/>
            <a:chExt cx="3448317" cy="3731152"/>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442390"/>
              <a:ext cx="3313833" cy="3053410"/>
            </a:xfrm>
            <a:prstGeom prst="rect">
              <a:avLst/>
            </a:prstGeom>
          </p:spPr>
        </p:pic>
        <p:sp>
          <p:nvSpPr>
            <p:cNvPr id="5" name="TextBox 4"/>
            <p:cNvSpPr txBox="1"/>
            <p:nvPr/>
          </p:nvSpPr>
          <p:spPr>
            <a:xfrm>
              <a:off x="1949913" y="764648"/>
              <a:ext cx="1879404" cy="561692"/>
            </a:xfrm>
            <a:prstGeom prst="rect">
              <a:avLst/>
            </a:prstGeom>
            <a:noFill/>
          </p:spPr>
          <p:txBody>
            <a:bodyPr wrap="square" rtlCol="0">
              <a:spAutoFit/>
            </a:bodyPr>
            <a:lstStyle/>
            <a:p>
              <a:pPr>
                <a:spcAft>
                  <a:spcPts val="300"/>
                </a:spcAft>
              </a:pPr>
              <a:r>
                <a:rPr lang="en-US" sz="1400" dirty="0" err="1" smtClean="0">
                  <a:solidFill>
                    <a:srgbClr val="0000FF"/>
                  </a:solidFill>
                  <a:latin typeface="SimSun" panose="02010600030101010101" pitchFamily="2" charset="-122"/>
                  <a:ea typeface="SimSun" panose="02010600030101010101" pitchFamily="2" charset="-122"/>
                </a:rPr>
                <a:t>Microbrachius</a:t>
              </a:r>
              <a:endParaRPr lang="en-US" sz="1400" dirty="0">
                <a:solidFill>
                  <a:srgbClr val="0000FF"/>
                </a:solidFill>
                <a:latin typeface="SimSun" panose="02010600030101010101" pitchFamily="2" charset="-122"/>
                <a:ea typeface="SimSun" panose="02010600030101010101" pitchFamily="2" charset="-122"/>
              </a:endParaRPr>
            </a:p>
            <a:p>
              <a:r>
                <a:rPr lang="en-US" sz="1400" dirty="0" smtClean="0">
                  <a:latin typeface="SimSun" panose="02010600030101010101" pitchFamily="2" charset="-122"/>
                  <a:ea typeface="SimSun" panose="02010600030101010101" pitchFamily="2" charset="-122"/>
                </a:rPr>
                <a:t>8</a:t>
              </a:r>
              <a:r>
                <a:rPr lang="zh-CN" altLang="en-US" sz="1400" dirty="0" smtClean="0">
                  <a:latin typeface="SimSun" panose="02010600030101010101" pitchFamily="2" charset="-122"/>
                  <a:ea typeface="SimSun" panose="02010600030101010101" pitchFamily="2" charset="-122"/>
                </a:rPr>
                <a:t>厘米</a:t>
              </a:r>
              <a:r>
                <a:rPr lang="en-US" sz="1400" dirty="0" smtClean="0">
                  <a:latin typeface="SimSun" panose="02010600030101010101" pitchFamily="2" charset="-122"/>
                  <a:ea typeface="SimSun" panose="02010600030101010101" pitchFamily="2" charset="-122"/>
                </a:rPr>
                <a:t>,4</a:t>
              </a:r>
              <a:r>
                <a:rPr lang="zh-CN" altLang="en-US" sz="1400" dirty="0" smtClean="0">
                  <a:latin typeface="SimSun" panose="02010600030101010101" pitchFamily="2" charset="-122"/>
                  <a:ea typeface="SimSun" panose="02010600030101010101" pitchFamily="2" charset="-122"/>
                </a:rPr>
                <a:t>亿万年前</a:t>
              </a:r>
              <a:endParaRPr lang="en-US" sz="1400" dirty="0">
                <a:latin typeface="SimSun" panose="02010600030101010101" pitchFamily="2" charset="-122"/>
                <a:ea typeface="SimSun" panose="02010600030101010101" pitchFamily="2" charset="-122"/>
              </a:endParaRPr>
            </a:p>
          </p:txBody>
        </p:sp>
        <p:sp>
          <p:nvSpPr>
            <p:cNvPr id="14" name="TextBox 13"/>
            <p:cNvSpPr txBox="1"/>
            <p:nvPr/>
          </p:nvSpPr>
          <p:spPr>
            <a:xfrm>
              <a:off x="381001" y="833599"/>
              <a:ext cx="1447800" cy="348886"/>
            </a:xfrm>
            <a:prstGeom prst="rect">
              <a:avLst/>
            </a:prstGeom>
            <a:solidFill>
              <a:srgbClr val="FFFF00"/>
            </a:solidFill>
          </p:spPr>
          <p:txBody>
            <a:bodyPr wrap="square" rtlCol="0">
              <a:spAutoFit/>
            </a:bodyPr>
            <a:lstStyle/>
            <a:p>
              <a:pPr algn="ctr"/>
              <a:r>
                <a:rPr lang="zh-CN" altLang="en-US" sz="1600" dirty="0" smtClean="0">
                  <a:latin typeface="SimSun" panose="02010600030101010101" pitchFamily="2" charset="-122"/>
                  <a:ea typeface="SimSun" panose="02010600030101010101" pitchFamily="2" charset="-122"/>
                </a:rPr>
                <a:t>我們的祖先</a:t>
              </a:r>
              <a:endParaRPr lang="en-US" sz="1600" dirty="0">
                <a:latin typeface="SimSun" panose="02010600030101010101" pitchFamily="2" charset="-122"/>
                <a:ea typeface="SimSun" panose="02010600030101010101" pitchFamily="2" charset="-122"/>
              </a:endParaRPr>
            </a:p>
          </p:txBody>
        </p:sp>
      </p:grpSp>
      <p:sp>
        <p:nvSpPr>
          <p:cNvPr id="37" name="Text Box 3"/>
          <p:cNvSpPr txBox="1">
            <a:spLocks noChangeArrowheads="1"/>
          </p:cNvSpPr>
          <p:nvPr/>
        </p:nvSpPr>
        <p:spPr bwMode="auto">
          <a:xfrm>
            <a:off x="745958" y="57904"/>
            <a:ext cx="7653576" cy="369332"/>
          </a:xfrm>
          <a:prstGeom prst="rect">
            <a:avLst/>
          </a:prstGeom>
          <a:solidFill>
            <a:srgbClr val="66FF66"/>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b="1" spc="300" dirty="0">
                <a:latin typeface="SimSun" panose="02010600030101010101" pitchFamily="2" charset="-122"/>
                <a:ea typeface="SimSun" panose="02010600030101010101" pitchFamily="2" charset="-122"/>
              </a:rPr>
              <a:t>基本信息 </a:t>
            </a:r>
            <a:r>
              <a:rPr lang="en-US" altLang="zh-CN" b="1" spc="300" dirty="0" smtClean="0">
                <a:solidFill>
                  <a:srgbClr val="FF0000"/>
                </a:solidFill>
                <a:latin typeface="SimSun" panose="02010600030101010101" pitchFamily="2" charset="-122"/>
                <a:ea typeface="SimSun" panose="02010600030101010101" pitchFamily="2" charset="-122"/>
              </a:rPr>
              <a:t>2</a:t>
            </a:r>
            <a:r>
              <a:rPr lang="en-US" altLang="zh-CN" b="1" spc="300" dirty="0" smtClean="0">
                <a:latin typeface="SimSun" panose="02010600030101010101" pitchFamily="2" charset="-122"/>
                <a:ea typeface="SimSun" panose="02010600030101010101" pitchFamily="2" charset="-122"/>
              </a:rPr>
              <a:t>: </a:t>
            </a:r>
            <a:r>
              <a:rPr lang="zh-CN" altLang="en-US" b="1" spc="300" dirty="0" smtClean="0">
                <a:latin typeface="SimSun" panose="02010600030101010101" pitchFamily="2" charset="-122"/>
                <a:ea typeface="SimSun" panose="02010600030101010101" pitchFamily="2" charset="-122"/>
              </a:rPr>
              <a:t>我們都是</a:t>
            </a:r>
            <a:r>
              <a:rPr lang="en-US" altLang="zh-CN" b="1" spc="300" dirty="0" smtClean="0">
                <a:latin typeface="SimSun" panose="02010600030101010101" pitchFamily="2" charset="-122"/>
                <a:ea typeface="SimSun" panose="02010600030101010101" pitchFamily="2" charset="-122"/>
              </a:rPr>
              <a:t>―</a:t>
            </a:r>
            <a:r>
              <a:rPr lang="zh-CN" altLang="en-US" b="1" spc="300" dirty="0" smtClean="0">
                <a:latin typeface="SimSun" panose="02010600030101010101" pitchFamily="2" charset="-122"/>
                <a:ea typeface="SimSun" panose="02010600030101010101" pitchFamily="2" charset="-122"/>
              </a:rPr>
              <a:t>家子（魚的传人）</a:t>
            </a:r>
            <a:endParaRPr lang="en-US" altLang="zh-CN" b="1" spc="300" dirty="0">
              <a:latin typeface="SimSun" panose="02010600030101010101" pitchFamily="2" charset="-122"/>
              <a:ea typeface="SimSun" panose="02010600030101010101" pitchFamily="2" charset="-122"/>
            </a:endParaRPr>
          </a:p>
        </p:txBody>
      </p:sp>
      <p:sp>
        <p:nvSpPr>
          <p:cNvPr id="19" name="Text Box 91"/>
          <p:cNvSpPr txBox="1">
            <a:spLocks noChangeArrowheads="1"/>
          </p:cNvSpPr>
          <p:nvPr/>
        </p:nvSpPr>
        <p:spPr bwMode="auto">
          <a:xfrm>
            <a:off x="6249497" y="824820"/>
            <a:ext cx="526777" cy="264382"/>
          </a:xfrm>
          <a:prstGeom prst="rect">
            <a:avLst/>
          </a:prstGeom>
          <a:solidFill>
            <a:srgbClr val="FFFF00"/>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600" dirty="0" smtClean="0">
                <a:ea typeface="宋体" panose="02010600030101010101" pitchFamily="2" charset="-122"/>
              </a:rPr>
              <a:t>族谱</a:t>
            </a:r>
            <a:endParaRPr lang="en-US" altLang="zh-CN" sz="1400" dirty="0">
              <a:ea typeface="宋体" panose="02010600030101010101" pitchFamily="2" charset="-122"/>
            </a:endParaRPr>
          </a:p>
        </p:txBody>
      </p:sp>
      <p:cxnSp>
        <p:nvCxnSpPr>
          <p:cNvPr id="21" name="Straight Connector 20"/>
          <p:cNvCxnSpPr/>
          <p:nvPr/>
        </p:nvCxnSpPr>
        <p:spPr>
          <a:xfrm>
            <a:off x="6518052" y="1202239"/>
            <a:ext cx="0" cy="276705"/>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513111" y="1761997"/>
            <a:ext cx="0" cy="276705"/>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04290" y="2205116"/>
            <a:ext cx="214550" cy="11901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872549" y="2217219"/>
            <a:ext cx="134918" cy="9480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804290" y="3503968"/>
            <a:ext cx="163063" cy="22983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485708" y="3431078"/>
            <a:ext cx="0" cy="22983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353993" y="2732127"/>
            <a:ext cx="53739" cy="14095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091640" y="3457582"/>
            <a:ext cx="0" cy="22983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876800" y="3482936"/>
            <a:ext cx="163063" cy="22983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943470" y="3127506"/>
            <a:ext cx="134918" cy="255881"/>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04652" y="3194041"/>
            <a:ext cx="39448" cy="138353"/>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122078" y="2099215"/>
            <a:ext cx="283556" cy="73982"/>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624557" y="2075009"/>
            <a:ext cx="132664" cy="9750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105400" y="3255446"/>
            <a:ext cx="90738" cy="20862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987160" y="3220545"/>
            <a:ext cx="31680" cy="19584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3" name="Group 68"/>
          <p:cNvGrpSpPr/>
          <p:nvPr/>
        </p:nvGrpSpPr>
        <p:grpSpPr>
          <a:xfrm>
            <a:off x="7050144" y="2103221"/>
            <a:ext cx="489771" cy="227387"/>
            <a:chOff x="6990567" y="1908454"/>
            <a:chExt cx="553233" cy="240644"/>
          </a:xfrm>
        </p:grpSpPr>
        <p:cxnSp>
          <p:nvCxnSpPr>
            <p:cNvPr id="27" name="Straight Connector 26"/>
            <p:cNvCxnSpPr/>
            <p:nvPr/>
          </p:nvCxnSpPr>
          <p:spPr>
            <a:xfrm>
              <a:off x="7302282" y="2012196"/>
              <a:ext cx="241518" cy="13690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990567" y="1908454"/>
              <a:ext cx="227344" cy="8824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16386" name="Picture 2" descr="Image result for family tre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707" y="836078"/>
            <a:ext cx="1017735" cy="8935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Your-Inner-Fish-Co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2626" y="4310169"/>
            <a:ext cx="1396173" cy="224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19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0362" y="76200"/>
            <a:ext cx="6060814" cy="2031325"/>
          </a:xfrm>
          <a:prstGeom prst="rect">
            <a:avLst/>
          </a:prstGeom>
          <a:solidFill>
            <a:srgbClr val="CCFFFF"/>
          </a:solidFill>
        </p:spPr>
        <p:txBody>
          <a:bodyPr wrap="square" rtlCol="0">
            <a:spAutoFit/>
          </a:bodyPr>
          <a:lstStyle/>
          <a:p>
            <a:pPr marL="285750" indent="-285750">
              <a:spcAft>
                <a:spcPts val="1200"/>
              </a:spcAft>
              <a:buClr>
                <a:srgbClr val="00B050"/>
              </a:buClr>
              <a:buSzPct val="150000"/>
              <a:buFont typeface="Arial" panose="020B0604020202020204" pitchFamily="34" charset="0"/>
              <a:buChar char="•"/>
            </a:pPr>
            <a:r>
              <a:rPr lang="en-US" sz="1600" dirty="0" smtClean="0"/>
              <a:t>Some </a:t>
            </a:r>
            <a:r>
              <a:rPr lang="en-US" sz="1600" dirty="0"/>
              <a:t>375 million years ago, </a:t>
            </a:r>
            <a:r>
              <a:rPr lang="en-US" sz="1600" dirty="0" smtClean="0"/>
              <a:t>the </a:t>
            </a:r>
            <a:r>
              <a:rPr lang="en-US" sz="1600" dirty="0"/>
              <a:t>first </a:t>
            </a:r>
            <a:r>
              <a:rPr lang="en-US" sz="1600" dirty="0">
                <a:solidFill>
                  <a:srgbClr val="FF0000"/>
                </a:solidFill>
              </a:rPr>
              <a:t>fish</a:t>
            </a:r>
            <a:r>
              <a:rPr lang="en-US" sz="1600" dirty="0"/>
              <a:t> crawled up onto </a:t>
            </a:r>
            <a:r>
              <a:rPr lang="en-US" sz="1600" dirty="0" smtClean="0"/>
              <a:t>land</a:t>
            </a:r>
          </a:p>
          <a:p>
            <a:pPr marL="285750" indent="-285750">
              <a:spcAft>
                <a:spcPts val="1200"/>
              </a:spcAft>
              <a:buClr>
                <a:srgbClr val="00B050"/>
              </a:buClr>
              <a:buSzPct val="150000"/>
              <a:buFont typeface="Arial" panose="020B0604020202020204" pitchFamily="34" charset="0"/>
              <a:buChar char="•"/>
            </a:pPr>
            <a:r>
              <a:rPr lang="en-US" sz="1600" dirty="0" smtClean="0">
                <a:solidFill>
                  <a:srgbClr val="0000FF"/>
                </a:solidFill>
              </a:rPr>
              <a:t>Fish </a:t>
            </a:r>
            <a:r>
              <a:rPr lang="en-US" sz="1600" dirty="0" err="1" smtClean="0">
                <a:solidFill>
                  <a:srgbClr val="FF0000"/>
                </a:solidFill>
              </a:rPr>
              <a:t>Tiktaalik</a:t>
            </a:r>
            <a:r>
              <a:rPr lang="en-US" sz="1600" dirty="0" smtClean="0">
                <a:solidFill>
                  <a:srgbClr val="0000FF"/>
                </a:solidFill>
              </a:rPr>
              <a:t> had </a:t>
            </a:r>
            <a:r>
              <a:rPr lang="en-US" sz="1600" dirty="0">
                <a:solidFill>
                  <a:srgbClr val="0000FF"/>
                </a:solidFill>
              </a:rPr>
              <a:t>enough strength in its front fins to do pushups and heave itself out of the </a:t>
            </a:r>
            <a:r>
              <a:rPr lang="en-US" sz="1600" dirty="0" smtClean="0">
                <a:solidFill>
                  <a:srgbClr val="0000FF"/>
                </a:solidFill>
              </a:rPr>
              <a:t>water</a:t>
            </a:r>
          </a:p>
          <a:p>
            <a:pPr marL="285750" indent="-285750">
              <a:spcAft>
                <a:spcPts val="1200"/>
              </a:spcAft>
              <a:buClr>
                <a:srgbClr val="00B050"/>
              </a:buClr>
              <a:buSzPct val="150000"/>
              <a:buFont typeface="Arial" panose="020B0604020202020204" pitchFamily="34" charset="0"/>
              <a:buChar char="•"/>
            </a:pPr>
            <a:r>
              <a:rPr lang="en-US" sz="1600" dirty="0" smtClean="0"/>
              <a:t>Our </a:t>
            </a:r>
            <a:r>
              <a:rPr lang="en-US" sz="1600" dirty="0">
                <a:solidFill>
                  <a:srgbClr val="FF0000"/>
                </a:solidFill>
              </a:rPr>
              <a:t>arms, legs, necks and lungs </a:t>
            </a:r>
            <a:r>
              <a:rPr lang="en-US" sz="1600" dirty="0" smtClean="0">
                <a:solidFill>
                  <a:srgbClr val="FF0000"/>
                </a:solidFill>
              </a:rPr>
              <a:t>can be traced to fish </a:t>
            </a:r>
            <a:r>
              <a:rPr lang="en-US" sz="1400" dirty="0" smtClean="0">
                <a:solidFill>
                  <a:schemeClr val="bg1">
                    <a:lumMod val="65000"/>
                  </a:schemeClr>
                </a:solidFill>
              </a:rPr>
              <a:t>(supported by DNA trace)</a:t>
            </a:r>
          </a:p>
          <a:p>
            <a:pPr marL="285750" indent="-285750">
              <a:spcAft>
                <a:spcPts val="1200"/>
              </a:spcAft>
              <a:buClr>
                <a:srgbClr val="00B050"/>
              </a:buClr>
              <a:buSzPct val="150000"/>
              <a:buFont typeface="Arial" panose="020B0604020202020204" pitchFamily="34" charset="0"/>
              <a:buChar char="•"/>
            </a:pPr>
            <a:r>
              <a:rPr lang="en-US" sz="1600" dirty="0">
                <a:solidFill>
                  <a:srgbClr val="0000FF"/>
                </a:solidFill>
              </a:rPr>
              <a:t>E</a:t>
            </a:r>
            <a:r>
              <a:rPr lang="en-US" sz="1600" dirty="0" smtClean="0">
                <a:solidFill>
                  <a:srgbClr val="0000FF"/>
                </a:solidFill>
              </a:rPr>
              <a:t>very </a:t>
            </a:r>
            <a:r>
              <a:rPr lang="en-US" sz="1600" dirty="0">
                <a:solidFill>
                  <a:srgbClr val="0000FF"/>
                </a:solidFill>
              </a:rPr>
              <a:t>one of </a:t>
            </a:r>
            <a:r>
              <a:rPr lang="en-US" sz="1600" dirty="0" smtClean="0">
                <a:solidFill>
                  <a:srgbClr val="0000FF"/>
                </a:solidFill>
              </a:rPr>
              <a:t>us is </a:t>
            </a:r>
            <a:r>
              <a:rPr lang="en-US" sz="1600" dirty="0">
                <a:solidFill>
                  <a:srgbClr val="FF0000"/>
                </a:solidFill>
              </a:rPr>
              <a:t>just a</a:t>
            </a:r>
            <a:r>
              <a:rPr lang="en-US" sz="1600" dirty="0">
                <a:solidFill>
                  <a:srgbClr val="0000FF"/>
                </a:solidFill>
              </a:rPr>
              <a:t> </a:t>
            </a:r>
            <a:r>
              <a:rPr lang="en-US" sz="1600" dirty="0" smtClean="0">
                <a:solidFill>
                  <a:srgbClr val="ABABFF"/>
                </a:solidFill>
              </a:rPr>
              <a:t>(jury-rigged) </a:t>
            </a:r>
            <a:r>
              <a:rPr lang="en-US" sz="1600" dirty="0" smtClean="0">
                <a:solidFill>
                  <a:srgbClr val="FF0000"/>
                </a:solidFill>
              </a:rPr>
              <a:t>fish</a:t>
            </a:r>
            <a:endParaRPr lang="en-US" sz="1600" dirty="0">
              <a:solidFill>
                <a:srgbClr val="FF0000"/>
              </a:solidFill>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3193"/>
          <a:stretch/>
        </p:blipFill>
        <p:spPr>
          <a:xfrm>
            <a:off x="304800" y="2215183"/>
            <a:ext cx="8651615" cy="4619625"/>
          </a:xfrm>
          <a:prstGeom prst="rect">
            <a:avLst/>
          </a:prstGeom>
          <a:ln w="3175">
            <a:noFill/>
          </a:ln>
        </p:spPr>
      </p:pic>
      <p:sp>
        <p:nvSpPr>
          <p:cNvPr id="13" name="TextBox 12"/>
          <p:cNvSpPr txBox="1"/>
          <p:nvPr/>
        </p:nvSpPr>
        <p:spPr>
          <a:xfrm>
            <a:off x="7220618" y="3185917"/>
            <a:ext cx="369971" cy="152400"/>
          </a:xfrm>
          <a:prstGeom prst="rect">
            <a:avLst/>
          </a:prstGeom>
          <a:noFill/>
          <a:ln>
            <a:solidFill>
              <a:srgbClr val="FF0000"/>
            </a:solidFill>
          </a:ln>
        </p:spPr>
        <p:txBody>
          <a:bodyPr wrap="square" rtlCol="0">
            <a:spAutoFit/>
          </a:bodyPr>
          <a:lstStyle/>
          <a:p>
            <a:endParaRPr lang="en-US" dirty="0"/>
          </a:p>
        </p:txBody>
      </p:sp>
      <p:sp>
        <p:nvSpPr>
          <p:cNvPr id="14" name="TextBox 13"/>
          <p:cNvSpPr txBox="1"/>
          <p:nvPr/>
        </p:nvSpPr>
        <p:spPr>
          <a:xfrm>
            <a:off x="5875510" y="4021936"/>
            <a:ext cx="647450" cy="200636"/>
          </a:xfrm>
          <a:prstGeom prst="rect">
            <a:avLst/>
          </a:prstGeom>
          <a:noFill/>
          <a:ln>
            <a:solidFill>
              <a:srgbClr val="FF0000"/>
            </a:solidFill>
          </a:ln>
        </p:spPr>
        <p:txBody>
          <a:bodyPr wrap="square" rtlCol="0">
            <a:spAutoFit/>
          </a:bodyPr>
          <a:lstStyle/>
          <a:p>
            <a:endParaRPr lang="en-US" dirty="0"/>
          </a:p>
        </p:txBody>
      </p:sp>
      <p:pic>
        <p:nvPicPr>
          <p:cNvPr id="15368" name="Picture 8" descr="Image:Your-Inner-Fish-Screen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14" r="4397"/>
          <a:stretch/>
        </p:blipFill>
        <p:spPr bwMode="auto">
          <a:xfrm>
            <a:off x="76200" y="62948"/>
            <a:ext cx="2809310" cy="17658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121638" y="2337156"/>
            <a:ext cx="789910" cy="227140"/>
          </a:xfrm>
          <a:prstGeom prst="rect">
            <a:avLst/>
          </a:prstGeom>
          <a:noFill/>
          <a:ln>
            <a:solidFill>
              <a:srgbClr val="FF0000"/>
            </a:solidFill>
          </a:ln>
        </p:spPr>
        <p:txBody>
          <a:bodyPr wrap="square" rtlCol="0">
            <a:spAutoFit/>
          </a:bodyPr>
          <a:lstStyle/>
          <a:p>
            <a:endParaRPr lang="en-US" dirty="0"/>
          </a:p>
        </p:txBody>
      </p:sp>
      <p:sp>
        <p:nvSpPr>
          <p:cNvPr id="7" name="TextBox 6"/>
          <p:cNvSpPr txBox="1"/>
          <p:nvPr/>
        </p:nvSpPr>
        <p:spPr>
          <a:xfrm>
            <a:off x="7973802" y="2339008"/>
            <a:ext cx="703058" cy="253916"/>
          </a:xfrm>
          <a:prstGeom prst="rect">
            <a:avLst/>
          </a:prstGeom>
          <a:solidFill>
            <a:srgbClr val="FFFF00"/>
          </a:solidFill>
        </p:spPr>
        <p:txBody>
          <a:bodyPr wrap="square" rtlCol="0">
            <a:spAutoFit/>
          </a:bodyPr>
          <a:lstStyle/>
          <a:p>
            <a:pPr algn="ctr"/>
            <a:r>
              <a:rPr lang="en-US" sz="1050" dirty="0" smtClean="0"/>
              <a:t>Humans</a:t>
            </a:r>
            <a:endParaRPr lang="en-US" sz="1050" dirty="0"/>
          </a:p>
        </p:txBody>
      </p:sp>
    </p:spTree>
    <p:extLst>
      <p:ext uri="{BB962C8B-B14F-4D97-AF65-F5344CB8AC3E}">
        <p14:creationId xmlns:p14="http://schemas.microsoft.com/office/powerpoint/2010/main" val="318930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609600" y="1066800"/>
            <a:ext cx="4675787" cy="4247317"/>
          </a:xfrm>
          <a:prstGeom prst="rect">
            <a:avLst/>
          </a:prstGeom>
          <a:noFill/>
          <a:ln w="6350">
            <a:noFill/>
          </a:ln>
          <a:effectLst/>
        </p:spPr>
        <p:txBody>
          <a:bodyPr wrap="square">
            <a:spAutoFit/>
          </a:bodyPr>
          <a:lstStyle/>
          <a:p>
            <a:pPr marL="285750" indent="-285750">
              <a:buClr>
                <a:srgbClr val="00B050"/>
              </a:buClr>
              <a:buSzPct val="150000"/>
              <a:buFont typeface="Arial" panose="020B0604020202020204" pitchFamily="34" charset="0"/>
              <a:buChar char="•"/>
            </a:pPr>
            <a:r>
              <a:rPr lang="en-US" altLang="zh-CN" sz="1800" dirty="0" smtClean="0">
                <a:latin typeface="Arial" panose="020B0604020202020204" pitchFamily="34" charset="0"/>
                <a:ea typeface="宋体" panose="02010600030101010101" pitchFamily="2" charset="-122"/>
              </a:rPr>
              <a:t>Everything on Earth, humans included, is </a:t>
            </a:r>
            <a:r>
              <a:rPr lang="en-US" altLang="zh-CN" sz="1800" dirty="0">
                <a:latin typeface="Arial" panose="020B0604020202020204" pitchFamily="34" charset="0"/>
                <a:ea typeface="宋体" panose="02010600030101010101" pitchFamily="2" charset="-122"/>
              </a:rPr>
              <a:t>made up of </a:t>
            </a:r>
            <a:r>
              <a:rPr lang="en-US" altLang="zh-CN" sz="1800" dirty="0" smtClean="0">
                <a:latin typeface="Arial" panose="020B0604020202020204" pitchFamily="34" charset="0"/>
                <a:ea typeface="宋体" panose="02010600030101010101" pitchFamily="2" charset="-122"/>
              </a:rPr>
              <a:t>atoms.</a:t>
            </a:r>
          </a:p>
          <a:p>
            <a:pPr marL="285750" indent="-285750">
              <a:buClr>
                <a:srgbClr val="00B050"/>
              </a:buClr>
              <a:buSzPct val="150000"/>
              <a:buFont typeface="Arial" panose="020B0604020202020204" pitchFamily="34" charset="0"/>
              <a:buChar char="•"/>
            </a:pPr>
            <a:endParaRPr lang="en-US" altLang="zh-CN" sz="1800" dirty="0" smtClean="0">
              <a:latin typeface="Arial" panose="020B0604020202020204" pitchFamily="34" charset="0"/>
              <a:ea typeface="宋体" panose="02010600030101010101" pitchFamily="2" charset="-122"/>
            </a:endParaRPr>
          </a:p>
          <a:p>
            <a:pPr marL="285750" indent="-285750">
              <a:buClr>
                <a:srgbClr val="00B050"/>
              </a:buClr>
              <a:buSzPct val="150000"/>
              <a:buFont typeface="Arial" panose="020B0604020202020204" pitchFamily="34" charset="0"/>
              <a:buChar char="•"/>
            </a:pPr>
            <a:r>
              <a:rPr lang="en-US" altLang="zh-CN" sz="1800" dirty="0" smtClean="0">
                <a:latin typeface="Arial" panose="020B0604020202020204" pitchFamily="34" charset="0"/>
                <a:ea typeface="宋体" panose="02010600030101010101" pitchFamily="2" charset="-122"/>
              </a:rPr>
              <a:t> </a:t>
            </a:r>
            <a:r>
              <a:rPr lang="en-US" altLang="zh-CN" sz="1800" dirty="0" smtClean="0">
                <a:solidFill>
                  <a:srgbClr val="0000FF"/>
                </a:solidFill>
                <a:latin typeface="Arial" panose="020B0604020202020204" pitchFamily="34" charset="0"/>
                <a:ea typeface="宋体" panose="02010600030101010101" pitchFamily="2" charset="-122"/>
              </a:rPr>
              <a:t>All atoms </a:t>
            </a:r>
            <a:r>
              <a:rPr lang="en-US" altLang="zh-CN" dirty="0" smtClean="0">
                <a:solidFill>
                  <a:srgbClr val="0000FF"/>
                </a:solidFill>
                <a:latin typeface="Arial" panose="020B0604020202020204" pitchFamily="34" charset="0"/>
                <a:ea typeface="宋体" panose="02010600030101010101" pitchFamily="2" charset="-122"/>
              </a:rPr>
              <a:t>came </a:t>
            </a:r>
            <a:r>
              <a:rPr lang="en-US" altLang="zh-CN" dirty="0">
                <a:solidFill>
                  <a:srgbClr val="0000FF"/>
                </a:solidFill>
                <a:latin typeface="Arial" panose="020B0604020202020204" pitchFamily="34" charset="0"/>
                <a:ea typeface="宋体" panose="02010600030101010101" pitchFamily="2" charset="-122"/>
              </a:rPr>
              <a:t>from the </a:t>
            </a:r>
            <a:r>
              <a:rPr lang="en-US" altLang="zh-CN" dirty="0" smtClean="0">
                <a:solidFill>
                  <a:srgbClr val="0000FF"/>
                </a:solidFill>
                <a:latin typeface="Arial" panose="020B0604020202020204" pitchFamily="34" charset="0"/>
                <a:ea typeface="宋体" panose="02010600030101010101" pitchFamily="2" charset="-122"/>
              </a:rPr>
              <a:t>stars (except gold and silver which were produced from the black holes). We are thus </a:t>
            </a:r>
            <a:r>
              <a:rPr lang="en-US" altLang="zh-CN" dirty="0" smtClean="0">
                <a:solidFill>
                  <a:srgbClr val="FF0000"/>
                </a:solidFill>
                <a:latin typeface="Arial" panose="020B0604020202020204" pitchFamily="34" charset="0"/>
                <a:ea typeface="宋体" panose="02010600030101010101" pitchFamily="2" charset="-122"/>
              </a:rPr>
              <a:t>stardust</a:t>
            </a:r>
            <a:r>
              <a:rPr lang="en-US" altLang="zh-CN" b="1" dirty="0" smtClean="0">
                <a:solidFill>
                  <a:srgbClr val="0000FF"/>
                </a:solidFill>
                <a:latin typeface="Arial" panose="020B0604020202020204" pitchFamily="34" charset="0"/>
                <a:ea typeface="宋体" panose="02010600030101010101" pitchFamily="2" charset="-122"/>
              </a:rPr>
              <a:t> </a:t>
            </a:r>
          </a:p>
          <a:p>
            <a:pPr marL="285750" indent="-285750">
              <a:buClr>
                <a:srgbClr val="00B050"/>
              </a:buClr>
              <a:buSzPct val="150000"/>
              <a:buFont typeface="Arial" panose="020B0604020202020204" pitchFamily="34" charset="0"/>
              <a:buChar char="•"/>
            </a:pPr>
            <a:endParaRPr lang="en-US" altLang="zh-CN" b="1" dirty="0">
              <a:solidFill>
                <a:srgbClr val="FF0000"/>
              </a:solidFill>
              <a:ea typeface="宋体" panose="02010600030101010101" pitchFamily="2" charset="-122"/>
            </a:endParaRPr>
          </a:p>
          <a:p>
            <a:pPr marL="285750" indent="-285750">
              <a:buClr>
                <a:srgbClr val="00B050"/>
              </a:buClr>
              <a:buSzPct val="150000"/>
              <a:buFont typeface="Arial" panose="020B0604020202020204" pitchFamily="34" charset="0"/>
              <a:buChar char="•"/>
            </a:pPr>
            <a:r>
              <a:rPr lang="en-US" altLang="zh-CN" dirty="0" smtClean="0">
                <a:latin typeface="Arial" panose="020B0604020202020204" pitchFamily="34" charset="0"/>
                <a:ea typeface="宋体" panose="02010600030101010101" pitchFamily="2" charset="-122"/>
              </a:rPr>
              <a:t>Every atom in our body is recycled from somewhere else, which could be </a:t>
            </a:r>
            <a:r>
              <a:rPr lang="en-US" altLang="zh-CN" dirty="0">
                <a:ea typeface="宋体" panose="02010600030101010101" pitchFamily="2" charset="-122"/>
              </a:rPr>
              <a:t>other </a:t>
            </a:r>
            <a:r>
              <a:rPr lang="en-US" altLang="zh-CN" dirty="0" smtClean="0">
                <a:ea typeface="宋体" panose="02010600030101010101" pitchFamily="2" charset="-122"/>
              </a:rPr>
              <a:t>peoples’ body, </a:t>
            </a:r>
            <a:r>
              <a:rPr lang="en-US" altLang="zh-CN" dirty="0">
                <a:ea typeface="宋体" panose="02010600030101010101" pitchFamily="2" charset="-122"/>
              </a:rPr>
              <a:t>dead or </a:t>
            </a:r>
            <a:r>
              <a:rPr lang="en-US" altLang="zh-CN" dirty="0" smtClean="0">
                <a:ea typeface="宋体" panose="02010600030101010101" pitchFamily="2" charset="-122"/>
              </a:rPr>
              <a:t>alive, </a:t>
            </a:r>
            <a:r>
              <a:rPr lang="en-US" altLang="zh-CN" dirty="0" smtClean="0">
                <a:latin typeface="Arial" panose="020B0604020202020204" pitchFamily="34" charset="0"/>
                <a:ea typeface="宋体" panose="02010600030101010101" pitchFamily="2" charset="-122"/>
              </a:rPr>
              <a:t>which you never know. </a:t>
            </a:r>
          </a:p>
          <a:p>
            <a:pPr marL="285750" indent="-285750">
              <a:buClr>
                <a:srgbClr val="00B050"/>
              </a:buClr>
              <a:buSzPct val="150000"/>
              <a:buFont typeface="Arial" panose="020B0604020202020204" pitchFamily="34" charset="0"/>
              <a:buChar char="•"/>
            </a:pPr>
            <a:endParaRPr lang="en-US" altLang="zh-CN" dirty="0">
              <a:ea typeface="宋体" panose="02010600030101010101" pitchFamily="2" charset="-122"/>
            </a:endParaRPr>
          </a:p>
          <a:p>
            <a:pPr marL="285750" indent="-285750">
              <a:buClr>
                <a:srgbClr val="00B050"/>
              </a:buClr>
              <a:buSzPct val="150000"/>
              <a:buFont typeface="Arial" panose="020B0604020202020204" pitchFamily="34" charset="0"/>
              <a:buChar char="•"/>
            </a:pPr>
            <a:r>
              <a:rPr lang="en-US" altLang="zh-CN" dirty="0" smtClean="0">
                <a:solidFill>
                  <a:srgbClr val="0000FF"/>
                </a:solidFill>
                <a:latin typeface="Arial" panose="020B0604020202020204" pitchFamily="34" charset="0"/>
                <a:ea typeface="宋体" panose="02010600030101010101" pitchFamily="2" charset="-122"/>
              </a:rPr>
              <a:t>We thus could be related to each other </a:t>
            </a:r>
            <a:r>
              <a:rPr lang="en-US" altLang="zh-CN" dirty="0" smtClean="0">
                <a:solidFill>
                  <a:srgbClr val="0000FF"/>
                </a:solidFill>
                <a:ea typeface="宋体" panose="02010600030101010101" pitchFamily="2" charset="-122"/>
              </a:rPr>
              <a:t>physically. We are</a:t>
            </a:r>
            <a:r>
              <a:rPr lang="en-US" altLang="zh-CN" dirty="0" smtClean="0">
                <a:ea typeface="宋体" panose="02010600030101010101" pitchFamily="2" charset="-122"/>
              </a:rPr>
              <a:t> </a:t>
            </a:r>
            <a:r>
              <a:rPr lang="en-US" altLang="zh-CN" dirty="0" smtClean="0">
                <a:solidFill>
                  <a:srgbClr val="FF0000"/>
                </a:solidFill>
                <a:latin typeface="Arial" panose="020B0604020202020204" pitchFamily="34" charset="0"/>
                <a:ea typeface="宋体" panose="02010600030101010101" pitchFamily="2" charset="-122"/>
              </a:rPr>
              <a:t>recycled </a:t>
            </a:r>
            <a:r>
              <a:rPr lang="en-US" altLang="zh-CN" dirty="0" smtClean="0">
                <a:solidFill>
                  <a:srgbClr val="0000FF"/>
                </a:solidFill>
                <a:latin typeface="Arial" panose="020B0604020202020204" pitchFamily="34" charset="0"/>
                <a:ea typeface="宋体" panose="02010600030101010101" pitchFamily="2" charset="-122"/>
              </a:rPr>
              <a:t>stardust</a:t>
            </a:r>
            <a:r>
              <a:rPr lang="en-US" altLang="zh-CN" dirty="0" smtClean="0">
                <a:latin typeface="Arial" panose="020B0604020202020204" pitchFamily="34" charset="0"/>
                <a:ea typeface="宋体" panose="02010600030101010101" pitchFamily="2" charset="-122"/>
              </a:rPr>
              <a:t>     </a:t>
            </a:r>
            <a:endParaRPr lang="en-US" altLang="zh-CN" dirty="0">
              <a:latin typeface="Arial" panose="020B0604020202020204" pitchFamily="34" charset="0"/>
              <a:ea typeface="宋体" panose="02010600030101010101" pitchFamily="2" charset="-122"/>
            </a:endParaRPr>
          </a:p>
        </p:txBody>
      </p:sp>
      <p:sp>
        <p:nvSpPr>
          <p:cNvPr id="4" name="AutoShape 2" descr="https://dl-mail.ymail.com/ws/download/mailboxes/@.id==VjN-GPDgqzhw0vmyZVlftkTQ2UGpO2q_Nv__6Eytjx02yEf8KSCTkaeHllgZS7U0wPSt6F676llwJijNHGM9Rx73ng/messages/@.id==AIF2imIAAAotUshfggAAAIfg3RU/content/parts/@.id==2.2/raw?appid=YMailNorrin&amp;ymreqid=3fbc7bc6-e6e8-5c0c-1c17-aa0018019700&amp;token=zitEzqOML3j84e6ealFTT5U7-km5qEQF52lp7AcCuBYUiAEetw8hdVZlgFedBngkhPiuC58UO3F6ieO7lQ9wRPcLYtb0U0ZKVl2ps-9nGhwGYHG5zZROOYeWZBW-NzA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590187" y="1066800"/>
            <a:ext cx="3038475" cy="4762500"/>
          </a:xfrm>
          <a:prstGeom prst="rect">
            <a:avLst/>
          </a:prstGeom>
        </p:spPr>
      </p:pic>
      <p:sp>
        <p:nvSpPr>
          <p:cNvPr id="6" name="TextBox 5"/>
          <p:cNvSpPr txBox="1"/>
          <p:nvPr/>
        </p:nvSpPr>
        <p:spPr>
          <a:xfrm>
            <a:off x="6677892" y="5867400"/>
            <a:ext cx="914400" cy="307777"/>
          </a:xfrm>
          <a:prstGeom prst="rect">
            <a:avLst/>
          </a:prstGeom>
          <a:noFill/>
        </p:spPr>
        <p:txBody>
          <a:bodyPr wrap="square" rtlCol="0">
            <a:spAutoFit/>
          </a:bodyPr>
          <a:lstStyle/>
          <a:p>
            <a:pPr algn="ctr"/>
            <a:r>
              <a:rPr lang="en-US" altLang="zh-CN" sz="1400" dirty="0" smtClean="0">
                <a:solidFill>
                  <a:srgbClr val="0000FF"/>
                </a:solidFill>
              </a:rPr>
              <a:t>2013</a:t>
            </a:r>
            <a:endParaRPr lang="en-US" sz="1400" dirty="0">
              <a:solidFill>
                <a:srgbClr val="0000FF"/>
              </a:solidFill>
            </a:endParaRPr>
          </a:p>
        </p:txBody>
      </p:sp>
      <p:sp>
        <p:nvSpPr>
          <p:cNvPr id="7" name="Text Box 3"/>
          <p:cNvSpPr txBox="1">
            <a:spLocks noChangeArrowheads="1"/>
          </p:cNvSpPr>
          <p:nvPr/>
        </p:nvSpPr>
        <p:spPr bwMode="auto">
          <a:xfrm>
            <a:off x="745958" y="57904"/>
            <a:ext cx="7653576" cy="369332"/>
          </a:xfrm>
          <a:prstGeom prst="rect">
            <a:avLst/>
          </a:prstGeom>
          <a:solidFill>
            <a:srgbClr val="66FF66"/>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b="1" spc="300" dirty="0">
                <a:latin typeface="SimSun" panose="02010600030101010101" pitchFamily="2" charset="-122"/>
                <a:ea typeface="SimSun" panose="02010600030101010101" pitchFamily="2" charset="-122"/>
              </a:rPr>
              <a:t>基本信息 </a:t>
            </a:r>
            <a:r>
              <a:rPr lang="en-US" altLang="zh-CN" b="1" spc="300" dirty="0" smtClean="0">
                <a:solidFill>
                  <a:srgbClr val="FF0000"/>
                </a:solidFill>
                <a:latin typeface="SimSun" panose="02010600030101010101" pitchFamily="2" charset="-122"/>
                <a:ea typeface="SimSun" panose="02010600030101010101" pitchFamily="2" charset="-122"/>
              </a:rPr>
              <a:t>3</a:t>
            </a:r>
            <a:r>
              <a:rPr lang="en-US" altLang="zh-CN" b="1" spc="300" dirty="0" smtClean="0">
                <a:latin typeface="SimSun" panose="02010600030101010101" pitchFamily="2" charset="-122"/>
                <a:ea typeface="SimSun" panose="02010600030101010101" pitchFamily="2" charset="-122"/>
              </a:rPr>
              <a:t>: </a:t>
            </a:r>
            <a:r>
              <a:rPr lang="zh-CN" altLang="en-US" b="1" spc="300" dirty="0" smtClean="0">
                <a:latin typeface="SimSun" panose="02010600030101010101" pitchFamily="2" charset="-122"/>
                <a:ea typeface="SimSun" panose="02010600030101010101" pitchFamily="2" charset="-122"/>
              </a:rPr>
              <a:t>我們的身体是回收的星尘</a:t>
            </a:r>
            <a:endParaRPr lang="en-US" altLang="zh-CN" b="1"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25186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81000" y="76200"/>
            <a:ext cx="8458200" cy="369332"/>
          </a:xfrm>
          <a:prstGeom prst="rect">
            <a:avLst/>
          </a:prstGeom>
          <a:solidFill>
            <a:srgbClr val="FFFF00"/>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a:latin typeface="Comic Sans MS" panose="030F0702030302020204" pitchFamily="66" charset="0"/>
                <a:ea typeface="SimSun" panose="02010600030101010101" pitchFamily="2" charset="-122"/>
              </a:rPr>
              <a:t>文理分</a:t>
            </a:r>
            <a:r>
              <a:rPr lang="zh-CN" altLang="en-US" sz="1800" b="1" spc="300" dirty="0" smtClean="0">
                <a:latin typeface="Comic Sans MS" panose="030F0702030302020204" pitchFamily="66" charset="0"/>
                <a:ea typeface="SimSun" panose="02010600030101010101" pitchFamily="2" charset="-122"/>
              </a:rPr>
              <a:t>隔的由來</a:t>
            </a:r>
            <a:endParaRPr lang="zh-CN" altLang="en-US" sz="1800" b="1" spc="300" dirty="0">
              <a:latin typeface="Comic Sans MS" panose="030F0702030302020204" pitchFamily="66" charset="0"/>
              <a:ea typeface="SimSun" panose="02010600030101010101" pitchFamily="2" charset="-122"/>
            </a:endParaRPr>
          </a:p>
        </p:txBody>
      </p:sp>
      <p:sp>
        <p:nvSpPr>
          <p:cNvPr id="3" name="TextBox 2"/>
          <p:cNvSpPr txBox="1"/>
          <p:nvPr/>
        </p:nvSpPr>
        <p:spPr>
          <a:xfrm>
            <a:off x="1600200" y="914400"/>
            <a:ext cx="3429000" cy="2769989"/>
          </a:xfrm>
          <a:prstGeom prst="rect">
            <a:avLst/>
          </a:prstGeom>
          <a:noFill/>
        </p:spPr>
        <p:txBody>
          <a:bodyPr wrap="square" rtlCol="0">
            <a:spAutoFit/>
          </a:bodyPr>
          <a:lstStyle/>
          <a:p>
            <a:r>
              <a:rPr lang="zh-CN" altLang="en-US" dirty="0" smtClean="0">
                <a:latin typeface="SimSun" panose="02010600030101010101" pitchFamily="2" charset="-122"/>
                <a:ea typeface="SimSun" panose="02010600030101010101" pitchFamily="2" charset="-122"/>
              </a:rPr>
              <a:t>泰勒斯 </a:t>
            </a:r>
            <a:r>
              <a:rPr lang="en-US" altLang="zh-CN" sz="1400" dirty="0" smtClean="0">
                <a:latin typeface="SimSun" panose="02010600030101010101" pitchFamily="2" charset="-122"/>
                <a:ea typeface="SimSun" panose="02010600030101010101" pitchFamily="2" charset="-122"/>
              </a:rPr>
              <a:t>(Thales, 2600</a:t>
            </a:r>
            <a:r>
              <a:rPr lang="zh-CN" altLang="en-US" sz="1400" dirty="0" smtClean="0">
                <a:latin typeface="SimSun" panose="02010600030101010101" pitchFamily="2" charset="-122"/>
                <a:ea typeface="SimSun" panose="02010600030101010101" pitchFamily="2" charset="-122"/>
              </a:rPr>
              <a:t>年前</a:t>
            </a:r>
            <a:r>
              <a:rPr lang="en-US" altLang="zh-CN" sz="1400" dirty="0" smtClean="0">
                <a:latin typeface="SimSun" panose="02010600030101010101" pitchFamily="2" charset="-122"/>
                <a:ea typeface="SimSun" panose="02010600030101010101" pitchFamily="2" charset="-122"/>
              </a:rPr>
              <a:t>)</a:t>
            </a:r>
          </a:p>
          <a:p>
            <a:endParaRPr lang="en-US" sz="1400" dirty="0">
              <a:latin typeface="SimSun" panose="02010600030101010101" pitchFamily="2" charset="-122"/>
              <a:ea typeface="SimSun" panose="02010600030101010101" pitchFamily="2" charset="-122"/>
            </a:endParaRPr>
          </a:p>
          <a:p>
            <a:r>
              <a:rPr lang="zh-CN" altLang="en-US" dirty="0" smtClean="0">
                <a:latin typeface="SimSun" panose="02010600030101010101" pitchFamily="2" charset="-122"/>
                <a:ea typeface="SimSun" panose="02010600030101010101" pitchFamily="2" charset="-122"/>
              </a:rPr>
              <a:t>亚里士多德</a:t>
            </a:r>
            <a:r>
              <a:rPr lang="zh-CN" altLang="en-US" sz="1400" dirty="0" smtClean="0">
                <a:latin typeface="SimSun" panose="02010600030101010101" pitchFamily="2" charset="-122"/>
                <a:ea typeface="SimSun" panose="02010600030101010101" pitchFamily="2" charset="-122"/>
              </a:rPr>
              <a:t> </a:t>
            </a:r>
            <a:r>
              <a:rPr lang="en-US" altLang="zh-CN" sz="1400" dirty="0" smtClean="0">
                <a:latin typeface="SimSun" panose="02010600030101010101" pitchFamily="2" charset="-122"/>
                <a:ea typeface="SimSun" panose="02010600030101010101" pitchFamily="2" charset="-122"/>
              </a:rPr>
              <a:t>(Aristotle, 2400</a:t>
            </a:r>
            <a:r>
              <a:rPr lang="zh-CN" altLang="en-US" sz="1400" dirty="0">
                <a:latin typeface="SimSun" panose="02010600030101010101" pitchFamily="2" charset="-122"/>
                <a:ea typeface="SimSun" panose="02010600030101010101" pitchFamily="2" charset="-122"/>
              </a:rPr>
              <a:t>年前</a:t>
            </a:r>
            <a:r>
              <a:rPr lang="en-US" altLang="zh-CN" sz="1400" dirty="0" smtClean="0">
                <a:latin typeface="SimSun" panose="02010600030101010101" pitchFamily="2" charset="-122"/>
                <a:ea typeface="SimSun" panose="02010600030101010101" pitchFamily="2" charset="-122"/>
              </a:rPr>
              <a:t>)</a:t>
            </a:r>
          </a:p>
          <a:p>
            <a:endParaRPr lang="en-US" sz="1400" dirty="0">
              <a:latin typeface="SimSun" panose="02010600030101010101" pitchFamily="2" charset="-122"/>
              <a:ea typeface="SimSun" panose="02010600030101010101" pitchFamily="2" charset="-122"/>
            </a:endParaRPr>
          </a:p>
          <a:p>
            <a:r>
              <a:rPr lang="zh-CN" altLang="en-US" dirty="0" smtClean="0">
                <a:latin typeface="SimSun" panose="02010600030101010101" pitchFamily="2" charset="-122"/>
                <a:ea typeface="SimSun" panose="02010600030101010101" pitchFamily="2" charset="-122"/>
              </a:rPr>
              <a:t>达</a:t>
            </a:r>
            <a:r>
              <a:rPr lang="en-US" altLang="zh-CN" sz="1400" dirty="0" smtClean="0">
                <a:latin typeface="SimSun" panose="02010600030101010101" pitchFamily="2" charset="-122"/>
                <a:ea typeface="SimSun" panose="02010600030101010101" pitchFamily="2" charset="-122"/>
              </a:rPr>
              <a:t>•</a:t>
            </a:r>
            <a:r>
              <a:rPr lang="zh-CN" altLang="en-US" dirty="0" smtClean="0">
                <a:latin typeface="SimSun" panose="02010600030101010101" pitchFamily="2" charset="-122"/>
                <a:ea typeface="SimSun" panose="02010600030101010101" pitchFamily="2" charset="-122"/>
              </a:rPr>
              <a:t>芬奇</a:t>
            </a:r>
            <a:r>
              <a:rPr lang="zh-CN" altLang="en-US" sz="1400" dirty="0" smtClean="0">
                <a:latin typeface="SimSun" panose="02010600030101010101" pitchFamily="2" charset="-122"/>
                <a:ea typeface="SimSun" panose="02010600030101010101" pitchFamily="2" charset="-122"/>
              </a:rPr>
              <a:t> </a:t>
            </a:r>
            <a:r>
              <a:rPr lang="en-US" altLang="zh-CN" sz="1400" dirty="0" smtClean="0">
                <a:latin typeface="SimSun" panose="02010600030101010101" pitchFamily="2" charset="-122"/>
                <a:ea typeface="SimSun" panose="02010600030101010101" pitchFamily="2" charset="-122"/>
              </a:rPr>
              <a:t>(da Vince, 600</a:t>
            </a:r>
            <a:r>
              <a:rPr lang="zh-CN" altLang="en-US" sz="1400" dirty="0">
                <a:latin typeface="SimSun" panose="02010600030101010101" pitchFamily="2" charset="-122"/>
                <a:ea typeface="SimSun" panose="02010600030101010101" pitchFamily="2" charset="-122"/>
              </a:rPr>
              <a:t>年前</a:t>
            </a:r>
            <a:r>
              <a:rPr lang="en-US" altLang="zh-CN" sz="1400" dirty="0" smtClean="0">
                <a:latin typeface="SimSun" panose="02010600030101010101" pitchFamily="2" charset="-122"/>
                <a:ea typeface="SimSun" panose="02010600030101010101" pitchFamily="2" charset="-122"/>
              </a:rPr>
              <a:t>)</a:t>
            </a:r>
          </a:p>
          <a:p>
            <a:endParaRPr lang="en-US" sz="1400"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伽</a:t>
            </a:r>
            <a:r>
              <a:rPr lang="zh-CN" altLang="en-US" dirty="0" smtClean="0">
                <a:latin typeface="SimSun" panose="02010600030101010101" pitchFamily="2" charset="-122"/>
                <a:ea typeface="SimSun" panose="02010600030101010101" pitchFamily="2" charset="-122"/>
              </a:rPr>
              <a:t>利略</a:t>
            </a:r>
            <a:r>
              <a:rPr lang="zh-CN" altLang="en-US" sz="1400" dirty="0" smtClean="0">
                <a:latin typeface="SimSun" panose="02010600030101010101" pitchFamily="2" charset="-122"/>
                <a:ea typeface="SimSun" panose="02010600030101010101" pitchFamily="2" charset="-122"/>
              </a:rPr>
              <a:t> </a:t>
            </a:r>
            <a:r>
              <a:rPr lang="en-US" altLang="zh-CN" sz="1400" dirty="0" smtClean="0">
                <a:latin typeface="SimSun" panose="02010600030101010101" pitchFamily="2" charset="-122"/>
                <a:ea typeface="SimSun" panose="02010600030101010101" pitchFamily="2" charset="-122"/>
              </a:rPr>
              <a:t>(Galileo, 400</a:t>
            </a:r>
            <a:r>
              <a:rPr lang="zh-CN" altLang="en-US" sz="1400" dirty="0">
                <a:latin typeface="SimSun" panose="02010600030101010101" pitchFamily="2" charset="-122"/>
                <a:ea typeface="SimSun" panose="02010600030101010101" pitchFamily="2" charset="-122"/>
              </a:rPr>
              <a:t>年前</a:t>
            </a:r>
            <a:r>
              <a:rPr lang="en-US" altLang="zh-CN" sz="1400" dirty="0" smtClean="0">
                <a:latin typeface="SimSun" panose="02010600030101010101" pitchFamily="2" charset="-122"/>
                <a:ea typeface="SimSun" panose="02010600030101010101" pitchFamily="2" charset="-122"/>
              </a:rPr>
              <a:t>)</a:t>
            </a:r>
          </a:p>
          <a:p>
            <a:endParaRPr lang="en-US" altLang="zh-CN" sz="1400" dirty="0">
              <a:latin typeface="SimSun" panose="02010600030101010101" pitchFamily="2" charset="-122"/>
              <a:ea typeface="SimSun" panose="02010600030101010101" pitchFamily="2" charset="-122"/>
            </a:endParaRPr>
          </a:p>
          <a:p>
            <a:r>
              <a:rPr lang="zh-CN" altLang="en-US" dirty="0" smtClean="0">
                <a:solidFill>
                  <a:srgbClr val="0000FF"/>
                </a:solidFill>
                <a:latin typeface="SimSun" panose="02010600030101010101" pitchFamily="2" charset="-122"/>
                <a:ea typeface="SimSun" panose="02010600030101010101" pitchFamily="2" charset="-122"/>
              </a:rPr>
              <a:t>牛頓</a:t>
            </a:r>
            <a:r>
              <a:rPr lang="zh-CN" altLang="en-US" sz="1400" dirty="0" smtClean="0">
                <a:solidFill>
                  <a:srgbClr val="0000FF"/>
                </a:solidFill>
                <a:latin typeface="SimSun" panose="02010600030101010101" pitchFamily="2" charset="-122"/>
                <a:ea typeface="SimSun" panose="02010600030101010101" pitchFamily="2" charset="-122"/>
              </a:rPr>
              <a:t> </a:t>
            </a:r>
            <a:r>
              <a:rPr lang="en-US" altLang="zh-CN" sz="1400" dirty="0" smtClean="0">
                <a:latin typeface="SimSun" panose="02010600030101010101" pitchFamily="2" charset="-122"/>
                <a:ea typeface="SimSun" panose="02010600030101010101" pitchFamily="2" charset="-122"/>
              </a:rPr>
              <a:t>(Newton, 300</a:t>
            </a:r>
            <a:r>
              <a:rPr lang="zh-CN" altLang="en-US" sz="1400" dirty="0">
                <a:latin typeface="SimSun" panose="02010600030101010101" pitchFamily="2" charset="-122"/>
                <a:ea typeface="SimSun" panose="02010600030101010101" pitchFamily="2" charset="-122"/>
              </a:rPr>
              <a:t>年前</a:t>
            </a:r>
            <a:r>
              <a:rPr lang="en-US" altLang="zh-CN" sz="1400" dirty="0">
                <a:latin typeface="SimSun" panose="02010600030101010101" pitchFamily="2" charset="-122"/>
                <a:ea typeface="SimSun" panose="02010600030101010101" pitchFamily="2" charset="-122"/>
              </a:rPr>
              <a:t>)</a:t>
            </a:r>
          </a:p>
          <a:p>
            <a:endParaRPr lang="en-US" altLang="zh-CN" sz="1400" dirty="0">
              <a:latin typeface="SimSun" panose="02010600030101010101" pitchFamily="2" charset="-122"/>
              <a:ea typeface="SimSun" panose="02010600030101010101" pitchFamily="2" charset="-122"/>
            </a:endParaRPr>
          </a:p>
          <a:p>
            <a:endParaRPr lang="en-US" sz="1400" dirty="0">
              <a:latin typeface="SimSun" panose="02010600030101010101" pitchFamily="2" charset="-122"/>
              <a:ea typeface="SimSun" panose="02010600030101010101" pitchFamily="2" charset="-122"/>
            </a:endParaRPr>
          </a:p>
        </p:txBody>
      </p:sp>
      <p:sp>
        <p:nvSpPr>
          <p:cNvPr id="2" name="TextBox 1"/>
          <p:cNvSpPr txBox="1"/>
          <p:nvPr/>
        </p:nvSpPr>
        <p:spPr>
          <a:xfrm>
            <a:off x="4961532" y="1945944"/>
            <a:ext cx="3344268" cy="4493538"/>
          </a:xfrm>
          <a:prstGeom prst="rect">
            <a:avLst/>
          </a:prstGeom>
          <a:solidFill>
            <a:srgbClr val="CCFFFF"/>
          </a:solidFill>
        </p:spPr>
        <p:txBody>
          <a:bodyPr wrap="square" rtlCol="0">
            <a:spAutoFit/>
          </a:bodyPr>
          <a:lstStyle/>
          <a:p>
            <a:r>
              <a:rPr lang="zh-CN" altLang="en-US" dirty="0" smtClean="0">
                <a:latin typeface="SimSun" panose="02010600030101010101" pitchFamily="2" charset="-122"/>
                <a:ea typeface="SimSun" panose="02010600030101010101" pitchFamily="2" charset="-122"/>
              </a:rPr>
              <a:t>文艺复兴</a:t>
            </a:r>
            <a:endParaRPr lang="en-US" altLang="zh-CN" dirty="0" smtClean="0">
              <a:latin typeface="SimSun" panose="02010600030101010101" pitchFamily="2" charset="-122"/>
              <a:ea typeface="SimSun" panose="02010600030101010101" pitchFamily="2" charset="-122"/>
            </a:endParaRPr>
          </a:p>
          <a:p>
            <a:endParaRPr lang="en-US" dirty="0" smtClean="0">
              <a:latin typeface="SimSun" panose="02010600030101010101" pitchFamily="2" charset="-122"/>
              <a:ea typeface="SimSun" panose="02010600030101010101" pitchFamily="2" charset="-122"/>
            </a:endParaRPr>
          </a:p>
          <a:p>
            <a:endParaRPr lang="en-US" dirty="0">
              <a:latin typeface="SimSun" panose="02010600030101010101" pitchFamily="2" charset="-122"/>
              <a:ea typeface="SimSun" panose="02010600030101010101" pitchFamily="2" charset="-122"/>
            </a:endParaRPr>
          </a:p>
          <a:p>
            <a:endParaRPr lang="en-US" dirty="0">
              <a:latin typeface="SimSun" panose="02010600030101010101" pitchFamily="2" charset="-122"/>
              <a:ea typeface="SimSun" panose="02010600030101010101" pitchFamily="2" charset="-122"/>
            </a:endParaRPr>
          </a:p>
          <a:p>
            <a:pPr>
              <a:spcBef>
                <a:spcPts val="2400"/>
              </a:spcBef>
            </a:pPr>
            <a:r>
              <a:rPr lang="zh-CN" altLang="en-US" dirty="0" smtClean="0">
                <a:latin typeface="SimSun" panose="02010600030101010101" pitchFamily="2" charset="-122"/>
                <a:ea typeface="SimSun" panose="02010600030101010101" pitchFamily="2" charset="-122"/>
              </a:rPr>
              <a:t>啟蒙运动 </a:t>
            </a:r>
            <a:r>
              <a:rPr lang="en-US" altLang="zh-CN" sz="1400" dirty="0" smtClean="0">
                <a:latin typeface="SimSun" panose="02010600030101010101" pitchFamily="2" charset="-122"/>
                <a:ea typeface="SimSun" panose="02010600030101010101" pitchFamily="2" charset="-122"/>
              </a:rPr>
              <a:t>(</a:t>
            </a:r>
            <a:r>
              <a:rPr lang="en-US" altLang="zh-CN" sz="1400" dirty="0" smtClean="0">
                <a:solidFill>
                  <a:srgbClr val="FF0000"/>
                </a:solidFill>
                <a:latin typeface="SimSun" panose="02010600030101010101" pitchFamily="2" charset="-122"/>
                <a:ea typeface="SimSun" panose="02010600030101010101" pitchFamily="2" charset="-122"/>
              </a:rPr>
              <a:t>1688</a:t>
            </a:r>
            <a:r>
              <a:rPr lang="en-US" altLang="zh-CN" sz="1400" dirty="0" smtClean="0">
                <a:latin typeface="SimSun" panose="02010600030101010101" pitchFamily="2" charset="-122"/>
                <a:ea typeface="SimSun" panose="02010600030101010101" pitchFamily="2" charset="-122"/>
              </a:rPr>
              <a:t>-1789)</a:t>
            </a:r>
          </a:p>
          <a:p>
            <a:endParaRPr lang="en-US" altLang="zh-CN" dirty="0">
              <a:latin typeface="SimSun" panose="02010600030101010101" pitchFamily="2" charset="-122"/>
              <a:ea typeface="SimSun" panose="02010600030101010101" pitchFamily="2" charset="-122"/>
            </a:endParaRPr>
          </a:p>
          <a:p>
            <a:endParaRPr lang="en-US" altLang="zh-CN" dirty="0" smtClean="0">
              <a:latin typeface="SimSun" panose="02010600030101010101" pitchFamily="2" charset="-122"/>
              <a:ea typeface="SimSun" panose="02010600030101010101" pitchFamily="2" charset="-122"/>
            </a:endParaRPr>
          </a:p>
          <a:p>
            <a:endParaRPr lang="en-US" altLang="zh-CN" dirty="0" smtClean="0">
              <a:latin typeface="SimSun" panose="02010600030101010101" pitchFamily="2" charset="-122"/>
              <a:ea typeface="SimSun" panose="02010600030101010101" pitchFamily="2" charset="-122"/>
            </a:endParaRPr>
          </a:p>
          <a:p>
            <a:pPr>
              <a:spcAft>
                <a:spcPts val="300"/>
              </a:spcAft>
            </a:pPr>
            <a:r>
              <a:rPr lang="zh-CN" altLang="en-US" dirty="0">
                <a:latin typeface="SimSun" panose="02010600030101010101" pitchFamily="2" charset="-122"/>
                <a:ea typeface="SimSun" panose="02010600030101010101" pitchFamily="2" charset="-122"/>
              </a:rPr>
              <a:t>大学設</a:t>
            </a:r>
            <a:r>
              <a:rPr lang="zh-CN" altLang="en-US" dirty="0" smtClean="0">
                <a:latin typeface="SimSun" panose="02010600030101010101" pitchFamily="2" charset="-122"/>
                <a:ea typeface="SimSun" panose="02010600030101010101" pitchFamily="2" charset="-122"/>
              </a:rPr>
              <a:t>研究生院 </a:t>
            </a:r>
            <a:endParaRPr lang="en-US" altLang="zh-CN" dirty="0">
              <a:latin typeface="SimSun" panose="02010600030101010101" pitchFamily="2" charset="-122"/>
              <a:ea typeface="SimSun" panose="02010600030101010101" pitchFamily="2" charset="-122"/>
            </a:endParaRPr>
          </a:p>
          <a:p>
            <a:r>
              <a:rPr lang="zh-CN" altLang="en-US" sz="1400" dirty="0" smtClean="0">
                <a:solidFill>
                  <a:schemeClr val="bg1">
                    <a:lumMod val="65000"/>
                  </a:schemeClr>
                </a:solidFill>
                <a:latin typeface="SimSun" panose="02010600030101010101" pitchFamily="2" charset="-122"/>
                <a:ea typeface="SimSun" panose="02010600030101010101" pitchFamily="2" charset="-122"/>
              </a:rPr>
              <a:t>始于</a:t>
            </a:r>
            <a:r>
              <a:rPr lang="zh-CN" altLang="en-US" sz="1400" dirty="0">
                <a:solidFill>
                  <a:schemeClr val="bg1">
                    <a:lumMod val="65000"/>
                  </a:schemeClr>
                </a:solidFill>
                <a:latin typeface="SimSun" panose="02010600030101010101" pitchFamily="2" charset="-122"/>
                <a:ea typeface="SimSun" panose="02010600030101010101" pitchFamily="2" charset="-122"/>
              </a:rPr>
              <a:t>德国</a:t>
            </a:r>
            <a:r>
              <a:rPr lang="en-US" altLang="zh-CN" sz="1400" dirty="0" smtClean="0">
                <a:solidFill>
                  <a:schemeClr val="bg1">
                    <a:lumMod val="65000"/>
                  </a:schemeClr>
                </a:solidFill>
                <a:latin typeface="SimSun" panose="02010600030101010101" pitchFamily="2" charset="-122"/>
                <a:ea typeface="SimSun" panose="02010600030101010101" pitchFamily="2" charset="-122"/>
              </a:rPr>
              <a:t>; Johns Hopkins U.(</a:t>
            </a:r>
            <a:r>
              <a:rPr lang="en-US" altLang="zh-CN" sz="1400" dirty="0" smtClean="0">
                <a:solidFill>
                  <a:srgbClr val="FF0000"/>
                </a:solidFill>
                <a:latin typeface="SimSun" panose="02010600030101010101" pitchFamily="2" charset="-122"/>
                <a:ea typeface="SimSun" panose="02010600030101010101" pitchFamily="2" charset="-122"/>
              </a:rPr>
              <a:t>1876</a:t>
            </a:r>
            <a:r>
              <a:rPr lang="en-US" altLang="zh-CN" sz="1400" dirty="0" smtClean="0">
                <a:solidFill>
                  <a:schemeClr val="bg1">
                    <a:lumMod val="65000"/>
                  </a:schemeClr>
                </a:solidFill>
                <a:latin typeface="SimSun" panose="02010600030101010101" pitchFamily="2" charset="-122"/>
                <a:ea typeface="SimSun" panose="02010600030101010101" pitchFamily="2" charset="-122"/>
              </a:rPr>
              <a:t>)</a:t>
            </a:r>
          </a:p>
          <a:p>
            <a:endParaRPr lang="en-US" altLang="zh-CN" dirty="0">
              <a:latin typeface="SimSun" panose="02010600030101010101" pitchFamily="2" charset="-122"/>
              <a:ea typeface="SimSun" panose="02010600030101010101" pitchFamily="2" charset="-122"/>
            </a:endParaRPr>
          </a:p>
          <a:p>
            <a:endParaRPr lang="en-US" altLang="zh-CN" dirty="0" smtClean="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大学文</a:t>
            </a:r>
            <a:r>
              <a:rPr lang="zh-CN" altLang="en-US" dirty="0" smtClean="0">
                <a:latin typeface="SimSun" panose="02010600030101010101" pitchFamily="2" charset="-122"/>
                <a:ea typeface="SimSun" panose="02010600030101010101" pitchFamily="2" charset="-122"/>
              </a:rPr>
              <a:t>理分科</a:t>
            </a:r>
            <a:endParaRPr lang="en-US" altLang="zh-CN" dirty="0" smtClean="0">
              <a:latin typeface="SimSun" panose="02010600030101010101" pitchFamily="2" charset="-122"/>
              <a:ea typeface="SimSun" panose="02010600030101010101" pitchFamily="2" charset="-122"/>
            </a:endParaRPr>
          </a:p>
          <a:p>
            <a:endParaRPr lang="en-US" altLang="zh-CN"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中学文理分</a:t>
            </a:r>
            <a:r>
              <a:rPr lang="zh-CN" altLang="en-US" dirty="0" smtClean="0">
                <a:latin typeface="SimSun" panose="02010600030101010101" pitchFamily="2" charset="-122"/>
                <a:ea typeface="SimSun" panose="02010600030101010101" pitchFamily="2" charset="-122"/>
              </a:rPr>
              <a:t>科</a:t>
            </a:r>
            <a:endParaRPr lang="en-US" dirty="0">
              <a:latin typeface="SimSun" panose="02010600030101010101" pitchFamily="2" charset="-122"/>
              <a:ea typeface="SimSun" panose="02010600030101010101" pitchFamily="2" charset="-122"/>
            </a:endParaRPr>
          </a:p>
        </p:txBody>
      </p:sp>
      <p:sp>
        <p:nvSpPr>
          <p:cNvPr id="7" name="TextBox 6"/>
          <p:cNvSpPr txBox="1"/>
          <p:nvPr/>
        </p:nvSpPr>
        <p:spPr>
          <a:xfrm>
            <a:off x="838200" y="6336268"/>
            <a:ext cx="762000" cy="369332"/>
          </a:xfrm>
          <a:prstGeom prst="rect">
            <a:avLst/>
          </a:prstGeom>
          <a:noFill/>
        </p:spPr>
        <p:txBody>
          <a:bodyPr wrap="square" rtlCol="0">
            <a:spAutoFit/>
          </a:bodyPr>
          <a:lstStyle/>
          <a:p>
            <a:pPr algn="ctr"/>
            <a:r>
              <a:rPr lang="zh-CN" altLang="en-US" dirty="0" smtClean="0">
                <a:solidFill>
                  <a:srgbClr val="FF33CC"/>
                </a:solidFill>
                <a:latin typeface="SimSun" panose="02010600030101010101" pitchFamily="2" charset="-122"/>
                <a:ea typeface="SimSun" panose="02010600030101010101" pitchFamily="2" charset="-122"/>
              </a:rPr>
              <a:t>時间</a:t>
            </a:r>
            <a:endParaRPr lang="en-US" dirty="0">
              <a:solidFill>
                <a:srgbClr val="FF33CC"/>
              </a:solidFill>
              <a:latin typeface="SimSun" panose="02010600030101010101" pitchFamily="2" charset="-122"/>
              <a:ea typeface="SimSun" panose="02010600030101010101" pitchFamily="2" charset="-122"/>
            </a:endParaRPr>
          </a:p>
        </p:txBody>
      </p:sp>
      <p:cxnSp>
        <p:nvCxnSpPr>
          <p:cNvPr id="9" name="Straight Connector 8"/>
          <p:cNvCxnSpPr/>
          <p:nvPr/>
        </p:nvCxnSpPr>
        <p:spPr>
          <a:xfrm>
            <a:off x="1524000" y="3276600"/>
            <a:ext cx="7162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05000" y="4409657"/>
            <a:ext cx="1981200" cy="338554"/>
          </a:xfrm>
          <a:prstGeom prst="rect">
            <a:avLst/>
          </a:prstGeom>
          <a:noFill/>
        </p:spPr>
        <p:txBody>
          <a:bodyPr wrap="square" rtlCol="0">
            <a:spAutoFit/>
          </a:bodyPr>
          <a:lstStyle/>
          <a:p>
            <a:pPr algn="ctr"/>
            <a:r>
              <a:rPr lang="zh-CN" altLang="en-US" sz="1600" dirty="0" smtClean="0">
                <a:solidFill>
                  <a:srgbClr val="009242"/>
                </a:solidFill>
                <a:latin typeface="SimSun" panose="02010600030101010101" pitchFamily="2" charset="-122"/>
                <a:ea typeface="SimSun" panose="02010600030101010101" pitchFamily="2" charset="-122"/>
              </a:rPr>
              <a:t>自然</a:t>
            </a:r>
            <a:r>
              <a:rPr lang="zh-CN" altLang="en-US" sz="1600" dirty="0">
                <a:solidFill>
                  <a:srgbClr val="009242"/>
                </a:solidFill>
                <a:latin typeface="SimSun" panose="02010600030101010101" pitchFamily="2" charset="-122"/>
                <a:ea typeface="SimSun" panose="02010600030101010101" pitchFamily="2" charset="-122"/>
              </a:rPr>
              <a:t>科</a:t>
            </a:r>
            <a:r>
              <a:rPr lang="zh-CN" altLang="en-US" sz="1600" dirty="0" smtClean="0">
                <a:solidFill>
                  <a:srgbClr val="009242"/>
                </a:solidFill>
                <a:latin typeface="SimSun" panose="02010600030101010101" pitchFamily="2" charset="-122"/>
                <a:ea typeface="SimSun" panose="02010600030101010101" pitchFamily="2" charset="-122"/>
              </a:rPr>
              <a:t>学飞速发展</a:t>
            </a:r>
            <a:endParaRPr lang="en-US" sz="1600" dirty="0">
              <a:solidFill>
                <a:srgbClr val="009242"/>
              </a:solidFill>
              <a:latin typeface="SimSun" panose="02010600030101010101" pitchFamily="2" charset="-122"/>
              <a:ea typeface="SimSun" panose="02010600030101010101" pitchFamily="2" charset="-122"/>
            </a:endParaRPr>
          </a:p>
        </p:txBody>
      </p:sp>
      <p:sp>
        <p:nvSpPr>
          <p:cNvPr id="10" name="Left Brace 9"/>
          <p:cNvSpPr/>
          <p:nvPr/>
        </p:nvSpPr>
        <p:spPr bwMode="auto">
          <a:xfrm>
            <a:off x="914402" y="3276601"/>
            <a:ext cx="181840" cy="2895600"/>
          </a:xfrm>
          <a:prstGeom prst="leftBrace">
            <a:avLst/>
          </a:prstGeom>
          <a:solidFill>
            <a:srgbClr val="B1F77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TextBox 10"/>
          <p:cNvSpPr txBox="1"/>
          <p:nvPr/>
        </p:nvSpPr>
        <p:spPr>
          <a:xfrm rot="16200000">
            <a:off x="-107019" y="4549349"/>
            <a:ext cx="1529295" cy="338554"/>
          </a:xfrm>
          <a:prstGeom prst="rect">
            <a:avLst/>
          </a:prstGeom>
          <a:noFill/>
        </p:spPr>
        <p:txBody>
          <a:bodyPr wrap="square" rtlCol="0">
            <a:spAutoFit/>
          </a:bodyPr>
          <a:lstStyle/>
          <a:p>
            <a:pPr algn="ctr"/>
            <a:r>
              <a:rPr lang="zh-CN" altLang="en-US" sz="1600" dirty="0">
                <a:solidFill>
                  <a:srgbClr val="FF0000"/>
                </a:solidFill>
                <a:latin typeface="SimSun" panose="02010600030101010101" pitchFamily="2" charset="-122"/>
                <a:ea typeface="SimSun" panose="02010600030101010101" pitchFamily="2" charset="-122"/>
              </a:rPr>
              <a:t>文理分隔</a:t>
            </a:r>
            <a:endParaRPr lang="en-US" sz="1600" dirty="0">
              <a:solidFill>
                <a:srgbClr val="FF0000"/>
              </a:solidFill>
              <a:latin typeface="SimSun" panose="02010600030101010101" pitchFamily="2" charset="-122"/>
              <a:ea typeface="SimSun" panose="02010600030101010101" pitchFamily="2" charset="-122"/>
            </a:endParaRPr>
          </a:p>
        </p:txBody>
      </p:sp>
      <p:cxnSp>
        <p:nvCxnSpPr>
          <p:cNvPr id="14" name="Straight Arrow Connector 13"/>
          <p:cNvCxnSpPr/>
          <p:nvPr/>
        </p:nvCxnSpPr>
        <p:spPr>
          <a:xfrm>
            <a:off x="1219200" y="1066800"/>
            <a:ext cx="0" cy="5193268"/>
          </a:xfrm>
          <a:prstGeom prst="straightConnector1">
            <a:avLst/>
          </a:prstGeom>
          <a:ln w="19050">
            <a:solidFill>
              <a:srgbClr val="E54DC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412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457200" y="42863"/>
            <a:ext cx="82296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宋体" panose="02010600030101010101" pitchFamily="2" charset="-122"/>
              </a:rPr>
              <a:t>人科的重要性</a:t>
            </a:r>
            <a:endParaRPr lang="en-US" altLang="zh-CN" sz="1800" b="1" spc="300" dirty="0">
              <a:latin typeface="Comic Sans MS" panose="030F0702030302020204" pitchFamily="66" charset="0"/>
              <a:ea typeface="宋体" panose="02010600030101010101" pitchFamily="2" charset="-122"/>
            </a:endParaRPr>
          </a:p>
        </p:txBody>
      </p:sp>
      <p:sp>
        <p:nvSpPr>
          <p:cNvPr id="3" name="TextBox 2"/>
          <p:cNvSpPr txBox="1"/>
          <p:nvPr/>
        </p:nvSpPr>
        <p:spPr bwMode="auto">
          <a:xfrm>
            <a:off x="1143001" y="914400"/>
            <a:ext cx="4572000" cy="830263"/>
          </a:xfrm>
          <a:prstGeom prst="rect">
            <a:avLst/>
          </a:prstGeom>
          <a:solidFill>
            <a:srgbClr val="8FFFFC"/>
          </a:solidFill>
          <a:ln>
            <a:noFill/>
          </a:ln>
        </p:spPr>
        <p:txBody>
          <a:bodyPr wrap="square">
            <a:spAutoFit/>
          </a:bodyPr>
          <a:lstStyle/>
          <a:p>
            <a:pPr>
              <a:spcAft>
                <a:spcPts val="1200"/>
              </a:spcAft>
              <a:defRPr/>
            </a:pPr>
            <a:r>
              <a:rPr lang="en-US" altLang="zh-CN" dirty="0">
                <a:solidFill>
                  <a:srgbClr val="0000FF"/>
                </a:solidFill>
              </a:rPr>
              <a:t>Friedrich Hayek</a:t>
            </a:r>
            <a:r>
              <a:rPr lang="en-US" altLang="zh-CN" dirty="0"/>
              <a:t>, </a:t>
            </a:r>
            <a:r>
              <a:rPr lang="en-US" altLang="zh-CN" sz="1400" dirty="0"/>
              <a:t>Economics </a:t>
            </a:r>
            <a:r>
              <a:rPr lang="en-US" altLang="zh-CN" sz="1400" dirty="0" err="1"/>
              <a:t>Nobelist</a:t>
            </a:r>
            <a:r>
              <a:rPr lang="en-US" altLang="zh-CN" sz="1400" dirty="0"/>
              <a:t> (1974):</a:t>
            </a:r>
            <a:endParaRPr lang="en-US" dirty="0"/>
          </a:p>
          <a:p>
            <a:pPr>
              <a:defRPr/>
            </a:pPr>
            <a:r>
              <a:rPr lang="en-US" dirty="0">
                <a:latin typeface="+mn-lt"/>
                <a:ea typeface="SimSun" panose="02010600030101010101" pitchFamily="2" charset="-122"/>
              </a:rPr>
              <a:t>Humanity advances through new concepts.</a:t>
            </a:r>
            <a:endParaRPr lang="en-US" dirty="0">
              <a:latin typeface="+mn-lt"/>
            </a:endParaRPr>
          </a:p>
        </p:txBody>
      </p:sp>
      <p:sp>
        <p:nvSpPr>
          <p:cNvPr id="19461" name="TextBox 3"/>
          <p:cNvSpPr txBox="1">
            <a:spLocks noChangeArrowheads="1"/>
          </p:cNvSpPr>
          <p:nvPr/>
        </p:nvSpPr>
        <p:spPr bwMode="auto">
          <a:xfrm>
            <a:off x="1675761" y="2285918"/>
            <a:ext cx="2590800" cy="3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 name="Rectangle 4"/>
          <p:cNvSpPr/>
          <p:nvPr/>
        </p:nvSpPr>
        <p:spPr bwMode="auto">
          <a:xfrm>
            <a:off x="1219200" y="3014663"/>
            <a:ext cx="6827838" cy="3077766"/>
          </a:xfrm>
          <a:prstGeom prst="rect">
            <a:avLst/>
          </a:prstGeom>
        </p:spPr>
        <p:txBody>
          <a:bodyPr>
            <a:spAutoFit/>
          </a:bodyPr>
          <a:lstStyle/>
          <a:p>
            <a:pPr marL="285750" indent="-285750">
              <a:spcBef>
                <a:spcPts val="0"/>
              </a:spcBef>
              <a:spcAft>
                <a:spcPts val="1800"/>
              </a:spcAft>
              <a:buClr>
                <a:srgbClr val="00B050"/>
              </a:buClr>
              <a:buSzPct val="150000"/>
              <a:buFont typeface="Arial" panose="020B0604020202020204" pitchFamily="34" charset="0"/>
              <a:buChar char="•"/>
              <a:defRPr/>
            </a:pPr>
            <a:r>
              <a:rPr lang="en-US" dirty="0">
                <a:latin typeface="+mn-lt"/>
                <a:ea typeface="SimSun" panose="02010600030101010101" pitchFamily="2" charset="-122"/>
              </a:rPr>
              <a:t>“</a:t>
            </a:r>
            <a:r>
              <a:rPr lang="en-US" dirty="0">
                <a:solidFill>
                  <a:srgbClr val="FF0000"/>
                </a:solidFill>
                <a:latin typeface="+mn-lt"/>
                <a:ea typeface="SimSun" panose="02010600030101010101" pitchFamily="2" charset="-122"/>
              </a:rPr>
              <a:t>All men are born free</a:t>
            </a:r>
            <a:r>
              <a:rPr lang="en-US" dirty="0">
                <a:latin typeface="+mn-lt"/>
                <a:ea typeface="SimSun" panose="02010600030101010101" pitchFamily="2" charset="-122"/>
              </a:rPr>
              <a:t>” brings down slavery.</a:t>
            </a:r>
          </a:p>
          <a:p>
            <a:pPr marL="285750" indent="-285750">
              <a:spcBef>
                <a:spcPts val="0"/>
              </a:spcBef>
              <a:spcAft>
                <a:spcPts val="1800"/>
              </a:spcAft>
              <a:buClr>
                <a:srgbClr val="00B050"/>
              </a:buClr>
              <a:buSzPct val="150000"/>
              <a:buFont typeface="Arial" panose="020B0604020202020204" pitchFamily="34" charset="0"/>
              <a:buChar char="•"/>
              <a:defRPr/>
            </a:pPr>
            <a:r>
              <a:rPr lang="en-US" dirty="0">
                <a:solidFill>
                  <a:srgbClr val="0000FF"/>
                </a:solidFill>
                <a:latin typeface="+mn-lt"/>
                <a:ea typeface="SimSun" panose="02010600030101010101" pitchFamily="2" charset="-122"/>
              </a:rPr>
              <a:t>“</a:t>
            </a:r>
            <a:r>
              <a:rPr lang="en-US" dirty="0">
                <a:solidFill>
                  <a:srgbClr val="FF0000"/>
                </a:solidFill>
                <a:latin typeface="+mn-lt"/>
                <a:ea typeface="SimSun" panose="02010600030101010101" pitchFamily="2" charset="-122"/>
              </a:rPr>
              <a:t>All men are born equal</a:t>
            </a:r>
            <a:r>
              <a:rPr lang="en-US" dirty="0">
                <a:solidFill>
                  <a:srgbClr val="0000FF"/>
                </a:solidFill>
                <a:latin typeface="+mn-lt"/>
                <a:ea typeface="SimSun" panose="02010600030101010101" pitchFamily="2" charset="-122"/>
              </a:rPr>
              <a:t>” eliminates royalties and totalitarian regimes.</a:t>
            </a:r>
          </a:p>
          <a:p>
            <a:pPr marL="285750" indent="-285750">
              <a:spcBef>
                <a:spcPts val="0"/>
              </a:spcBef>
              <a:spcAft>
                <a:spcPts val="2400"/>
              </a:spcAft>
              <a:buClr>
                <a:srgbClr val="00B050"/>
              </a:buClr>
              <a:buSzPct val="150000"/>
              <a:buFont typeface="Arial" panose="020B0604020202020204" pitchFamily="34" charset="0"/>
              <a:buChar char="•"/>
              <a:defRPr/>
            </a:pPr>
            <a:r>
              <a:rPr lang="en-US" dirty="0">
                <a:latin typeface="+mn-lt"/>
                <a:ea typeface="SimSun" panose="02010600030101010101" pitchFamily="2" charset="-122"/>
              </a:rPr>
              <a:t>“</a:t>
            </a:r>
            <a:r>
              <a:rPr lang="en-US" dirty="0">
                <a:solidFill>
                  <a:srgbClr val="FF0000"/>
                </a:solidFill>
                <a:latin typeface="+mn-lt"/>
                <a:ea typeface="SimSun" panose="02010600030101010101" pitchFamily="2" charset="-122"/>
              </a:rPr>
              <a:t>All women are born equal, too</a:t>
            </a:r>
            <a:r>
              <a:rPr lang="en-US" dirty="0">
                <a:latin typeface="+mn-lt"/>
                <a:ea typeface="SimSun" panose="02010600030101010101" pitchFamily="2" charset="-122"/>
              </a:rPr>
              <a:t>” removes restrictions on women’s rights in education, employment and voting</a:t>
            </a:r>
            <a:r>
              <a:rPr lang="en-US" dirty="0" smtClean="0">
                <a:latin typeface="+mn-lt"/>
                <a:ea typeface="SimSun" panose="02010600030101010101" pitchFamily="2" charset="-122"/>
              </a:rPr>
              <a:t>.</a:t>
            </a:r>
          </a:p>
          <a:p>
            <a:pPr marL="285750" indent="-285750">
              <a:spcBef>
                <a:spcPts val="0"/>
              </a:spcBef>
              <a:spcAft>
                <a:spcPts val="2400"/>
              </a:spcAft>
              <a:buClr>
                <a:srgbClr val="00B050"/>
              </a:buClr>
              <a:buSzPct val="150000"/>
              <a:buFont typeface="Arial" panose="020B0604020202020204" pitchFamily="34" charset="0"/>
              <a:buChar char="•"/>
              <a:defRPr/>
            </a:pPr>
            <a:r>
              <a:rPr lang="en-US" dirty="0" err="1" smtClean="0">
                <a:solidFill>
                  <a:srgbClr val="FF0000"/>
                </a:solidFill>
                <a:latin typeface="+mn-lt"/>
                <a:ea typeface="SimSun" panose="02010600030101010101" pitchFamily="2" charset="-122"/>
              </a:rPr>
              <a:t>Scimat</a:t>
            </a:r>
            <a:r>
              <a:rPr lang="en-US" dirty="0" smtClean="0">
                <a:solidFill>
                  <a:srgbClr val="FF0000"/>
                </a:solidFill>
                <a:latin typeface="+mn-lt"/>
                <a:ea typeface="SimSun" panose="02010600030101010101" pitchFamily="2" charset="-122"/>
              </a:rPr>
              <a:t> </a:t>
            </a:r>
            <a:r>
              <a:rPr lang="en-US" dirty="0" smtClean="0">
                <a:solidFill>
                  <a:srgbClr val="0000FF"/>
                </a:solidFill>
                <a:latin typeface="+mn-lt"/>
                <a:ea typeface="SimSun" panose="02010600030101010101" pitchFamily="2" charset="-122"/>
              </a:rPr>
              <a:t>is a concept that is equally important, removing barriers between humanities and “science”, enabling a more peaceful world and better humanity.</a:t>
            </a:r>
            <a:endParaRPr lang="en-US" dirty="0">
              <a:solidFill>
                <a:srgbClr val="0000FF"/>
              </a:solidFill>
              <a:latin typeface="+mn-lt"/>
              <a:ea typeface="SimSun" panose="02010600030101010101" pitchFamily="2" charset="-122"/>
            </a:endParaRPr>
          </a:p>
        </p:txBody>
      </p:sp>
      <p:sp>
        <p:nvSpPr>
          <p:cNvPr id="19463" name="TextBox 5"/>
          <p:cNvSpPr txBox="1">
            <a:spLocks noChangeArrowheads="1"/>
          </p:cNvSpPr>
          <p:nvPr/>
        </p:nvSpPr>
        <p:spPr bwMode="auto">
          <a:xfrm>
            <a:off x="1294761" y="2285918"/>
            <a:ext cx="1196975" cy="368278"/>
          </a:xfrm>
          <a:prstGeom prst="rect">
            <a:avLst/>
          </a:prstGeom>
          <a:solidFill>
            <a:srgbClr val="FFFF00"/>
          </a:solid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Examples</a:t>
            </a:r>
          </a:p>
        </p:txBody>
      </p:sp>
    </p:spTree>
  </p:cSld>
  <p:clrMapOvr>
    <a:masterClrMapping/>
  </p:clrMapOvr>
  <p:transition spd="slow" advTm="5127"/>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329" y="888997"/>
            <a:ext cx="8709025" cy="5665521"/>
            <a:chOff x="16329" y="888997"/>
            <a:chExt cx="8709025" cy="5665521"/>
          </a:xfrm>
        </p:grpSpPr>
        <p:sp>
          <p:nvSpPr>
            <p:cNvPr id="106498" name="Rectangle 2"/>
            <p:cNvSpPr>
              <a:spLocks noChangeArrowheads="1"/>
            </p:cNvSpPr>
            <p:nvPr/>
          </p:nvSpPr>
          <p:spPr bwMode="auto">
            <a:xfrm>
              <a:off x="16329" y="1028697"/>
              <a:ext cx="8416925" cy="524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zh-CN" altLang="en-US" sz="2400">
                <a:latin typeface="Times New Roman" panose="02020603050405020304" pitchFamily="18" charset="0"/>
                <a:ea typeface="SimSun" panose="02010600030101010101" pitchFamily="2" charset="-122"/>
              </a:endParaRPr>
            </a:p>
          </p:txBody>
        </p:sp>
        <p:sp>
          <p:nvSpPr>
            <p:cNvPr id="106590" name="Text Box 94"/>
            <p:cNvSpPr txBox="1">
              <a:spLocks noChangeArrowheads="1"/>
            </p:cNvSpPr>
            <p:nvPr/>
          </p:nvSpPr>
          <p:spPr bwMode="auto">
            <a:xfrm>
              <a:off x="2124529" y="888997"/>
              <a:ext cx="6578600" cy="523220"/>
            </a:xfrm>
            <a:prstGeom prst="rect">
              <a:avLst/>
            </a:prstGeom>
            <a:solidFill>
              <a:srgbClr val="DDFFFF"/>
            </a:solidFill>
            <a:ln w="317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1400" b="1" dirty="0">
                  <a:solidFill>
                    <a:srgbClr val="FF0000"/>
                  </a:solidFill>
                  <a:ea typeface="SimSun" panose="02010600030101010101" pitchFamily="2" charset="-122"/>
                  <a:cs typeface="Arial" panose="020B0604020202020204" pitchFamily="34" charset="0"/>
                </a:rPr>
                <a:t>Law</a:t>
              </a:r>
              <a:r>
                <a:rPr lang="en-US" altLang="zh-CN" sz="1400" dirty="0">
                  <a:solidFill>
                    <a:srgbClr val="FF0000"/>
                  </a:solidFill>
                  <a:ea typeface="SimSun" panose="02010600030101010101" pitchFamily="2" charset="-122"/>
                  <a:cs typeface="Arial" panose="020B0604020202020204" pitchFamily="34" charset="0"/>
                </a:rPr>
                <a:t>:</a:t>
              </a:r>
              <a:r>
                <a:rPr lang="en-US" altLang="zh-CN" sz="1400" dirty="0">
                  <a:solidFill>
                    <a:srgbClr val="0000FF"/>
                  </a:solidFill>
                  <a:ea typeface="SimSun" panose="02010600030101010101" pitchFamily="2" charset="-122"/>
                  <a:cs typeface="Arial" panose="020B0604020202020204" pitchFamily="34" charset="0"/>
                </a:rPr>
                <a:t> </a:t>
              </a:r>
              <a:r>
                <a:rPr kumimoji="1" lang="en-US" altLang="zh-CN" sz="1400" dirty="0">
                  <a:ea typeface="SimSun" panose="02010600030101010101" pitchFamily="2" charset="-122"/>
                  <a:cs typeface="Times New Roman" panose="02020603050405020304" pitchFamily="18" charset="0"/>
                </a:rPr>
                <a:t>A Chinese dynasty can survive every 3.5 years if it lasts less than </a:t>
              </a:r>
              <a:r>
                <a:rPr kumimoji="1" lang="en-US" altLang="zh-CN" sz="1400" dirty="0" smtClean="0">
                  <a:ea typeface="SimSun" panose="02010600030101010101" pitchFamily="2" charset="-122"/>
                  <a:cs typeface="Times New Roman" panose="02020603050405020304" pitchFamily="18" charset="0"/>
                </a:rPr>
                <a:t>57 </a:t>
              </a:r>
              <a:r>
                <a:rPr kumimoji="1" lang="en-US" altLang="zh-CN" sz="1400" dirty="0">
                  <a:ea typeface="SimSun" panose="02010600030101010101" pitchFamily="2" charset="-122"/>
                  <a:cs typeface="Times New Roman" panose="02020603050405020304" pitchFamily="18" charset="0"/>
                </a:rPr>
                <a:t>years; beyond that, every 25.6 years </a:t>
              </a:r>
              <a:r>
                <a:rPr kumimoji="1" lang="en-US" altLang="zh-CN" sz="1400" dirty="0">
                  <a:solidFill>
                    <a:srgbClr val="0000FF"/>
                  </a:solidFill>
                  <a:ea typeface="SimSun" panose="02010600030101010101" pitchFamily="2" charset="-122"/>
                  <a:cs typeface="Times New Roman" panose="02020603050405020304" pitchFamily="18" charset="0"/>
                </a:rPr>
                <a:t>(i.e., dynasty lifetime is discrete, or “quantized”).</a:t>
              </a:r>
              <a:r>
                <a:rPr kumimoji="1" lang="en-US" altLang="zh-CN" sz="1400" dirty="0">
                  <a:solidFill>
                    <a:srgbClr val="0099FF"/>
                  </a:solidFill>
                  <a:ea typeface="SimSun" panose="02010600030101010101" pitchFamily="2" charset="-122"/>
                  <a:cs typeface="Times New Roman" panose="02020603050405020304" pitchFamily="18" charset="0"/>
                </a:rPr>
                <a:t> </a:t>
              </a:r>
              <a:endParaRPr kumimoji="1" lang="en-US" altLang="zh-CN" sz="1400" dirty="0">
                <a:latin typeface="Times New Roman" panose="02020603050405020304" pitchFamily="18" charset="0"/>
                <a:ea typeface="SimSun" panose="02010600030101010101" pitchFamily="2" charset="-122"/>
              </a:endParaRPr>
            </a:p>
          </p:txBody>
        </p:sp>
        <p:sp>
          <p:nvSpPr>
            <p:cNvPr id="106592" name="Text Box 96"/>
            <p:cNvSpPr txBox="1">
              <a:spLocks noChangeArrowheads="1"/>
            </p:cNvSpPr>
            <p:nvPr/>
          </p:nvSpPr>
          <p:spPr bwMode="auto">
            <a:xfrm>
              <a:off x="737848" y="5369578"/>
              <a:ext cx="7772400" cy="1184940"/>
            </a:xfrm>
            <a:prstGeom prst="rect">
              <a:avLst/>
            </a:prstGeom>
            <a:solidFill>
              <a:srgbClr val="DDFFFF"/>
            </a:solidFill>
            <a:ln w="317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kumimoji="1" lang="en-US" altLang="zh-CN" sz="1400" b="1" dirty="0">
                  <a:solidFill>
                    <a:srgbClr val="FF0000"/>
                  </a:solidFill>
                  <a:ea typeface="SimSun" panose="02010600030101010101" pitchFamily="2" charset="-122"/>
                  <a:cs typeface="Times New Roman" panose="02020603050405020304" pitchFamily="18" charset="0"/>
                </a:rPr>
                <a:t>A quantitative prediction</a:t>
              </a:r>
              <a:r>
                <a:rPr kumimoji="1" lang="en-US" altLang="zh-CN" sz="1400" dirty="0">
                  <a:solidFill>
                    <a:srgbClr val="FF0000"/>
                  </a:solidFill>
                  <a:ea typeface="SimSun" panose="02010600030101010101" pitchFamily="2" charset="-122"/>
                  <a:cs typeface="Times New Roman" panose="02020603050405020304" pitchFamily="18" charset="0"/>
                </a:rPr>
                <a:t> </a:t>
              </a:r>
              <a:r>
                <a:rPr kumimoji="1" lang="en-US" altLang="zh-CN" sz="1400" dirty="0">
                  <a:solidFill>
                    <a:srgbClr val="000099"/>
                  </a:solidFill>
                  <a:ea typeface="SimSun" panose="02010600030101010101" pitchFamily="2" charset="-122"/>
                  <a:cs typeface="Times New Roman" panose="02020603050405020304" pitchFamily="18" charset="0"/>
                </a:rPr>
                <a:t>(assuming dynasties fall into the bilinear </a:t>
              </a:r>
              <a:r>
                <a:rPr kumimoji="1" lang="en-US" altLang="zh-CN" sz="1400" dirty="0" smtClean="0">
                  <a:solidFill>
                    <a:srgbClr val="000099"/>
                  </a:solidFill>
                  <a:ea typeface="SimSun" panose="02010600030101010101" pitchFamily="2" charset="-122"/>
                  <a:cs typeface="Times New Roman" panose="02020603050405020304" pitchFamily="18" charset="0"/>
                </a:rPr>
                <a:t>lines): </a:t>
              </a:r>
              <a:endParaRPr kumimoji="1" lang="en-US" altLang="zh-CN" sz="1400" dirty="0">
                <a:solidFill>
                  <a:srgbClr val="000099"/>
                </a:solidFill>
                <a:ea typeface="SimSun" panose="02010600030101010101" pitchFamily="2" charset="-122"/>
                <a:cs typeface="Times New Roman" panose="02020603050405020304" pitchFamily="18" charset="0"/>
              </a:endParaRPr>
            </a:p>
            <a:p>
              <a:pPr eaLnBrk="1" hangingPunct="1">
                <a:spcAft>
                  <a:spcPts val="600"/>
                </a:spcAft>
              </a:pPr>
              <a:r>
                <a:rPr kumimoji="1" lang="en-US" altLang="zh-CN" sz="1400" dirty="0" smtClean="0">
                  <a:ea typeface="SimSun" panose="02010600030101010101" pitchFamily="2" charset="-122"/>
                  <a:cs typeface="Times New Roman" panose="02020603050405020304" pitchFamily="18" charset="0"/>
                </a:rPr>
                <a:t>Any </a:t>
              </a:r>
              <a:r>
                <a:rPr kumimoji="1" lang="en-US" altLang="zh-CN" sz="1400" dirty="0">
                  <a:ea typeface="SimSun" panose="02010600030101010101" pitchFamily="2" charset="-122"/>
                  <a:cs typeface="Times New Roman" panose="02020603050405020304" pitchFamily="18" charset="0"/>
                </a:rPr>
                <a:t>dynasty after Qing, if exists, will either </a:t>
              </a:r>
            </a:p>
            <a:p>
              <a:pPr marL="342900" indent="-342900" eaLnBrk="1" hangingPunct="1">
                <a:spcAft>
                  <a:spcPts val="600"/>
                </a:spcAft>
                <a:buFont typeface="+mj-lt"/>
                <a:buAutoNum type="arabicPeriod"/>
              </a:pPr>
              <a:r>
                <a:rPr kumimoji="1" lang="en-US" altLang="zh-CN" sz="1400" dirty="0" smtClean="0">
                  <a:solidFill>
                    <a:srgbClr val="0000FF"/>
                  </a:solidFill>
                  <a:ea typeface="SimSun" panose="02010600030101010101" pitchFamily="2" charset="-122"/>
                  <a:cs typeface="Times New Roman" panose="02020603050405020304" pitchFamily="18" charset="0"/>
                </a:rPr>
                <a:t>last </a:t>
              </a:r>
              <a:r>
                <a:rPr kumimoji="1" lang="en-US" altLang="zh-CN" sz="1400" dirty="0">
                  <a:solidFill>
                    <a:srgbClr val="0000FF"/>
                  </a:solidFill>
                  <a:ea typeface="SimSun" panose="02010600030101010101" pitchFamily="2" charset="-122"/>
                  <a:cs typeface="Times New Roman" panose="02020603050405020304" pitchFamily="18" charset="0"/>
                </a:rPr>
                <a:t>290 years or less and fall on the two lines,</a:t>
              </a:r>
              <a:r>
                <a:rPr kumimoji="1" lang="en-US" altLang="zh-CN" sz="1400" dirty="0">
                  <a:solidFill>
                    <a:srgbClr val="FF0000"/>
                  </a:solidFill>
                  <a:ea typeface="SimSun" panose="02010600030101010101" pitchFamily="2" charset="-122"/>
                  <a:cs typeface="Times New Roman" panose="02020603050405020304" pitchFamily="18" charset="0"/>
                </a:rPr>
                <a:t> or </a:t>
              </a:r>
            </a:p>
            <a:p>
              <a:pPr marL="342900" indent="-342900" eaLnBrk="1" hangingPunct="1">
                <a:buFont typeface="+mj-lt"/>
                <a:buAutoNum type="arabicPeriod"/>
              </a:pPr>
              <a:r>
                <a:rPr kumimoji="1" lang="en-US" altLang="zh-CN" sz="1400" dirty="0" smtClean="0">
                  <a:ea typeface="SimSun" panose="02010600030101010101" pitchFamily="2" charset="-122"/>
                  <a:cs typeface="Times New Roman" panose="02020603050405020304" pitchFamily="18" charset="0"/>
                </a:rPr>
                <a:t>end </a:t>
              </a:r>
              <a:r>
                <a:rPr kumimoji="1" lang="en-US" altLang="zh-CN" sz="1400" dirty="0">
                  <a:ea typeface="SimSun" panose="02010600030101010101" pitchFamily="2" charset="-122"/>
                  <a:cs typeface="Times New Roman" panose="02020603050405020304" pitchFamily="18" charset="0"/>
                </a:rPr>
                <a:t>definitely and exactly in its year </a:t>
              </a:r>
              <a:r>
                <a:rPr kumimoji="1" lang="en-US" altLang="zh-CN" sz="1400" dirty="0" smtClean="0">
                  <a:ea typeface="SimSun" panose="02010600030101010101" pitchFamily="2" charset="-122"/>
                  <a:cs typeface="Times New Roman" panose="02020603050405020304" pitchFamily="18" charset="0"/>
                </a:rPr>
                <a:t>of </a:t>
              </a:r>
              <a:r>
                <a:rPr kumimoji="1" lang="en-US" altLang="zh-CN" sz="1400" dirty="0" smtClean="0">
                  <a:solidFill>
                    <a:srgbClr val="FF3300"/>
                  </a:solidFill>
                  <a:ea typeface="SimSun" panose="02010600030101010101" pitchFamily="2" charset="-122"/>
                  <a:cs typeface="Times New Roman" panose="02020603050405020304" pitchFamily="18" charset="0"/>
                </a:rPr>
                <a:t>329</a:t>
              </a:r>
              <a:r>
                <a:rPr kumimoji="1" lang="en-US" altLang="zh-CN" sz="1400" dirty="0">
                  <a:ea typeface="SimSun" panose="02010600030101010101" pitchFamily="2" charset="-122"/>
                  <a:cs typeface="Times New Roman" panose="02020603050405020304" pitchFamily="18" charset="0"/>
                </a:rPr>
                <a:t>.</a:t>
              </a:r>
              <a:r>
                <a:rPr kumimoji="1" lang="en-US" altLang="zh-CN" sz="1400" dirty="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06499" name="Line 3"/>
            <p:cNvSpPr>
              <a:spLocks noChangeShapeType="1"/>
            </p:cNvSpPr>
            <p:nvPr/>
          </p:nvSpPr>
          <p:spPr bwMode="auto">
            <a:xfrm>
              <a:off x="1284742" y="1320797"/>
              <a:ext cx="1587" cy="3038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0" name="Line 4"/>
            <p:cNvSpPr>
              <a:spLocks noChangeShapeType="1"/>
            </p:cNvSpPr>
            <p:nvPr/>
          </p:nvSpPr>
          <p:spPr bwMode="auto">
            <a:xfrm>
              <a:off x="1227592" y="4359272"/>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1" name="Line 5"/>
            <p:cNvSpPr>
              <a:spLocks noChangeShapeType="1"/>
            </p:cNvSpPr>
            <p:nvPr/>
          </p:nvSpPr>
          <p:spPr bwMode="auto">
            <a:xfrm>
              <a:off x="1227592" y="3929060"/>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2" name="Line 6"/>
            <p:cNvSpPr>
              <a:spLocks noChangeShapeType="1"/>
            </p:cNvSpPr>
            <p:nvPr/>
          </p:nvSpPr>
          <p:spPr bwMode="auto">
            <a:xfrm>
              <a:off x="1227592" y="3498847"/>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3" name="Line 7"/>
            <p:cNvSpPr>
              <a:spLocks noChangeShapeType="1"/>
            </p:cNvSpPr>
            <p:nvPr/>
          </p:nvSpPr>
          <p:spPr bwMode="auto">
            <a:xfrm>
              <a:off x="1227592" y="3068635"/>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4" name="Line 8"/>
            <p:cNvSpPr>
              <a:spLocks noChangeShapeType="1"/>
            </p:cNvSpPr>
            <p:nvPr/>
          </p:nvSpPr>
          <p:spPr bwMode="auto">
            <a:xfrm>
              <a:off x="1227592" y="2611435"/>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5" name="Line 9"/>
            <p:cNvSpPr>
              <a:spLocks noChangeShapeType="1"/>
            </p:cNvSpPr>
            <p:nvPr/>
          </p:nvSpPr>
          <p:spPr bwMode="auto">
            <a:xfrm>
              <a:off x="1227592" y="2181222"/>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6" name="Line 10"/>
            <p:cNvSpPr>
              <a:spLocks noChangeShapeType="1"/>
            </p:cNvSpPr>
            <p:nvPr/>
          </p:nvSpPr>
          <p:spPr bwMode="auto">
            <a:xfrm>
              <a:off x="1227592" y="1751010"/>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7" name="Line 11"/>
            <p:cNvSpPr>
              <a:spLocks noChangeShapeType="1"/>
            </p:cNvSpPr>
            <p:nvPr/>
          </p:nvSpPr>
          <p:spPr bwMode="auto">
            <a:xfrm>
              <a:off x="1227592" y="1320797"/>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8" name="Line 12"/>
            <p:cNvSpPr>
              <a:spLocks noChangeShapeType="1"/>
            </p:cNvSpPr>
            <p:nvPr/>
          </p:nvSpPr>
          <p:spPr bwMode="auto">
            <a:xfrm>
              <a:off x="1284742" y="4359272"/>
              <a:ext cx="69119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9" name="Line 13"/>
            <p:cNvSpPr>
              <a:spLocks noChangeShapeType="1"/>
            </p:cNvSpPr>
            <p:nvPr/>
          </p:nvSpPr>
          <p:spPr bwMode="auto">
            <a:xfrm flipV="1">
              <a:off x="1284742" y="4359272"/>
              <a:ext cx="1587"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0" name="Line 14"/>
            <p:cNvSpPr>
              <a:spLocks noChangeShapeType="1"/>
            </p:cNvSpPr>
            <p:nvPr/>
          </p:nvSpPr>
          <p:spPr bwMode="auto">
            <a:xfrm flipV="1">
              <a:off x="2437267" y="4359272"/>
              <a:ext cx="1587"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1" name="Line 15"/>
            <p:cNvSpPr>
              <a:spLocks noChangeShapeType="1"/>
            </p:cNvSpPr>
            <p:nvPr/>
          </p:nvSpPr>
          <p:spPr bwMode="auto">
            <a:xfrm flipV="1">
              <a:off x="3589792" y="4359272"/>
              <a:ext cx="1587"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2" name="Line 16"/>
            <p:cNvSpPr>
              <a:spLocks noChangeShapeType="1"/>
            </p:cNvSpPr>
            <p:nvPr/>
          </p:nvSpPr>
          <p:spPr bwMode="auto">
            <a:xfrm flipV="1">
              <a:off x="4740729" y="4359272"/>
              <a:ext cx="1588"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3" name="Line 17"/>
            <p:cNvSpPr>
              <a:spLocks noChangeShapeType="1"/>
            </p:cNvSpPr>
            <p:nvPr/>
          </p:nvSpPr>
          <p:spPr bwMode="auto">
            <a:xfrm flipV="1">
              <a:off x="5893254" y="4359272"/>
              <a:ext cx="1588"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4" name="Line 18"/>
            <p:cNvSpPr>
              <a:spLocks noChangeShapeType="1"/>
            </p:cNvSpPr>
            <p:nvPr/>
          </p:nvSpPr>
          <p:spPr bwMode="auto">
            <a:xfrm flipV="1">
              <a:off x="7045779" y="4359272"/>
              <a:ext cx="1588"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5" name="Line 19"/>
            <p:cNvSpPr>
              <a:spLocks noChangeShapeType="1"/>
            </p:cNvSpPr>
            <p:nvPr/>
          </p:nvSpPr>
          <p:spPr bwMode="auto">
            <a:xfrm flipV="1">
              <a:off x="8196717" y="4359272"/>
              <a:ext cx="1587"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6" name="Rectangle 20"/>
            <p:cNvSpPr>
              <a:spLocks noChangeArrowheads="1"/>
            </p:cNvSpPr>
            <p:nvPr/>
          </p:nvSpPr>
          <p:spPr bwMode="auto">
            <a:xfrm>
              <a:off x="1460954" y="1751010"/>
              <a:ext cx="98425"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17" name="Rectangle 21"/>
            <p:cNvSpPr>
              <a:spLocks noChangeArrowheads="1"/>
            </p:cNvSpPr>
            <p:nvPr/>
          </p:nvSpPr>
          <p:spPr bwMode="auto">
            <a:xfrm>
              <a:off x="1695904" y="1884360"/>
              <a:ext cx="96838"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18" name="Rectangle 22"/>
            <p:cNvSpPr>
              <a:spLocks noChangeArrowheads="1"/>
            </p:cNvSpPr>
            <p:nvPr/>
          </p:nvSpPr>
          <p:spPr bwMode="auto">
            <a:xfrm>
              <a:off x="1910217" y="1938335"/>
              <a:ext cx="98425"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19" name="Rectangle 23"/>
            <p:cNvSpPr>
              <a:spLocks noChangeArrowheads="1"/>
            </p:cNvSpPr>
            <p:nvPr/>
          </p:nvSpPr>
          <p:spPr bwMode="auto">
            <a:xfrm>
              <a:off x="2145167" y="2395535"/>
              <a:ext cx="96837"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0" name="Rectangle 24"/>
            <p:cNvSpPr>
              <a:spLocks noChangeArrowheads="1"/>
            </p:cNvSpPr>
            <p:nvPr/>
          </p:nvSpPr>
          <p:spPr bwMode="auto">
            <a:xfrm>
              <a:off x="2378529" y="2395535"/>
              <a:ext cx="98425"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1" name="Rectangle 25"/>
            <p:cNvSpPr>
              <a:spLocks noChangeArrowheads="1"/>
            </p:cNvSpPr>
            <p:nvPr/>
          </p:nvSpPr>
          <p:spPr bwMode="auto">
            <a:xfrm>
              <a:off x="2613479" y="2825747"/>
              <a:ext cx="96838"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2" name="Rectangle 26"/>
            <p:cNvSpPr>
              <a:spLocks noChangeArrowheads="1"/>
            </p:cNvSpPr>
            <p:nvPr/>
          </p:nvSpPr>
          <p:spPr bwMode="auto">
            <a:xfrm>
              <a:off x="2846842" y="2960685"/>
              <a:ext cx="98425"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3" name="Rectangle 27"/>
            <p:cNvSpPr>
              <a:spLocks noChangeArrowheads="1"/>
            </p:cNvSpPr>
            <p:nvPr/>
          </p:nvSpPr>
          <p:spPr bwMode="auto">
            <a:xfrm>
              <a:off x="3062742" y="3149597"/>
              <a:ext cx="96837"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4" name="Rectangle 28"/>
            <p:cNvSpPr>
              <a:spLocks noChangeArrowheads="1"/>
            </p:cNvSpPr>
            <p:nvPr/>
          </p:nvSpPr>
          <p:spPr bwMode="auto">
            <a:xfrm>
              <a:off x="3296104" y="3363910"/>
              <a:ext cx="98425"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5" name="Rectangle 29"/>
            <p:cNvSpPr>
              <a:spLocks noChangeArrowheads="1"/>
            </p:cNvSpPr>
            <p:nvPr/>
          </p:nvSpPr>
          <p:spPr bwMode="auto">
            <a:xfrm>
              <a:off x="3531054" y="3767135"/>
              <a:ext cx="96838"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6" name="Rectangle 30"/>
            <p:cNvSpPr>
              <a:spLocks noChangeArrowheads="1"/>
            </p:cNvSpPr>
            <p:nvPr/>
          </p:nvSpPr>
          <p:spPr bwMode="auto">
            <a:xfrm>
              <a:off x="3531054" y="3767135"/>
              <a:ext cx="96838"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7" name="Rectangle 31"/>
            <p:cNvSpPr>
              <a:spLocks noChangeArrowheads="1"/>
            </p:cNvSpPr>
            <p:nvPr/>
          </p:nvSpPr>
          <p:spPr bwMode="auto">
            <a:xfrm>
              <a:off x="3764417" y="3767135"/>
              <a:ext cx="98425"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8" name="Rectangle 32"/>
            <p:cNvSpPr>
              <a:spLocks noChangeArrowheads="1"/>
            </p:cNvSpPr>
            <p:nvPr/>
          </p:nvSpPr>
          <p:spPr bwMode="auto">
            <a:xfrm>
              <a:off x="3999367" y="3794122"/>
              <a:ext cx="98425"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29" name="Rectangle 33"/>
            <p:cNvSpPr>
              <a:spLocks noChangeArrowheads="1"/>
            </p:cNvSpPr>
            <p:nvPr/>
          </p:nvSpPr>
          <p:spPr bwMode="auto">
            <a:xfrm>
              <a:off x="4213679" y="3875085"/>
              <a:ext cx="98425"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0" name="Rectangle 34"/>
            <p:cNvSpPr>
              <a:spLocks noChangeArrowheads="1"/>
            </p:cNvSpPr>
            <p:nvPr/>
          </p:nvSpPr>
          <p:spPr bwMode="auto">
            <a:xfrm>
              <a:off x="4448629" y="3875085"/>
              <a:ext cx="96838" cy="134937"/>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1" name="Rectangle 35"/>
            <p:cNvSpPr>
              <a:spLocks noChangeArrowheads="1"/>
            </p:cNvSpPr>
            <p:nvPr/>
          </p:nvSpPr>
          <p:spPr bwMode="auto">
            <a:xfrm>
              <a:off x="4683579" y="3902072"/>
              <a:ext cx="96838"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2" name="Rectangle 36"/>
            <p:cNvSpPr>
              <a:spLocks noChangeArrowheads="1"/>
            </p:cNvSpPr>
            <p:nvPr/>
          </p:nvSpPr>
          <p:spPr bwMode="auto">
            <a:xfrm>
              <a:off x="4916942" y="3956047"/>
              <a:ext cx="98425"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3" name="Rectangle 37"/>
            <p:cNvSpPr>
              <a:spLocks noChangeArrowheads="1"/>
            </p:cNvSpPr>
            <p:nvPr/>
          </p:nvSpPr>
          <p:spPr bwMode="auto">
            <a:xfrm>
              <a:off x="5151892" y="4010022"/>
              <a:ext cx="96837"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4" name="Rectangle 38"/>
            <p:cNvSpPr>
              <a:spLocks noChangeArrowheads="1"/>
            </p:cNvSpPr>
            <p:nvPr/>
          </p:nvSpPr>
          <p:spPr bwMode="auto">
            <a:xfrm>
              <a:off x="5366204" y="4010022"/>
              <a:ext cx="98425"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5" name="Rectangle 39"/>
            <p:cNvSpPr>
              <a:spLocks noChangeArrowheads="1"/>
            </p:cNvSpPr>
            <p:nvPr/>
          </p:nvSpPr>
          <p:spPr bwMode="auto">
            <a:xfrm>
              <a:off x="5601154" y="4037010"/>
              <a:ext cx="96838"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6" name="Rectangle 40"/>
            <p:cNvSpPr>
              <a:spLocks noChangeArrowheads="1"/>
            </p:cNvSpPr>
            <p:nvPr/>
          </p:nvSpPr>
          <p:spPr bwMode="auto">
            <a:xfrm>
              <a:off x="5834517" y="4063997"/>
              <a:ext cx="98425"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7" name="Rectangle 41"/>
            <p:cNvSpPr>
              <a:spLocks noChangeArrowheads="1"/>
            </p:cNvSpPr>
            <p:nvPr/>
          </p:nvSpPr>
          <p:spPr bwMode="auto">
            <a:xfrm>
              <a:off x="6069467" y="4063997"/>
              <a:ext cx="96837" cy="133350"/>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8" name="Rectangle 42"/>
            <p:cNvSpPr>
              <a:spLocks noChangeArrowheads="1"/>
            </p:cNvSpPr>
            <p:nvPr/>
          </p:nvSpPr>
          <p:spPr bwMode="auto">
            <a:xfrm>
              <a:off x="6302829" y="4143372"/>
              <a:ext cx="98425"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39" name="Rectangle 43"/>
            <p:cNvSpPr>
              <a:spLocks noChangeArrowheads="1"/>
            </p:cNvSpPr>
            <p:nvPr/>
          </p:nvSpPr>
          <p:spPr bwMode="auto">
            <a:xfrm>
              <a:off x="6518729" y="4143372"/>
              <a:ext cx="96838"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40" name="Rectangle 44"/>
            <p:cNvSpPr>
              <a:spLocks noChangeArrowheads="1"/>
            </p:cNvSpPr>
            <p:nvPr/>
          </p:nvSpPr>
          <p:spPr bwMode="auto">
            <a:xfrm>
              <a:off x="6752092" y="4197347"/>
              <a:ext cx="98425"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41" name="Rectangle 45"/>
            <p:cNvSpPr>
              <a:spLocks noChangeArrowheads="1"/>
            </p:cNvSpPr>
            <p:nvPr/>
          </p:nvSpPr>
          <p:spPr bwMode="auto">
            <a:xfrm>
              <a:off x="6987042" y="4197347"/>
              <a:ext cx="96837"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42" name="Rectangle 46"/>
            <p:cNvSpPr>
              <a:spLocks noChangeArrowheads="1"/>
            </p:cNvSpPr>
            <p:nvPr/>
          </p:nvSpPr>
          <p:spPr bwMode="auto">
            <a:xfrm>
              <a:off x="7220404" y="4251322"/>
              <a:ext cx="98425" cy="134938"/>
            </a:xfrm>
            <a:prstGeom prst="rect">
              <a:avLst/>
            </a:prstGeom>
            <a:solidFill>
              <a:srgbClr val="000000"/>
            </a:solidFill>
            <a:ln w="190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TW" altLang="en-US">
                <a:ea typeface="PMingLiU" panose="02020500000000000000" pitchFamily="18" charset="-120"/>
              </a:endParaRPr>
            </a:p>
          </p:txBody>
        </p:sp>
        <p:sp>
          <p:nvSpPr>
            <p:cNvPr id="106543" name="Line 47"/>
            <p:cNvSpPr>
              <a:spLocks noChangeShapeType="1"/>
            </p:cNvSpPr>
            <p:nvPr/>
          </p:nvSpPr>
          <p:spPr bwMode="auto">
            <a:xfrm>
              <a:off x="1284742" y="1508122"/>
              <a:ext cx="274637" cy="26987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4" name="Line 48"/>
            <p:cNvSpPr>
              <a:spLocks noChangeShapeType="1"/>
            </p:cNvSpPr>
            <p:nvPr/>
          </p:nvSpPr>
          <p:spPr bwMode="auto">
            <a:xfrm>
              <a:off x="1559379" y="1777997"/>
              <a:ext cx="292100" cy="2682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5" name="Line 49"/>
            <p:cNvSpPr>
              <a:spLocks noChangeShapeType="1"/>
            </p:cNvSpPr>
            <p:nvPr/>
          </p:nvSpPr>
          <p:spPr bwMode="auto">
            <a:xfrm>
              <a:off x="1851479" y="2046285"/>
              <a:ext cx="273050" cy="2682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6" name="Line 50"/>
            <p:cNvSpPr>
              <a:spLocks noChangeShapeType="1"/>
            </p:cNvSpPr>
            <p:nvPr/>
          </p:nvSpPr>
          <p:spPr bwMode="auto">
            <a:xfrm>
              <a:off x="2124529" y="2314572"/>
              <a:ext cx="293688" cy="26987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7" name="Line 51"/>
            <p:cNvSpPr>
              <a:spLocks noChangeShapeType="1"/>
            </p:cNvSpPr>
            <p:nvPr/>
          </p:nvSpPr>
          <p:spPr bwMode="auto">
            <a:xfrm>
              <a:off x="2418217" y="2584447"/>
              <a:ext cx="273050" cy="2682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8" name="Line 52"/>
            <p:cNvSpPr>
              <a:spLocks noChangeShapeType="1"/>
            </p:cNvSpPr>
            <p:nvPr/>
          </p:nvSpPr>
          <p:spPr bwMode="auto">
            <a:xfrm>
              <a:off x="2691267" y="2852735"/>
              <a:ext cx="292100" cy="296862"/>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9" name="Line 53"/>
            <p:cNvSpPr>
              <a:spLocks noChangeShapeType="1"/>
            </p:cNvSpPr>
            <p:nvPr/>
          </p:nvSpPr>
          <p:spPr bwMode="auto">
            <a:xfrm>
              <a:off x="2983367" y="3149597"/>
              <a:ext cx="274637" cy="2682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0" name="Line 54"/>
            <p:cNvSpPr>
              <a:spLocks noChangeShapeType="1"/>
            </p:cNvSpPr>
            <p:nvPr/>
          </p:nvSpPr>
          <p:spPr bwMode="auto">
            <a:xfrm>
              <a:off x="3258004" y="3417885"/>
              <a:ext cx="273050" cy="2682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1" name="Line 55"/>
            <p:cNvSpPr>
              <a:spLocks noChangeShapeType="1"/>
            </p:cNvSpPr>
            <p:nvPr/>
          </p:nvSpPr>
          <p:spPr bwMode="auto">
            <a:xfrm>
              <a:off x="3531054" y="3686172"/>
              <a:ext cx="292100" cy="26987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2" name="Line 56"/>
            <p:cNvSpPr>
              <a:spLocks noChangeShapeType="1"/>
            </p:cNvSpPr>
            <p:nvPr/>
          </p:nvSpPr>
          <p:spPr bwMode="auto">
            <a:xfrm>
              <a:off x="3589792" y="3848097"/>
              <a:ext cx="233362"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3" name="Line 57"/>
            <p:cNvSpPr>
              <a:spLocks noChangeShapeType="1"/>
            </p:cNvSpPr>
            <p:nvPr/>
          </p:nvSpPr>
          <p:spPr bwMode="auto">
            <a:xfrm>
              <a:off x="3823154" y="3875085"/>
              <a:ext cx="234950" cy="269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4" name="Line 58"/>
            <p:cNvSpPr>
              <a:spLocks noChangeShapeType="1"/>
            </p:cNvSpPr>
            <p:nvPr/>
          </p:nvSpPr>
          <p:spPr bwMode="auto">
            <a:xfrm>
              <a:off x="4058104" y="3902072"/>
              <a:ext cx="214313"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5" name="Line 59"/>
            <p:cNvSpPr>
              <a:spLocks noChangeShapeType="1"/>
            </p:cNvSpPr>
            <p:nvPr/>
          </p:nvSpPr>
          <p:spPr bwMode="auto">
            <a:xfrm>
              <a:off x="4272417" y="3929060"/>
              <a:ext cx="234950" cy="269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6" name="Line 60"/>
            <p:cNvSpPr>
              <a:spLocks noChangeShapeType="1"/>
            </p:cNvSpPr>
            <p:nvPr/>
          </p:nvSpPr>
          <p:spPr bwMode="auto">
            <a:xfrm>
              <a:off x="4507367" y="3956047"/>
              <a:ext cx="233362"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7" name="Line 61"/>
            <p:cNvSpPr>
              <a:spLocks noChangeShapeType="1"/>
            </p:cNvSpPr>
            <p:nvPr/>
          </p:nvSpPr>
          <p:spPr bwMode="auto">
            <a:xfrm>
              <a:off x="4740729" y="3983035"/>
              <a:ext cx="234950" cy="5397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8" name="Line 62"/>
            <p:cNvSpPr>
              <a:spLocks noChangeShapeType="1"/>
            </p:cNvSpPr>
            <p:nvPr/>
          </p:nvSpPr>
          <p:spPr bwMode="auto">
            <a:xfrm>
              <a:off x="4975679" y="4037010"/>
              <a:ext cx="234950" cy="269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59" name="Line 63"/>
            <p:cNvSpPr>
              <a:spLocks noChangeShapeType="1"/>
            </p:cNvSpPr>
            <p:nvPr/>
          </p:nvSpPr>
          <p:spPr bwMode="auto">
            <a:xfrm>
              <a:off x="5210629" y="4063997"/>
              <a:ext cx="214313" cy="254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0" name="Line 64"/>
            <p:cNvSpPr>
              <a:spLocks noChangeShapeType="1"/>
            </p:cNvSpPr>
            <p:nvPr/>
          </p:nvSpPr>
          <p:spPr bwMode="auto">
            <a:xfrm>
              <a:off x="5424942" y="4089397"/>
              <a:ext cx="234950"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1" name="Line 65"/>
            <p:cNvSpPr>
              <a:spLocks noChangeShapeType="1"/>
            </p:cNvSpPr>
            <p:nvPr/>
          </p:nvSpPr>
          <p:spPr bwMode="auto">
            <a:xfrm>
              <a:off x="5659892" y="4116385"/>
              <a:ext cx="233362" cy="269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2" name="Line 66"/>
            <p:cNvSpPr>
              <a:spLocks noChangeShapeType="1"/>
            </p:cNvSpPr>
            <p:nvPr/>
          </p:nvSpPr>
          <p:spPr bwMode="auto">
            <a:xfrm>
              <a:off x="5893254" y="4143372"/>
              <a:ext cx="234950"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3" name="Line 67"/>
            <p:cNvSpPr>
              <a:spLocks noChangeShapeType="1"/>
            </p:cNvSpPr>
            <p:nvPr/>
          </p:nvSpPr>
          <p:spPr bwMode="auto">
            <a:xfrm>
              <a:off x="6128204" y="4170360"/>
              <a:ext cx="233363" cy="269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4" name="Line 68"/>
            <p:cNvSpPr>
              <a:spLocks noChangeShapeType="1"/>
            </p:cNvSpPr>
            <p:nvPr/>
          </p:nvSpPr>
          <p:spPr bwMode="auto">
            <a:xfrm>
              <a:off x="6361567" y="4197347"/>
              <a:ext cx="215900"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5" name="Line 69"/>
            <p:cNvSpPr>
              <a:spLocks noChangeShapeType="1"/>
            </p:cNvSpPr>
            <p:nvPr/>
          </p:nvSpPr>
          <p:spPr bwMode="auto">
            <a:xfrm>
              <a:off x="6577467" y="4224335"/>
              <a:ext cx="233362" cy="5397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6" name="Line 70"/>
            <p:cNvSpPr>
              <a:spLocks noChangeShapeType="1"/>
            </p:cNvSpPr>
            <p:nvPr/>
          </p:nvSpPr>
          <p:spPr bwMode="auto">
            <a:xfrm>
              <a:off x="6810829" y="4278310"/>
              <a:ext cx="234950" cy="2698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7" name="Line 71"/>
            <p:cNvSpPr>
              <a:spLocks noChangeShapeType="1"/>
            </p:cNvSpPr>
            <p:nvPr/>
          </p:nvSpPr>
          <p:spPr bwMode="auto">
            <a:xfrm>
              <a:off x="7045779" y="4305297"/>
              <a:ext cx="233363" cy="269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8" name="Rectangle 72"/>
            <p:cNvSpPr>
              <a:spLocks noChangeArrowheads="1"/>
            </p:cNvSpPr>
            <p:nvPr/>
          </p:nvSpPr>
          <p:spPr bwMode="auto">
            <a:xfrm>
              <a:off x="2884147" y="2395901"/>
              <a:ext cx="14907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1400" dirty="0">
                  <a:ea typeface="SimSun" panose="02010600030101010101" pitchFamily="2" charset="-122"/>
                </a:rPr>
                <a:t>y = -</a:t>
              </a:r>
              <a:r>
                <a:rPr kumimoji="1" lang="en-US" altLang="zh-CN" sz="1400" dirty="0" smtClean="0">
                  <a:solidFill>
                    <a:srgbClr val="FF0000"/>
                  </a:solidFill>
                  <a:ea typeface="SimSun" panose="02010600030101010101" pitchFamily="2" charset="-122"/>
                </a:rPr>
                <a:t>25.6 </a:t>
              </a:r>
              <a:r>
                <a:rPr kumimoji="1" lang="en-US" altLang="zh-CN" sz="1400" dirty="0" smtClean="0">
                  <a:ea typeface="SimSun" panose="02010600030101010101" pitchFamily="2" charset="-122"/>
                </a:rPr>
                <a:t>x </a:t>
              </a:r>
              <a:r>
                <a:rPr kumimoji="1" lang="en-US" altLang="zh-CN" sz="1400" dirty="0">
                  <a:ea typeface="SimSun" panose="02010600030101010101" pitchFamily="2" charset="-122"/>
                </a:rPr>
                <a:t>+ </a:t>
              </a:r>
              <a:r>
                <a:rPr kumimoji="1" lang="en-US" altLang="zh-CN" sz="1400" dirty="0">
                  <a:solidFill>
                    <a:srgbClr val="FF0000"/>
                  </a:solidFill>
                  <a:ea typeface="SimSun" panose="02010600030101010101" pitchFamily="2" charset="-122"/>
                </a:rPr>
                <a:t>328.9</a:t>
              </a:r>
              <a:endParaRPr kumimoji="1" lang="en-US" altLang="zh-CN" sz="1400" dirty="0">
                <a:solidFill>
                  <a:srgbClr val="FF0000"/>
                </a:solidFill>
                <a:latin typeface="Times New Roman" panose="02020603050405020304" pitchFamily="18" charset="0"/>
                <a:ea typeface="SimSun" panose="02010600030101010101" pitchFamily="2" charset="-122"/>
              </a:endParaRPr>
            </a:p>
          </p:txBody>
        </p:sp>
        <p:sp>
          <p:nvSpPr>
            <p:cNvPr id="106569" name="Rectangle 73"/>
            <p:cNvSpPr>
              <a:spLocks noChangeArrowheads="1"/>
            </p:cNvSpPr>
            <p:nvPr/>
          </p:nvSpPr>
          <p:spPr bwMode="auto">
            <a:xfrm>
              <a:off x="4721679" y="2771772"/>
              <a:ext cx="809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 </a:t>
              </a:r>
              <a:endParaRPr kumimoji="1" lang="en-US" altLang="zh-CN" sz="2400">
                <a:latin typeface="Times New Roman" panose="02020603050405020304" pitchFamily="18" charset="0"/>
                <a:ea typeface="SimSun" panose="02010600030101010101" pitchFamily="2" charset="-122"/>
              </a:endParaRPr>
            </a:p>
          </p:txBody>
        </p:sp>
        <p:sp>
          <p:nvSpPr>
            <p:cNvPr id="106571" name="Rectangle 75"/>
            <p:cNvSpPr>
              <a:spLocks noChangeArrowheads="1"/>
            </p:cNvSpPr>
            <p:nvPr/>
          </p:nvSpPr>
          <p:spPr bwMode="auto">
            <a:xfrm>
              <a:off x="6010729" y="3525835"/>
              <a:ext cx="1292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1400" dirty="0">
                  <a:ea typeface="SimSun" panose="02010600030101010101" pitchFamily="2" charset="-122"/>
                </a:rPr>
                <a:t>y = -</a:t>
              </a:r>
              <a:r>
                <a:rPr kumimoji="1" lang="en-US" altLang="zh-CN" sz="1400" dirty="0" smtClean="0">
                  <a:solidFill>
                    <a:srgbClr val="FF0000"/>
                  </a:solidFill>
                  <a:ea typeface="SimSun" panose="02010600030101010101" pitchFamily="2" charset="-122"/>
                </a:rPr>
                <a:t>3.5 </a:t>
              </a:r>
              <a:r>
                <a:rPr kumimoji="1" lang="en-US" altLang="zh-CN" sz="1400" dirty="0" smtClean="0">
                  <a:ea typeface="SimSun" panose="02010600030101010101" pitchFamily="2" charset="-122"/>
                </a:rPr>
                <a:t>x </a:t>
              </a:r>
              <a:r>
                <a:rPr kumimoji="1" lang="en-US" altLang="zh-CN" sz="1400" dirty="0">
                  <a:ea typeface="SimSun" panose="02010600030101010101" pitchFamily="2" charset="-122"/>
                </a:rPr>
                <a:t>+ 94.2</a:t>
              </a:r>
              <a:endParaRPr kumimoji="1" lang="en-US" altLang="zh-CN" sz="1400" dirty="0">
                <a:latin typeface="Times New Roman" panose="02020603050405020304" pitchFamily="18" charset="0"/>
                <a:ea typeface="SimSun" panose="02010600030101010101" pitchFamily="2" charset="-122"/>
              </a:endParaRPr>
            </a:p>
          </p:txBody>
        </p:sp>
        <p:sp>
          <p:nvSpPr>
            <p:cNvPr id="106572" name="Rectangle 76"/>
            <p:cNvSpPr>
              <a:spLocks noChangeArrowheads="1"/>
            </p:cNvSpPr>
            <p:nvPr/>
          </p:nvSpPr>
          <p:spPr bwMode="auto">
            <a:xfrm>
              <a:off x="1011692" y="4170360"/>
              <a:ext cx="1619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0</a:t>
              </a:r>
              <a:endParaRPr kumimoji="1" lang="en-US" altLang="zh-CN" sz="2400">
                <a:latin typeface="Times New Roman" panose="02020603050405020304" pitchFamily="18" charset="0"/>
                <a:ea typeface="SimSun" panose="02010600030101010101" pitchFamily="2" charset="-122"/>
              </a:endParaRPr>
            </a:p>
          </p:txBody>
        </p:sp>
        <p:sp>
          <p:nvSpPr>
            <p:cNvPr id="106573" name="Rectangle 77"/>
            <p:cNvSpPr>
              <a:spLocks noChangeArrowheads="1"/>
            </p:cNvSpPr>
            <p:nvPr/>
          </p:nvSpPr>
          <p:spPr bwMode="auto">
            <a:xfrm>
              <a:off x="894217" y="3740147"/>
              <a:ext cx="3238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50</a:t>
              </a:r>
              <a:endParaRPr kumimoji="1" lang="en-US" altLang="zh-CN" sz="2400">
                <a:latin typeface="Times New Roman" panose="02020603050405020304" pitchFamily="18" charset="0"/>
                <a:ea typeface="SimSun" panose="02010600030101010101" pitchFamily="2" charset="-122"/>
              </a:endParaRPr>
            </a:p>
          </p:txBody>
        </p:sp>
        <p:sp>
          <p:nvSpPr>
            <p:cNvPr id="106574" name="Rectangle 78"/>
            <p:cNvSpPr>
              <a:spLocks noChangeArrowheads="1"/>
            </p:cNvSpPr>
            <p:nvPr/>
          </p:nvSpPr>
          <p:spPr bwMode="auto">
            <a:xfrm>
              <a:off x="778329" y="3309935"/>
              <a:ext cx="4857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100</a:t>
              </a:r>
              <a:endParaRPr kumimoji="1" lang="en-US" altLang="zh-CN" sz="2400">
                <a:latin typeface="Times New Roman" panose="02020603050405020304" pitchFamily="18" charset="0"/>
                <a:ea typeface="SimSun" panose="02010600030101010101" pitchFamily="2" charset="-122"/>
              </a:endParaRPr>
            </a:p>
          </p:txBody>
        </p:sp>
        <p:sp>
          <p:nvSpPr>
            <p:cNvPr id="106575" name="Rectangle 79"/>
            <p:cNvSpPr>
              <a:spLocks noChangeArrowheads="1"/>
            </p:cNvSpPr>
            <p:nvPr/>
          </p:nvSpPr>
          <p:spPr bwMode="auto">
            <a:xfrm>
              <a:off x="778329" y="2879722"/>
              <a:ext cx="485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150</a:t>
              </a:r>
              <a:endParaRPr kumimoji="1" lang="en-US" altLang="zh-CN" sz="2400">
                <a:latin typeface="Times New Roman" panose="02020603050405020304" pitchFamily="18" charset="0"/>
                <a:ea typeface="SimSun" panose="02010600030101010101" pitchFamily="2" charset="-122"/>
              </a:endParaRPr>
            </a:p>
          </p:txBody>
        </p:sp>
        <p:sp>
          <p:nvSpPr>
            <p:cNvPr id="106576" name="Rectangle 80"/>
            <p:cNvSpPr>
              <a:spLocks noChangeArrowheads="1"/>
            </p:cNvSpPr>
            <p:nvPr/>
          </p:nvSpPr>
          <p:spPr bwMode="auto">
            <a:xfrm>
              <a:off x="778329" y="2422522"/>
              <a:ext cx="485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200</a:t>
              </a:r>
              <a:endParaRPr kumimoji="1" lang="en-US" altLang="zh-CN" sz="2400">
                <a:latin typeface="Times New Roman" panose="02020603050405020304" pitchFamily="18" charset="0"/>
                <a:ea typeface="SimSun" panose="02010600030101010101" pitchFamily="2" charset="-122"/>
              </a:endParaRPr>
            </a:p>
          </p:txBody>
        </p:sp>
        <p:sp>
          <p:nvSpPr>
            <p:cNvPr id="106577" name="Rectangle 81"/>
            <p:cNvSpPr>
              <a:spLocks noChangeArrowheads="1"/>
            </p:cNvSpPr>
            <p:nvPr/>
          </p:nvSpPr>
          <p:spPr bwMode="auto">
            <a:xfrm>
              <a:off x="778329" y="1992310"/>
              <a:ext cx="4857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250</a:t>
              </a:r>
              <a:endParaRPr kumimoji="1" lang="en-US" altLang="zh-CN" sz="2400">
                <a:latin typeface="Times New Roman" panose="02020603050405020304" pitchFamily="18" charset="0"/>
                <a:ea typeface="SimSun" panose="02010600030101010101" pitchFamily="2" charset="-122"/>
              </a:endParaRPr>
            </a:p>
          </p:txBody>
        </p:sp>
        <p:sp>
          <p:nvSpPr>
            <p:cNvPr id="106578" name="Rectangle 82"/>
            <p:cNvSpPr>
              <a:spLocks noChangeArrowheads="1"/>
            </p:cNvSpPr>
            <p:nvPr/>
          </p:nvSpPr>
          <p:spPr bwMode="auto">
            <a:xfrm>
              <a:off x="778329" y="1562097"/>
              <a:ext cx="485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300</a:t>
              </a:r>
              <a:endParaRPr kumimoji="1" lang="en-US" altLang="zh-CN" sz="2400">
                <a:latin typeface="Times New Roman" panose="02020603050405020304" pitchFamily="18" charset="0"/>
                <a:ea typeface="SimSun" panose="02010600030101010101" pitchFamily="2" charset="-122"/>
              </a:endParaRPr>
            </a:p>
          </p:txBody>
        </p:sp>
        <p:sp>
          <p:nvSpPr>
            <p:cNvPr id="106579" name="Rectangle 83"/>
            <p:cNvSpPr>
              <a:spLocks noChangeArrowheads="1"/>
            </p:cNvSpPr>
            <p:nvPr/>
          </p:nvSpPr>
          <p:spPr bwMode="auto">
            <a:xfrm>
              <a:off x="778329" y="1131885"/>
              <a:ext cx="4857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350</a:t>
              </a:r>
              <a:endParaRPr kumimoji="1" lang="en-US" altLang="zh-CN" sz="2400">
                <a:latin typeface="Times New Roman" panose="02020603050405020304" pitchFamily="18" charset="0"/>
                <a:ea typeface="SimSun" panose="02010600030101010101" pitchFamily="2" charset="-122"/>
              </a:endParaRPr>
            </a:p>
          </p:txBody>
        </p:sp>
        <p:sp>
          <p:nvSpPr>
            <p:cNvPr id="106580" name="Rectangle 84"/>
            <p:cNvSpPr>
              <a:spLocks noChangeArrowheads="1"/>
            </p:cNvSpPr>
            <p:nvPr/>
          </p:nvSpPr>
          <p:spPr bwMode="auto">
            <a:xfrm>
              <a:off x="1227592" y="4600572"/>
              <a:ext cx="1619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0</a:t>
              </a:r>
              <a:endParaRPr kumimoji="1" lang="en-US" altLang="zh-CN" sz="2400">
                <a:latin typeface="Times New Roman" panose="02020603050405020304" pitchFamily="18" charset="0"/>
                <a:ea typeface="SimSun" panose="02010600030101010101" pitchFamily="2" charset="-122"/>
              </a:endParaRPr>
            </a:p>
          </p:txBody>
        </p:sp>
        <p:sp>
          <p:nvSpPr>
            <p:cNvPr id="106581" name="Rectangle 85"/>
            <p:cNvSpPr>
              <a:spLocks noChangeArrowheads="1"/>
            </p:cNvSpPr>
            <p:nvPr/>
          </p:nvSpPr>
          <p:spPr bwMode="auto">
            <a:xfrm>
              <a:off x="2378529" y="4600572"/>
              <a:ext cx="1619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5</a:t>
              </a:r>
              <a:endParaRPr kumimoji="1" lang="en-US" altLang="zh-CN" sz="2400">
                <a:latin typeface="Times New Roman" panose="02020603050405020304" pitchFamily="18" charset="0"/>
                <a:ea typeface="SimSun" panose="02010600030101010101" pitchFamily="2" charset="-122"/>
              </a:endParaRPr>
            </a:p>
          </p:txBody>
        </p:sp>
        <p:sp>
          <p:nvSpPr>
            <p:cNvPr id="106582" name="Rectangle 86"/>
            <p:cNvSpPr>
              <a:spLocks noChangeArrowheads="1"/>
            </p:cNvSpPr>
            <p:nvPr/>
          </p:nvSpPr>
          <p:spPr bwMode="auto">
            <a:xfrm>
              <a:off x="3472317" y="4600572"/>
              <a:ext cx="3238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10</a:t>
              </a:r>
              <a:endParaRPr kumimoji="1" lang="en-US" altLang="zh-CN" sz="2400">
                <a:latin typeface="Times New Roman" panose="02020603050405020304" pitchFamily="18" charset="0"/>
                <a:ea typeface="SimSun" panose="02010600030101010101" pitchFamily="2" charset="-122"/>
              </a:endParaRPr>
            </a:p>
          </p:txBody>
        </p:sp>
        <p:sp>
          <p:nvSpPr>
            <p:cNvPr id="106583" name="Rectangle 87"/>
            <p:cNvSpPr>
              <a:spLocks noChangeArrowheads="1"/>
            </p:cNvSpPr>
            <p:nvPr/>
          </p:nvSpPr>
          <p:spPr bwMode="auto">
            <a:xfrm>
              <a:off x="4624842" y="4600572"/>
              <a:ext cx="3238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15</a:t>
              </a:r>
              <a:endParaRPr kumimoji="1" lang="en-US" altLang="zh-CN" sz="2400">
                <a:latin typeface="Times New Roman" panose="02020603050405020304" pitchFamily="18" charset="0"/>
                <a:ea typeface="SimSun" panose="02010600030101010101" pitchFamily="2" charset="-122"/>
              </a:endParaRPr>
            </a:p>
          </p:txBody>
        </p:sp>
        <p:sp>
          <p:nvSpPr>
            <p:cNvPr id="106584" name="Rectangle 88"/>
            <p:cNvSpPr>
              <a:spLocks noChangeArrowheads="1"/>
            </p:cNvSpPr>
            <p:nvPr/>
          </p:nvSpPr>
          <p:spPr bwMode="auto">
            <a:xfrm>
              <a:off x="5775779" y="4600572"/>
              <a:ext cx="3238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20</a:t>
              </a:r>
              <a:endParaRPr kumimoji="1" lang="en-US" altLang="zh-CN" sz="2400">
                <a:latin typeface="Times New Roman" panose="02020603050405020304" pitchFamily="18" charset="0"/>
                <a:ea typeface="SimSun" panose="02010600030101010101" pitchFamily="2" charset="-122"/>
              </a:endParaRPr>
            </a:p>
          </p:txBody>
        </p:sp>
        <p:sp>
          <p:nvSpPr>
            <p:cNvPr id="106585" name="Rectangle 89"/>
            <p:cNvSpPr>
              <a:spLocks noChangeArrowheads="1"/>
            </p:cNvSpPr>
            <p:nvPr/>
          </p:nvSpPr>
          <p:spPr bwMode="auto">
            <a:xfrm>
              <a:off x="6928304" y="4600572"/>
              <a:ext cx="3238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25</a:t>
              </a:r>
              <a:endParaRPr kumimoji="1" lang="en-US" altLang="zh-CN" sz="2400">
                <a:latin typeface="Times New Roman" panose="02020603050405020304" pitchFamily="18" charset="0"/>
                <a:ea typeface="SimSun" panose="02010600030101010101" pitchFamily="2" charset="-122"/>
              </a:endParaRPr>
            </a:p>
          </p:txBody>
        </p:sp>
        <p:sp>
          <p:nvSpPr>
            <p:cNvPr id="106586" name="Rectangle 90"/>
            <p:cNvSpPr>
              <a:spLocks noChangeArrowheads="1"/>
            </p:cNvSpPr>
            <p:nvPr/>
          </p:nvSpPr>
          <p:spPr bwMode="auto">
            <a:xfrm>
              <a:off x="8080829" y="4600572"/>
              <a:ext cx="3238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2300">
                  <a:solidFill>
                    <a:srgbClr val="000000"/>
                  </a:solidFill>
                  <a:ea typeface="SimSun" panose="02010600030101010101" pitchFamily="2" charset="-122"/>
                </a:rPr>
                <a:t>30</a:t>
              </a:r>
              <a:endParaRPr kumimoji="1" lang="en-US" altLang="zh-CN" sz="2400">
                <a:latin typeface="Times New Roman" panose="02020603050405020304" pitchFamily="18" charset="0"/>
                <a:ea typeface="SimSun" panose="02010600030101010101" pitchFamily="2" charset="-122"/>
              </a:endParaRPr>
            </a:p>
          </p:txBody>
        </p:sp>
        <p:sp>
          <p:nvSpPr>
            <p:cNvPr id="106587" name="Rectangle 91"/>
            <p:cNvSpPr>
              <a:spLocks noChangeArrowheads="1"/>
            </p:cNvSpPr>
            <p:nvPr/>
          </p:nvSpPr>
          <p:spPr bwMode="auto">
            <a:xfrm>
              <a:off x="3984174" y="4914897"/>
              <a:ext cx="5048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1700" dirty="0">
                  <a:solidFill>
                    <a:srgbClr val="0000FF"/>
                  </a:solidFill>
                  <a:ea typeface="SimSun" panose="02010600030101010101" pitchFamily="2" charset="-122"/>
                </a:rPr>
                <a:t>Rank</a:t>
              </a:r>
              <a:endParaRPr kumimoji="1" lang="en-US" altLang="zh-CN" sz="2400" dirty="0">
                <a:latin typeface="Times New Roman" panose="02020603050405020304" pitchFamily="18" charset="0"/>
                <a:ea typeface="SimSun" panose="02010600030101010101" pitchFamily="2" charset="-122"/>
              </a:endParaRPr>
            </a:p>
          </p:txBody>
        </p:sp>
        <p:sp>
          <p:nvSpPr>
            <p:cNvPr id="106588" name="Rectangle 92"/>
            <p:cNvSpPr>
              <a:spLocks noChangeArrowheads="1"/>
            </p:cNvSpPr>
            <p:nvPr/>
          </p:nvSpPr>
          <p:spPr bwMode="auto">
            <a:xfrm rot="16200000">
              <a:off x="-841714" y="3026566"/>
              <a:ext cx="265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a:solidFill>
                    <a:srgbClr val="0000FF"/>
                  </a:solidFill>
                  <a:ea typeface="SimSun" panose="02010600030101010101" pitchFamily="2" charset="-122"/>
                </a:rPr>
                <a:t>      Dynasty lifetime (year)</a:t>
              </a:r>
              <a:endParaRPr kumimoji="1" lang="en-US" altLang="zh-CN">
                <a:latin typeface="Times New Roman" panose="02020603050405020304" pitchFamily="18" charset="0"/>
                <a:ea typeface="SimSun" panose="02010600030101010101" pitchFamily="2" charset="-122"/>
              </a:endParaRPr>
            </a:p>
          </p:txBody>
        </p:sp>
        <p:sp>
          <p:nvSpPr>
            <p:cNvPr id="106589" name="Text Box 93"/>
            <p:cNvSpPr txBox="1">
              <a:spLocks noChangeArrowheads="1"/>
            </p:cNvSpPr>
            <p:nvPr/>
          </p:nvSpPr>
          <p:spPr bwMode="auto">
            <a:xfrm>
              <a:off x="1676854" y="4706935"/>
              <a:ext cx="184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zh-CN" sz="2400">
                <a:latin typeface="Comic Sans MS" panose="030F0702030302020204" pitchFamily="66" charset="0"/>
                <a:ea typeface="SimSun" panose="02010600030101010101" pitchFamily="2" charset="-122"/>
              </a:endParaRPr>
            </a:p>
            <a:p>
              <a:pPr eaLnBrk="1" hangingPunct="1"/>
              <a:endParaRPr kumimoji="1" lang="en-US" altLang="zh-CN" sz="2400">
                <a:latin typeface="Times New Roman" panose="02020603050405020304" pitchFamily="18" charset="0"/>
                <a:ea typeface="SimSun" panose="02010600030101010101" pitchFamily="2" charset="-122"/>
              </a:endParaRPr>
            </a:p>
          </p:txBody>
        </p:sp>
        <p:sp>
          <p:nvSpPr>
            <p:cNvPr id="106595" name="Text Box 99"/>
            <p:cNvSpPr txBox="1">
              <a:spLocks noChangeArrowheads="1"/>
            </p:cNvSpPr>
            <p:nvPr/>
          </p:nvSpPr>
          <p:spPr bwMode="auto">
            <a:xfrm>
              <a:off x="5024891" y="1836734"/>
              <a:ext cx="3700463" cy="855663"/>
            </a:xfrm>
            <a:prstGeom prst="rect">
              <a:avLst/>
            </a:prstGeom>
            <a:solidFill>
              <a:srgbClr val="FFFFB3"/>
            </a:solidFill>
            <a:ln w="3175">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zh-CN" sz="1400" b="1" dirty="0">
                  <a:solidFill>
                    <a:srgbClr val="FF0000"/>
                  </a:solidFill>
                  <a:ea typeface="SimSun" panose="02010600030101010101" pitchFamily="2" charset="-122"/>
                  <a:cs typeface="Times New Roman" panose="02020603050405020304" pitchFamily="18" charset="0"/>
                </a:rPr>
                <a:t>Remark</a:t>
              </a:r>
              <a:r>
                <a:rPr kumimoji="1" lang="en-US" altLang="zh-CN" sz="1400" dirty="0">
                  <a:solidFill>
                    <a:srgbClr val="FF0000"/>
                  </a:solidFill>
                  <a:ea typeface="SimSun" panose="02010600030101010101" pitchFamily="2" charset="-122"/>
                  <a:cs typeface="Times New Roman" panose="02020603050405020304" pitchFamily="18" charset="0"/>
                </a:rPr>
                <a:t>:</a:t>
              </a:r>
            </a:p>
            <a:p>
              <a:pPr eaLnBrk="1" hangingPunct="1"/>
              <a:endParaRPr kumimoji="1" lang="en-US" altLang="zh-CN" sz="800" dirty="0">
                <a:solidFill>
                  <a:srgbClr val="0000FF"/>
                </a:solidFill>
                <a:ea typeface="SimSun" panose="02010600030101010101" pitchFamily="2" charset="-122"/>
                <a:cs typeface="Times New Roman" panose="02020603050405020304" pitchFamily="18" charset="0"/>
              </a:endParaRPr>
            </a:p>
            <a:p>
              <a:pPr eaLnBrk="1" hangingPunct="1"/>
              <a:r>
                <a:rPr kumimoji="1" lang="en-US" altLang="zh-CN" sz="1400" dirty="0">
                  <a:ea typeface="SimSun" panose="02010600030101010101" pitchFamily="2" charset="-122"/>
                  <a:cs typeface="Times New Roman" panose="02020603050405020304" pitchFamily="18" charset="0"/>
                </a:rPr>
                <a:t>The “curse of history”, as Chinese dynasties are concerned, does exist.</a:t>
              </a:r>
            </a:p>
          </p:txBody>
        </p:sp>
      </p:grpSp>
      <p:sp>
        <p:nvSpPr>
          <p:cNvPr id="97" name="TextBox 4"/>
          <p:cNvSpPr txBox="1">
            <a:spLocks noChangeArrowheads="1"/>
          </p:cNvSpPr>
          <p:nvPr/>
        </p:nvSpPr>
        <p:spPr bwMode="auto">
          <a:xfrm>
            <a:off x="507092" y="211242"/>
            <a:ext cx="5077733" cy="369332"/>
          </a:xfrm>
          <a:prstGeom prst="rect">
            <a:avLst/>
          </a:prstGeom>
          <a:solidFill>
            <a:srgbClr val="FFFF00"/>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smtClean="0"/>
              <a:t>Quantitative law in lifetime of Chinese dynasties</a:t>
            </a:r>
            <a:endParaRPr lang="en-US" altLang="en-US" sz="1400" dirty="0">
              <a:solidFill>
                <a:srgbClr val="0000FF"/>
              </a:solidFill>
            </a:endParaRPr>
          </a:p>
        </p:txBody>
      </p:sp>
    </p:spTree>
    <p:extLst>
      <p:ext uri="{BB962C8B-B14F-4D97-AF65-F5344CB8AC3E}">
        <p14:creationId xmlns:p14="http://schemas.microsoft.com/office/powerpoint/2010/main" val="3628469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813137"/>
            <a:ext cx="7147302" cy="800219"/>
          </a:xfrm>
          <a:prstGeom prst="rect">
            <a:avLst/>
          </a:prstGeom>
          <a:noFill/>
        </p:spPr>
        <p:txBody>
          <a:bodyPr wrap="square" rtlCol="0">
            <a:spAutoFit/>
          </a:bodyPr>
          <a:lstStyle/>
          <a:p>
            <a:pPr marL="285750" indent="-285750">
              <a:spcAft>
                <a:spcPts val="1200"/>
              </a:spcAft>
              <a:buClr>
                <a:srgbClr val="00B050"/>
              </a:buClr>
              <a:buSzPct val="150000"/>
              <a:buFont typeface="Arial" panose="020B0604020202020204" pitchFamily="34" charset="0"/>
              <a:buChar char="•"/>
            </a:pPr>
            <a:r>
              <a:rPr lang="zh-CN" altLang="en-US" dirty="0" smtClean="0">
                <a:latin typeface="SimSun" panose="02010600030101010101" pitchFamily="2" charset="-122"/>
                <a:ea typeface="SimSun" panose="02010600030101010101" pitchFamily="2" charset="-122"/>
              </a:rPr>
              <a:t>通过</a:t>
            </a:r>
            <a:r>
              <a:rPr lang="zh-CN" altLang="en-US" dirty="0">
                <a:latin typeface="SimSun" panose="02010600030101010101" pitchFamily="2" charset="-122"/>
                <a:ea typeface="SimSun" panose="02010600030101010101" pitchFamily="2" charset="-122"/>
              </a:rPr>
              <a:t>人文学学</a:t>
            </a:r>
            <a:r>
              <a:rPr lang="zh-CN" altLang="en-US" dirty="0" smtClean="0">
                <a:latin typeface="SimSun" panose="02010600030101010101" pitchFamily="2" charset="-122"/>
                <a:ea typeface="SimSun" panose="02010600030101010101" pitchFamily="2" charset="-122"/>
              </a:rPr>
              <a:t>者与自然科</a:t>
            </a:r>
            <a:r>
              <a:rPr lang="zh-CN" altLang="en-US" dirty="0">
                <a:latin typeface="SimSun" panose="02010600030101010101" pitchFamily="2" charset="-122"/>
                <a:ea typeface="SimSun" panose="02010600030101010101" pitchFamily="2" charset="-122"/>
              </a:rPr>
              <a:t>学工作者的</a:t>
            </a:r>
            <a:r>
              <a:rPr lang="zh-CN" altLang="en-US" dirty="0" smtClean="0">
                <a:latin typeface="SimSun" panose="02010600030101010101" pitchFamily="2" charset="-122"/>
                <a:ea typeface="SimSun" panose="02010600030101010101" pitchFamily="2" charset="-122"/>
              </a:rPr>
              <a:t>合作</a:t>
            </a:r>
            <a:endParaRPr lang="en-US" altLang="zh-CN" dirty="0" smtClean="0">
              <a:latin typeface="SimSun" panose="02010600030101010101" pitchFamily="2" charset="-122"/>
              <a:ea typeface="SimSun" panose="02010600030101010101" pitchFamily="2" charset="-122"/>
            </a:endParaRPr>
          </a:p>
          <a:p>
            <a:pPr marL="285750" indent="-285750">
              <a:spcAft>
                <a:spcPts val="1200"/>
              </a:spcAft>
              <a:buClr>
                <a:srgbClr val="00B050"/>
              </a:buClr>
              <a:buSzPct val="150000"/>
              <a:buFont typeface="Arial" panose="020B0604020202020204" pitchFamily="34" charset="0"/>
              <a:buChar char="•"/>
            </a:pPr>
            <a:r>
              <a:rPr lang="zh-CN" altLang="en-US" dirty="0" smtClean="0">
                <a:solidFill>
                  <a:srgbClr val="0000FF"/>
                </a:solidFill>
                <a:latin typeface="SimSun" panose="02010600030101010101" pitchFamily="2" charset="-122"/>
                <a:ea typeface="SimSun" panose="02010600030101010101" pitchFamily="2" charset="-122"/>
              </a:rPr>
              <a:t>更多的从</a:t>
            </a:r>
            <a:r>
              <a:rPr lang="zh-CN" altLang="en-US" dirty="0">
                <a:solidFill>
                  <a:srgbClr val="0000FF"/>
                </a:solidFill>
                <a:latin typeface="SimSun" panose="02010600030101010101" pitchFamily="2" charset="-122"/>
                <a:ea typeface="SimSun" panose="02010600030101010101" pitchFamily="2" charset="-122"/>
              </a:rPr>
              <a:t>下而上层次研究</a:t>
            </a:r>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1642" y="2763691"/>
            <a:ext cx="2218211" cy="3306449"/>
          </a:xfrm>
          <a:prstGeom prst="rect">
            <a:avLst/>
          </a:prstGeom>
          <a:noFill/>
          <a:ln w="3175">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8"/>
          <p:cNvSpPr txBox="1">
            <a:spLocks noChangeArrowheads="1"/>
          </p:cNvSpPr>
          <p:nvPr/>
        </p:nvSpPr>
        <p:spPr bwMode="auto">
          <a:xfrm>
            <a:off x="1805004" y="6127333"/>
            <a:ext cx="61336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smtClean="0">
                <a:solidFill>
                  <a:srgbClr val="FF0000"/>
                </a:solidFill>
                <a:latin typeface="Arial" panose="020B0604020202020204" pitchFamily="34" charset="0"/>
              </a:rPr>
              <a:t>1986                                  2003</a:t>
            </a:r>
            <a:r>
              <a:rPr lang="en-US" altLang="en-US" sz="1600" dirty="0">
                <a:solidFill>
                  <a:srgbClr val="FF0000"/>
                </a:solidFill>
                <a:latin typeface="Arial" panose="020B0604020202020204" pitchFamily="34" charset="0"/>
              </a:rPr>
              <a:t>	</a:t>
            </a:r>
            <a:r>
              <a:rPr lang="en-US" altLang="en-US" sz="1600" dirty="0" smtClean="0">
                <a:solidFill>
                  <a:srgbClr val="FF0000"/>
                </a:solidFill>
              </a:rPr>
              <a:t>                       </a:t>
            </a:r>
            <a:r>
              <a:rPr lang="en-US" altLang="en-US" sz="1600" dirty="0" smtClean="0">
                <a:solidFill>
                  <a:srgbClr val="FF0000"/>
                </a:solidFill>
                <a:latin typeface="Arial" panose="020B0604020202020204" pitchFamily="34" charset="0"/>
              </a:rPr>
              <a:t>2004</a:t>
            </a:r>
            <a:endParaRPr lang="en-US" altLang="en-US" sz="1600" dirty="0">
              <a:solidFill>
                <a:srgbClr val="FF0000"/>
              </a:solidFill>
              <a:latin typeface="Arial" panose="020B0604020202020204" pitchFamily="34"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5394" y="2763691"/>
            <a:ext cx="2232191" cy="3306449"/>
          </a:xfrm>
          <a:prstGeom prst="rect">
            <a:avLst/>
          </a:prstGeom>
          <a:noFill/>
          <a:ln w="9525">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4"/>
          <p:cNvSpPr txBox="1">
            <a:spLocks noChangeArrowheads="1"/>
          </p:cNvSpPr>
          <p:nvPr/>
        </p:nvSpPr>
        <p:spPr bwMode="auto">
          <a:xfrm>
            <a:off x="947738" y="2057400"/>
            <a:ext cx="3783288" cy="369332"/>
          </a:xfrm>
          <a:prstGeom prst="rect">
            <a:avLst/>
          </a:prstGeom>
          <a:solidFill>
            <a:srgbClr val="FFFF00"/>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zh-CN" altLang="en-US" sz="1800" dirty="0" smtClean="0"/>
              <a:t> </a:t>
            </a:r>
            <a:r>
              <a:rPr lang="zh-CN" altLang="en-US" sz="1800" dirty="0" smtClean="0">
                <a:latin typeface="SimSun" panose="02010600030101010101" pitchFamily="2" charset="-122"/>
                <a:ea typeface="SimSun" panose="02010600030101010101" pitchFamily="2" charset="-122"/>
              </a:rPr>
              <a:t>文理交融的书（人文学学者写的）</a:t>
            </a:r>
            <a:endParaRPr lang="en-US" altLang="en-US" sz="1800" dirty="0">
              <a:latin typeface="SimSun" panose="02010600030101010101" pitchFamily="2" charset="-122"/>
              <a:ea typeface="SimSun" panose="02010600030101010101" pitchFamily="2" charset="-122"/>
            </a:endParaRPr>
          </a:p>
        </p:txBody>
      </p:sp>
      <p:pic>
        <p:nvPicPr>
          <p:cNvPr id="6146" name="Picture 2" descr="http://ecx.images-amazon.com/images/I/51VhNmtkkq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730" y="2763691"/>
            <a:ext cx="2161533" cy="330509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503583" y="57150"/>
            <a:ext cx="8216347"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ea typeface="SimSun" panose="02010600030101010101" pitchFamily="2" charset="-122"/>
              </a:rPr>
              <a:t>如何提</a:t>
            </a:r>
            <a:r>
              <a:rPr lang="zh-CN" altLang="en-US" sz="1800" b="1" spc="300" dirty="0">
                <a:ea typeface="SimSun" panose="02010600030101010101" pitchFamily="2" charset="-122"/>
              </a:rPr>
              <a:t>升人文</a:t>
            </a:r>
            <a:r>
              <a:rPr lang="zh-CN" altLang="en-US" sz="1800" b="1" spc="300" dirty="0" smtClean="0">
                <a:ea typeface="SimSun" panose="02010600030101010101" pitchFamily="2" charset="-122"/>
              </a:rPr>
              <a:t>学</a:t>
            </a:r>
            <a:r>
              <a:rPr lang="zh-CN" altLang="en-US" sz="1800" b="1" spc="300" dirty="0">
                <a:latin typeface="SimSun" panose="02010600030101010101" pitchFamily="2" charset="-122"/>
                <a:ea typeface="SimSun" panose="02010600030101010101" pitchFamily="2" charset="-122"/>
              </a:rPr>
              <a:t>研</a:t>
            </a:r>
            <a:r>
              <a:rPr lang="zh-CN" altLang="en-US" sz="1800" b="1" spc="300" dirty="0" smtClean="0">
                <a:latin typeface="SimSun" panose="02010600030101010101" pitchFamily="2" charset="-122"/>
                <a:ea typeface="SimSun" panose="02010600030101010101" pitchFamily="2" charset="-122"/>
              </a:rPr>
              <a:t>究水平</a:t>
            </a:r>
            <a:endParaRPr lang="en-US" altLang="zh-CN" sz="1800" b="1" spc="3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437108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3600"/>
            <a:ext cx="9144000" cy="1754326"/>
          </a:xfrm>
          <a:prstGeom prst="rect">
            <a:avLst/>
          </a:prstGeom>
          <a:solidFill>
            <a:srgbClr val="8FFFFC"/>
          </a:solidFill>
        </p:spPr>
        <p:txBody>
          <a:bodyPr wrap="square" rtlCol="0">
            <a:spAutoFit/>
          </a:bodyPr>
          <a:lstStyle/>
          <a:p>
            <a:pPr algn="ctr"/>
            <a:endParaRPr lang="en-US" sz="3600" dirty="0" smtClean="0"/>
          </a:p>
          <a:p>
            <a:pPr algn="ctr"/>
            <a:r>
              <a:rPr lang="zh-CN" altLang="en-US" sz="3600" spc="300" dirty="0" smtClean="0">
                <a:latin typeface="SimSun" panose="02010600030101010101" pitchFamily="2" charset="-122"/>
                <a:ea typeface="SimSun" panose="02010600030101010101" pitchFamily="2" charset="-122"/>
              </a:rPr>
              <a:t>通识教育</a:t>
            </a:r>
            <a:endParaRPr lang="en-US" altLang="zh-CN" sz="3600" spc="300" dirty="0" smtClean="0">
              <a:latin typeface="SimSun" panose="02010600030101010101" pitchFamily="2" charset="-122"/>
              <a:ea typeface="SimSun" panose="02010600030101010101" pitchFamily="2" charset="-122"/>
            </a:endParaRPr>
          </a:p>
          <a:p>
            <a:pPr algn="ctr"/>
            <a:endParaRPr lang="en-US" sz="3600"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34022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252538" y="76200"/>
            <a:ext cx="6629400" cy="369332"/>
          </a:xfrm>
          <a:prstGeom prst="rect">
            <a:avLst/>
          </a:prstGeom>
          <a:solidFill>
            <a:srgbClr val="8FFFFC"/>
          </a:solid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zh-CN" altLang="en-US" sz="1800" b="1" spc="300" dirty="0">
                <a:latin typeface="SimSun" panose="02010600030101010101" pitchFamily="2" charset="-122"/>
                <a:ea typeface="SimSun" panose="02010600030101010101" pitchFamily="2" charset="-122"/>
              </a:rPr>
              <a:t>通识教</a:t>
            </a:r>
            <a:r>
              <a:rPr lang="zh-CN" altLang="en-US" sz="1800" b="1" spc="300" dirty="0" smtClean="0">
                <a:latin typeface="SimSun" panose="02010600030101010101" pitchFamily="2" charset="-122"/>
                <a:ea typeface="SimSun" panose="02010600030101010101" pitchFamily="2" charset="-122"/>
              </a:rPr>
              <a:t>育与</a:t>
            </a:r>
            <a:r>
              <a:rPr lang="zh-CN" altLang="en-US" sz="1800" b="1" spc="300" dirty="0">
                <a:latin typeface="SimSun" panose="02010600030101010101" pitchFamily="2" charset="-122"/>
                <a:ea typeface="SimSun" panose="02010600030101010101" pitchFamily="2" charset="-122"/>
              </a:rPr>
              <a:t>人文教</a:t>
            </a:r>
            <a:r>
              <a:rPr lang="zh-CN" altLang="en-US" sz="1800" b="1" spc="300" dirty="0" smtClean="0">
                <a:latin typeface="SimSun" panose="02010600030101010101" pitchFamily="2" charset="-122"/>
                <a:ea typeface="SimSun" panose="02010600030101010101" pitchFamily="2" charset="-122"/>
              </a:rPr>
              <a:t>育</a:t>
            </a:r>
            <a:r>
              <a:rPr lang="zh-CN" altLang="en-US" sz="1800" b="1" spc="300" dirty="0">
                <a:latin typeface="SimSun" panose="02010600030101010101" pitchFamily="2" charset="-122"/>
                <a:ea typeface="SimSun" panose="02010600030101010101" pitchFamily="2" charset="-122"/>
              </a:rPr>
              <a:t>之</a:t>
            </a:r>
            <a:r>
              <a:rPr lang="zh-CN" altLang="en-US" sz="1800" b="1" spc="300" dirty="0" smtClean="0">
                <a:latin typeface="SimSun" panose="02010600030101010101" pitchFamily="2" charset="-122"/>
                <a:ea typeface="SimSun" panose="02010600030101010101" pitchFamily="2" charset="-122"/>
              </a:rPr>
              <a:t>别</a:t>
            </a:r>
            <a:endParaRPr lang="en-US" altLang="zh-CN" sz="1800" b="1" spc="300" dirty="0">
              <a:latin typeface="SimSun" panose="02010600030101010101" pitchFamily="2" charset="-122"/>
              <a:ea typeface="SimSun" panose="02010600030101010101" pitchFamily="2" charset="-122"/>
            </a:endParaRPr>
          </a:p>
        </p:txBody>
      </p:sp>
      <p:sp>
        <p:nvSpPr>
          <p:cNvPr id="3" name="TextBox 2"/>
          <p:cNvSpPr txBox="1"/>
          <p:nvPr/>
        </p:nvSpPr>
        <p:spPr>
          <a:xfrm>
            <a:off x="685800" y="685800"/>
            <a:ext cx="7772400" cy="984885"/>
          </a:xfrm>
          <a:prstGeom prst="rect">
            <a:avLst/>
          </a:prstGeom>
          <a:solidFill>
            <a:srgbClr val="FAEAF8"/>
          </a:solidFill>
        </p:spPr>
        <p:txBody>
          <a:bodyPr wrap="square" rtlCol="0">
            <a:spAutoFit/>
          </a:bodyPr>
          <a:lstStyle/>
          <a:p>
            <a:pPr>
              <a:spcAft>
                <a:spcPts val="600"/>
              </a:spcAft>
              <a:buClr>
                <a:srgbClr val="2BB913"/>
              </a:buClr>
              <a:buSzPct val="150000"/>
              <a:buFont typeface="Arial" pitchFamily="34" charset="0"/>
              <a:buChar char="•"/>
            </a:pPr>
            <a:r>
              <a:rPr lang="en-US" sz="1600" dirty="0" smtClean="0"/>
              <a:t>  An American invention in curriculum reform, in the1930s</a:t>
            </a:r>
          </a:p>
          <a:p>
            <a:pPr>
              <a:spcAft>
                <a:spcPts val="600"/>
              </a:spcAft>
              <a:buClr>
                <a:srgbClr val="2BB913"/>
              </a:buClr>
              <a:buSzPct val="150000"/>
              <a:buFont typeface="Arial" pitchFamily="34" charset="0"/>
              <a:buChar char="•"/>
            </a:pPr>
            <a:r>
              <a:rPr lang="en-US" sz="1600" dirty="0" smtClean="0"/>
              <a:t>  </a:t>
            </a:r>
            <a:r>
              <a:rPr lang="en-US" sz="1600" b="1" dirty="0" smtClean="0">
                <a:solidFill>
                  <a:srgbClr val="0000FF"/>
                </a:solidFill>
              </a:rPr>
              <a:t>Liberal Education </a:t>
            </a:r>
            <a:r>
              <a:rPr lang="en-US" sz="1400" dirty="0" smtClean="0">
                <a:solidFill>
                  <a:srgbClr val="0000FF"/>
                </a:solidFill>
              </a:rPr>
              <a:t>(in US, starting late 19</a:t>
            </a:r>
            <a:r>
              <a:rPr lang="en-US" sz="1400" baseline="30000" dirty="0" smtClean="0">
                <a:solidFill>
                  <a:srgbClr val="0000FF"/>
                </a:solidFill>
              </a:rPr>
              <a:t>th</a:t>
            </a:r>
            <a:r>
              <a:rPr lang="en-US" sz="1400" dirty="0" smtClean="0">
                <a:solidFill>
                  <a:srgbClr val="0000FF"/>
                </a:solidFill>
              </a:rPr>
              <a:t> century) </a:t>
            </a:r>
            <a:r>
              <a:rPr lang="en-US" sz="1600" dirty="0" smtClean="0">
                <a:solidFill>
                  <a:srgbClr val="0000FF"/>
                </a:solidFill>
              </a:rPr>
              <a:t>looks to the past</a:t>
            </a:r>
          </a:p>
          <a:p>
            <a:pPr>
              <a:spcAft>
                <a:spcPts val="600"/>
              </a:spcAft>
              <a:buClr>
                <a:srgbClr val="2BB913"/>
              </a:buClr>
              <a:buSzPct val="150000"/>
              <a:buFont typeface="Arial" pitchFamily="34" charset="0"/>
              <a:buChar char="•"/>
            </a:pPr>
            <a:r>
              <a:rPr lang="en-US" sz="1600" dirty="0" smtClean="0"/>
              <a:t>  </a:t>
            </a:r>
            <a:r>
              <a:rPr lang="en-US" sz="1600" b="1" dirty="0" smtClean="0"/>
              <a:t>General Education </a:t>
            </a:r>
            <a:r>
              <a:rPr lang="en-US" sz="1600" dirty="0" smtClean="0"/>
              <a:t>looks to the present and future</a:t>
            </a:r>
            <a:endParaRPr lang="en-US" sz="1600" dirty="0"/>
          </a:p>
        </p:txBody>
      </p:sp>
      <p:sp>
        <p:nvSpPr>
          <p:cNvPr id="6" name="TextBox 5"/>
          <p:cNvSpPr txBox="1"/>
          <p:nvPr/>
        </p:nvSpPr>
        <p:spPr>
          <a:xfrm>
            <a:off x="3962733" y="6542112"/>
            <a:ext cx="692151" cy="220638"/>
          </a:xfrm>
          <a:prstGeom prst="rect">
            <a:avLst/>
          </a:prstGeom>
          <a:noFill/>
        </p:spPr>
        <p:txBody>
          <a:bodyPr wrap="square" rtlCol="0">
            <a:spAutoFit/>
          </a:bodyPr>
          <a:lstStyle/>
          <a:p>
            <a:pPr algn="ctr"/>
            <a:r>
              <a:rPr lang="en-US" sz="1200" dirty="0" smtClean="0">
                <a:solidFill>
                  <a:srgbClr val="0000FF"/>
                </a:solidFill>
              </a:rPr>
              <a:t>1988</a:t>
            </a:r>
            <a:endParaRPr lang="en-US" sz="1200" dirty="0">
              <a:solidFill>
                <a:srgbClr val="0000FF"/>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989951"/>
            <a:ext cx="1988554" cy="2908633"/>
          </a:xfrm>
          <a:prstGeom prst="rect">
            <a:avLst/>
          </a:prstGeom>
          <a:ln w="3175">
            <a:solidFill>
              <a:schemeClr val="bg2"/>
            </a:solidFill>
          </a:ln>
        </p:spPr>
      </p:pic>
      <p:sp>
        <p:nvSpPr>
          <p:cNvPr id="8" name="TextBox 7"/>
          <p:cNvSpPr txBox="1"/>
          <p:nvPr/>
        </p:nvSpPr>
        <p:spPr>
          <a:xfrm>
            <a:off x="1593849" y="4903334"/>
            <a:ext cx="692151" cy="220638"/>
          </a:xfrm>
          <a:prstGeom prst="rect">
            <a:avLst/>
          </a:prstGeom>
          <a:noFill/>
        </p:spPr>
        <p:txBody>
          <a:bodyPr wrap="square" rtlCol="0">
            <a:spAutoFit/>
          </a:bodyPr>
          <a:lstStyle/>
          <a:p>
            <a:pPr algn="ctr"/>
            <a:r>
              <a:rPr lang="en-US" sz="1200" dirty="0" smtClean="0">
                <a:solidFill>
                  <a:srgbClr val="0000FF"/>
                </a:solidFill>
              </a:rPr>
              <a:t>1976</a:t>
            </a:r>
            <a:endParaRPr lang="en-US" sz="1200" dirty="0">
              <a:solidFill>
                <a:srgbClr val="0000FF"/>
              </a:solidFill>
            </a:endParaRPr>
          </a:p>
        </p:txBody>
      </p:sp>
      <p:sp>
        <p:nvSpPr>
          <p:cNvPr id="9" name="TextBox 8"/>
          <p:cNvSpPr txBox="1"/>
          <p:nvPr/>
        </p:nvSpPr>
        <p:spPr>
          <a:xfrm>
            <a:off x="3124869" y="1989950"/>
            <a:ext cx="1457158" cy="338554"/>
          </a:xfrm>
          <a:prstGeom prst="rect">
            <a:avLst/>
          </a:prstGeom>
          <a:solidFill>
            <a:srgbClr val="FFFF00"/>
          </a:solidFill>
        </p:spPr>
        <p:txBody>
          <a:bodyPr wrap="square" rtlCol="0">
            <a:spAutoFit/>
          </a:bodyPr>
          <a:lstStyle/>
          <a:p>
            <a:pPr algn="ctr"/>
            <a:r>
              <a:rPr lang="en-US" sz="1600" dirty="0" smtClean="0"/>
              <a:t>Earl McGrath </a:t>
            </a:r>
            <a:endParaRPr lang="en-US" sz="1600" dirty="0"/>
          </a:p>
        </p:txBody>
      </p:sp>
      <p:sp>
        <p:nvSpPr>
          <p:cNvPr id="10" name="TextBox 9"/>
          <p:cNvSpPr txBox="1"/>
          <p:nvPr/>
        </p:nvSpPr>
        <p:spPr>
          <a:xfrm>
            <a:off x="5410200" y="3871510"/>
            <a:ext cx="1206708" cy="338554"/>
          </a:xfrm>
          <a:prstGeom prst="rect">
            <a:avLst/>
          </a:prstGeom>
          <a:solidFill>
            <a:srgbClr val="FFFF00"/>
          </a:solidFill>
        </p:spPr>
        <p:txBody>
          <a:bodyPr wrap="square" rtlCol="0">
            <a:spAutoFit/>
          </a:bodyPr>
          <a:lstStyle/>
          <a:p>
            <a:pPr algn="ctr"/>
            <a:r>
              <a:rPr lang="en-US" sz="1600" dirty="0" smtClean="0"/>
              <a:t>Gary Miller</a:t>
            </a:r>
            <a:endParaRPr lang="en-US" sz="1600" dirty="0"/>
          </a:p>
        </p:txBody>
      </p:sp>
      <p:sp>
        <p:nvSpPr>
          <p:cNvPr id="11" name="TextBox 10"/>
          <p:cNvSpPr txBox="1"/>
          <p:nvPr/>
        </p:nvSpPr>
        <p:spPr>
          <a:xfrm>
            <a:off x="3124869" y="2354124"/>
            <a:ext cx="5027195" cy="919323"/>
          </a:xfrm>
          <a:prstGeom prst="rect">
            <a:avLst/>
          </a:prstGeom>
          <a:noFill/>
        </p:spPr>
        <p:txBody>
          <a:bodyPr wrap="square" rtlCol="0">
            <a:spAutoFit/>
          </a:bodyPr>
          <a:lstStyle/>
          <a:p>
            <a:pPr marL="285750" indent="-285750">
              <a:spcAft>
                <a:spcPts val="600"/>
              </a:spcAft>
              <a:buClr>
                <a:srgbClr val="00B050"/>
              </a:buClr>
              <a:buSzPct val="150000"/>
              <a:buFont typeface="Arial" panose="020B0604020202020204" pitchFamily="34" charset="0"/>
              <a:buChar char="•"/>
            </a:pPr>
            <a:r>
              <a:rPr lang="en-US" sz="1600" dirty="0" smtClean="0"/>
              <a:t>Commissioner of Education under Presidents Truman and Eisenhower</a:t>
            </a:r>
          </a:p>
          <a:p>
            <a:pPr marL="285750" indent="-285750">
              <a:spcAft>
                <a:spcPts val="600"/>
              </a:spcAft>
              <a:buClr>
                <a:srgbClr val="00B050"/>
              </a:buClr>
              <a:buSzPct val="150000"/>
              <a:buFont typeface="Arial" panose="020B0604020202020204" pitchFamily="34" charset="0"/>
              <a:buChar char="•"/>
            </a:pPr>
            <a:r>
              <a:rPr lang="en-US" sz="1600" dirty="0" smtClean="0">
                <a:solidFill>
                  <a:srgbClr val="0000FF"/>
                </a:solidFill>
              </a:rPr>
              <a:t>Executive Editor, Institute of Higher Education, Columbia University</a:t>
            </a:r>
            <a:endParaRPr lang="en-US" sz="1600" dirty="0">
              <a:solidFill>
                <a:srgbClr val="0000FF"/>
              </a:solidFill>
            </a:endParaRPr>
          </a:p>
        </p:txBody>
      </p:sp>
      <p:sp>
        <p:nvSpPr>
          <p:cNvPr id="12" name="TextBox 11"/>
          <p:cNvSpPr txBox="1"/>
          <p:nvPr/>
        </p:nvSpPr>
        <p:spPr>
          <a:xfrm>
            <a:off x="5410200" y="4235684"/>
            <a:ext cx="3733800" cy="830997"/>
          </a:xfrm>
          <a:prstGeom prst="rect">
            <a:avLst/>
          </a:prstGeom>
          <a:noFill/>
        </p:spPr>
        <p:txBody>
          <a:bodyPr wrap="square" rtlCol="0">
            <a:spAutoFit/>
          </a:bodyPr>
          <a:lstStyle/>
          <a:p>
            <a:r>
              <a:rPr lang="en-US" sz="1600" dirty="0" smtClean="0"/>
              <a:t>Executive Director</a:t>
            </a:r>
          </a:p>
          <a:p>
            <a:r>
              <a:rPr lang="en-US" sz="1600" dirty="0" smtClean="0"/>
              <a:t>International University Consortium</a:t>
            </a:r>
          </a:p>
          <a:p>
            <a:r>
              <a:rPr lang="en-US" sz="1600" dirty="0" smtClean="0"/>
              <a:t>University of Maryland</a:t>
            </a:r>
            <a:endParaRPr lang="en-US" sz="1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888906"/>
            <a:ext cx="1796962" cy="2653206"/>
          </a:xfrm>
          <a:prstGeom prst="rect">
            <a:avLst/>
          </a:prstGeom>
        </p:spPr>
      </p:pic>
    </p:spTree>
    <p:extLst>
      <p:ext uri="{BB962C8B-B14F-4D97-AF65-F5344CB8AC3E}">
        <p14:creationId xmlns:p14="http://schemas.microsoft.com/office/powerpoint/2010/main" val="5135766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252538" y="76200"/>
            <a:ext cx="6629400" cy="369332"/>
          </a:xfrm>
          <a:prstGeom prst="rect">
            <a:avLst/>
          </a:prstGeom>
          <a:solidFill>
            <a:srgbClr val="8FFFFC"/>
          </a:solid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zh-CN" altLang="en-US" sz="1800" b="1" spc="300" dirty="0" smtClean="0">
                <a:latin typeface="SimSun" panose="02010600030101010101" pitchFamily="2" charset="-122"/>
                <a:ea typeface="SimSun" panose="02010600030101010101" pitchFamily="2" charset="-122"/>
              </a:rPr>
              <a:t>通</a:t>
            </a:r>
            <a:r>
              <a:rPr lang="zh-CN" altLang="en-US" sz="1800" b="1" spc="300" dirty="0">
                <a:latin typeface="SimSun" panose="02010600030101010101" pitchFamily="2" charset="-122"/>
                <a:ea typeface="SimSun" panose="02010600030101010101" pitchFamily="2" charset="-122"/>
              </a:rPr>
              <a:t>识</a:t>
            </a:r>
            <a:r>
              <a:rPr lang="zh-CN" altLang="en-US" sz="1800" b="1" spc="300" dirty="0" smtClean="0">
                <a:latin typeface="SimSun" panose="02010600030101010101" pitchFamily="2" charset="-122"/>
                <a:ea typeface="SimSun" panose="02010600030101010101" pitchFamily="2" charset="-122"/>
              </a:rPr>
              <a:t>教育</a:t>
            </a:r>
            <a:r>
              <a:rPr lang="zh-CN" altLang="en-US" sz="1800" b="1" spc="300" dirty="0">
                <a:latin typeface="SimSun" panose="02010600030101010101" pitchFamily="2" charset="-122"/>
                <a:ea typeface="SimSun" panose="02010600030101010101" pitchFamily="2" charset="-122"/>
              </a:rPr>
              <a:t>的</a:t>
            </a:r>
            <a:r>
              <a:rPr lang="zh-CN" altLang="en-US" sz="1800" b="1" spc="300" dirty="0" smtClean="0">
                <a:latin typeface="SimSun" panose="02010600030101010101" pitchFamily="2" charset="-122"/>
                <a:ea typeface="SimSun" panose="02010600030101010101" pitchFamily="2" charset="-122"/>
              </a:rPr>
              <a:t>理想</a:t>
            </a:r>
            <a:endParaRPr lang="en-US" altLang="zh-CN" sz="1800" b="1" spc="300" dirty="0">
              <a:latin typeface="SimSun" panose="02010600030101010101" pitchFamily="2" charset="-122"/>
              <a:ea typeface="SimSun" panose="02010600030101010101" pitchFamily="2" charset="-122"/>
            </a:endParaRPr>
          </a:p>
        </p:txBody>
      </p:sp>
      <p:sp>
        <p:nvSpPr>
          <p:cNvPr id="4" name="TextBox 3"/>
          <p:cNvSpPr txBox="1"/>
          <p:nvPr/>
        </p:nvSpPr>
        <p:spPr>
          <a:xfrm>
            <a:off x="685800" y="1339840"/>
            <a:ext cx="7772400" cy="2923877"/>
          </a:xfrm>
          <a:prstGeom prst="rect">
            <a:avLst/>
          </a:prstGeom>
          <a:noFill/>
        </p:spPr>
        <p:txBody>
          <a:bodyPr wrap="square" rtlCol="0">
            <a:spAutoFit/>
          </a:bodyPr>
          <a:lstStyle/>
          <a:p>
            <a:pPr>
              <a:spcAft>
                <a:spcPts val="1200"/>
              </a:spcAft>
              <a:buClr>
                <a:srgbClr val="2BB913"/>
              </a:buClr>
              <a:buSzPct val="150000"/>
            </a:pPr>
            <a:r>
              <a:rPr lang="en-US" dirty="0" smtClean="0"/>
              <a:t>To develop in individual students the </a:t>
            </a:r>
          </a:p>
          <a:p>
            <a:pPr>
              <a:spcAft>
                <a:spcPts val="600"/>
              </a:spcAft>
              <a:buClr>
                <a:srgbClr val="2BB913"/>
              </a:buClr>
              <a:buSzPct val="150000"/>
              <a:buFont typeface="Arial" pitchFamily="34" charset="0"/>
              <a:buChar char="•"/>
            </a:pPr>
            <a:r>
              <a:rPr lang="en-US" dirty="0" smtClean="0"/>
              <a:t>  </a:t>
            </a:r>
            <a:r>
              <a:rPr lang="en-US" dirty="0" smtClean="0">
                <a:solidFill>
                  <a:srgbClr val="FF0000"/>
                </a:solidFill>
              </a:rPr>
              <a:t>attitude </a:t>
            </a:r>
            <a:r>
              <a:rPr lang="en-US" dirty="0" smtClean="0">
                <a:solidFill>
                  <a:srgbClr val="0000FF"/>
                </a:solidFill>
              </a:rPr>
              <a:t>of inquiry;</a:t>
            </a:r>
          </a:p>
          <a:p>
            <a:pPr>
              <a:spcAft>
                <a:spcPts val="600"/>
              </a:spcAft>
              <a:buClr>
                <a:srgbClr val="2BB913"/>
              </a:buClr>
              <a:buSzPct val="150000"/>
              <a:buFont typeface="Arial" pitchFamily="34" charset="0"/>
              <a:buChar char="•"/>
            </a:pPr>
            <a:r>
              <a:rPr lang="en-US" dirty="0" smtClean="0">
                <a:solidFill>
                  <a:srgbClr val="FF0000"/>
                </a:solidFill>
              </a:rPr>
              <a:t>  skills </a:t>
            </a:r>
            <a:r>
              <a:rPr lang="en-US" dirty="0" smtClean="0"/>
              <a:t>of problem solving;</a:t>
            </a:r>
          </a:p>
          <a:p>
            <a:pPr>
              <a:spcAft>
                <a:spcPts val="600"/>
              </a:spcAft>
              <a:buClr>
                <a:srgbClr val="2BB913"/>
              </a:buClr>
              <a:buSzPct val="150000"/>
              <a:buFont typeface="Arial" pitchFamily="34" charset="0"/>
              <a:buChar char="•"/>
            </a:pPr>
            <a:r>
              <a:rPr lang="en-US" dirty="0" smtClean="0"/>
              <a:t>  </a:t>
            </a:r>
            <a:r>
              <a:rPr lang="en-US" dirty="0" smtClean="0">
                <a:solidFill>
                  <a:srgbClr val="0000FF"/>
                </a:solidFill>
              </a:rPr>
              <a:t>individual and community </a:t>
            </a:r>
            <a:r>
              <a:rPr lang="en-US" dirty="0" smtClean="0">
                <a:solidFill>
                  <a:srgbClr val="FF0000"/>
                </a:solidFill>
              </a:rPr>
              <a:t>values </a:t>
            </a:r>
            <a:r>
              <a:rPr lang="en-US" dirty="0" smtClean="0">
                <a:solidFill>
                  <a:srgbClr val="0000FF"/>
                </a:solidFill>
              </a:rPr>
              <a:t>in association with the society</a:t>
            </a:r>
            <a:r>
              <a:rPr lang="en-US" dirty="0" smtClean="0"/>
              <a:t>;</a:t>
            </a:r>
          </a:p>
          <a:p>
            <a:pPr>
              <a:spcAft>
                <a:spcPts val="600"/>
              </a:spcAft>
              <a:buClr>
                <a:srgbClr val="2BB913"/>
              </a:buClr>
              <a:buSzPct val="150000"/>
              <a:buFont typeface="Arial" pitchFamily="34" charset="0"/>
              <a:buChar char="•"/>
            </a:pPr>
            <a:r>
              <a:rPr lang="en-US" dirty="0" smtClean="0"/>
              <a:t>  knowledge needed to apply these attitudes, skills, and values—to</a:t>
            </a:r>
          </a:p>
          <a:p>
            <a:pPr marL="891540" indent="-342900">
              <a:spcAft>
                <a:spcPts val="600"/>
              </a:spcAft>
              <a:buClr>
                <a:schemeClr val="tx1"/>
              </a:buClr>
              <a:buSzPct val="90000"/>
              <a:buFont typeface="+mj-lt"/>
              <a:buAutoNum type="arabicPeriod"/>
            </a:pPr>
            <a:r>
              <a:rPr lang="en-US" sz="1600" dirty="0" smtClean="0"/>
              <a:t>maintain a </a:t>
            </a:r>
            <a:r>
              <a:rPr lang="en-US" sz="1600" dirty="0" smtClean="0">
                <a:solidFill>
                  <a:srgbClr val="FF0000"/>
                </a:solidFill>
              </a:rPr>
              <a:t>lifetime learning </a:t>
            </a:r>
            <a:r>
              <a:rPr lang="en-US" sz="1600" dirty="0" smtClean="0"/>
              <a:t>process, </a:t>
            </a:r>
          </a:p>
          <a:p>
            <a:pPr marL="891540" indent="-342900">
              <a:spcAft>
                <a:spcPts val="600"/>
              </a:spcAft>
              <a:buClr>
                <a:schemeClr val="tx1"/>
              </a:buClr>
              <a:buSzPct val="90000"/>
              <a:buFont typeface="+mj-lt"/>
              <a:buAutoNum type="arabicPeriod"/>
            </a:pPr>
            <a:r>
              <a:rPr lang="en-US" sz="1600" dirty="0" smtClean="0"/>
              <a:t>function as </a:t>
            </a:r>
            <a:r>
              <a:rPr lang="en-US" sz="1600" dirty="0" smtClean="0">
                <a:solidFill>
                  <a:srgbClr val="FF0000"/>
                </a:solidFill>
              </a:rPr>
              <a:t>self-fulfilled individuals</a:t>
            </a:r>
            <a:r>
              <a:rPr lang="en-US" sz="1600" dirty="0" smtClean="0"/>
              <a:t>, </a:t>
            </a:r>
          </a:p>
          <a:p>
            <a:pPr marL="891540" indent="-342900">
              <a:spcAft>
                <a:spcPts val="600"/>
              </a:spcAft>
              <a:buClr>
                <a:schemeClr val="tx1"/>
              </a:buClr>
              <a:buSzPct val="90000"/>
              <a:buFont typeface="+mj-lt"/>
              <a:buAutoNum type="arabicPeriod"/>
            </a:pPr>
            <a:r>
              <a:rPr lang="en-US" sz="1600" dirty="0" smtClean="0">
                <a:solidFill>
                  <a:srgbClr val="FF0000"/>
                </a:solidFill>
              </a:rPr>
              <a:t>full participants</a:t>
            </a:r>
            <a:r>
              <a:rPr lang="en-US" sz="1600" dirty="0" smtClean="0"/>
              <a:t> in society </a:t>
            </a:r>
            <a:endParaRPr lang="en-US" sz="1600" dirty="0"/>
          </a:p>
        </p:txBody>
      </p:sp>
      <p:sp>
        <p:nvSpPr>
          <p:cNvPr id="6" name="TextBox 5"/>
          <p:cNvSpPr txBox="1"/>
          <p:nvPr/>
        </p:nvSpPr>
        <p:spPr>
          <a:xfrm>
            <a:off x="680540" y="816858"/>
            <a:ext cx="685800" cy="369332"/>
          </a:xfrm>
          <a:prstGeom prst="rect">
            <a:avLst/>
          </a:prstGeom>
          <a:solidFill>
            <a:srgbClr val="FFFF00"/>
          </a:solidFill>
        </p:spPr>
        <p:txBody>
          <a:bodyPr wrap="square" rtlCol="0">
            <a:spAutoFit/>
          </a:bodyPr>
          <a:lstStyle/>
          <a:p>
            <a:pPr algn="ctr"/>
            <a:r>
              <a:rPr lang="en-US" dirty="0" smtClean="0"/>
              <a:t>Aim</a:t>
            </a:r>
            <a:endParaRPr lang="en-US" dirty="0"/>
          </a:p>
        </p:txBody>
      </p:sp>
      <p:sp>
        <p:nvSpPr>
          <p:cNvPr id="7" name="TextBox 6"/>
          <p:cNvSpPr txBox="1"/>
          <p:nvPr/>
        </p:nvSpPr>
        <p:spPr>
          <a:xfrm>
            <a:off x="609600" y="4449127"/>
            <a:ext cx="1752600" cy="369332"/>
          </a:xfrm>
          <a:prstGeom prst="rect">
            <a:avLst/>
          </a:prstGeom>
          <a:solidFill>
            <a:srgbClr val="FFFF00"/>
          </a:solidFill>
        </p:spPr>
        <p:txBody>
          <a:bodyPr wrap="square" rtlCol="0">
            <a:spAutoFit/>
          </a:bodyPr>
          <a:lstStyle/>
          <a:p>
            <a:pPr algn="ctr"/>
            <a:r>
              <a:rPr lang="en-US" dirty="0" smtClean="0"/>
              <a:t>Characteristics</a:t>
            </a:r>
            <a:endParaRPr lang="en-US" dirty="0"/>
          </a:p>
        </p:txBody>
      </p:sp>
      <p:sp>
        <p:nvSpPr>
          <p:cNvPr id="9" name="TextBox 8"/>
          <p:cNvSpPr txBox="1"/>
          <p:nvPr/>
        </p:nvSpPr>
        <p:spPr>
          <a:xfrm>
            <a:off x="685800" y="4866382"/>
            <a:ext cx="7772400" cy="1077218"/>
          </a:xfrm>
          <a:prstGeom prst="rect">
            <a:avLst/>
          </a:prstGeom>
          <a:noFill/>
        </p:spPr>
        <p:txBody>
          <a:bodyPr wrap="square" rtlCol="0">
            <a:spAutoFit/>
          </a:bodyPr>
          <a:lstStyle/>
          <a:p>
            <a:pPr>
              <a:spcAft>
                <a:spcPts val="600"/>
              </a:spcAft>
              <a:buClr>
                <a:srgbClr val="2BB913"/>
              </a:buClr>
              <a:buSzPct val="150000"/>
              <a:buFont typeface="Arial" pitchFamily="34" charset="0"/>
              <a:buChar char="•"/>
            </a:pPr>
            <a:r>
              <a:rPr lang="en-US" dirty="0" smtClean="0">
                <a:solidFill>
                  <a:srgbClr val="FF0000"/>
                </a:solidFill>
              </a:rPr>
              <a:t>  comprehensive </a:t>
            </a:r>
            <a:r>
              <a:rPr lang="en-US" dirty="0" smtClean="0"/>
              <a:t>in scope;</a:t>
            </a:r>
          </a:p>
          <a:p>
            <a:pPr>
              <a:spcAft>
                <a:spcPts val="600"/>
              </a:spcAft>
              <a:buClr>
                <a:srgbClr val="2BB913"/>
              </a:buClr>
              <a:buSzPct val="150000"/>
              <a:buFont typeface="Arial" pitchFamily="34" charset="0"/>
              <a:buChar char="•"/>
            </a:pPr>
            <a:r>
              <a:rPr lang="en-US" dirty="0" smtClean="0"/>
              <a:t>  </a:t>
            </a:r>
            <a:r>
              <a:rPr lang="en-US" dirty="0" smtClean="0">
                <a:solidFill>
                  <a:srgbClr val="0000FF"/>
                </a:solidFill>
              </a:rPr>
              <a:t>emphasize on specific and </a:t>
            </a:r>
            <a:r>
              <a:rPr lang="en-US" dirty="0" smtClean="0">
                <a:solidFill>
                  <a:srgbClr val="FF0000"/>
                </a:solidFill>
              </a:rPr>
              <a:t>real problems </a:t>
            </a:r>
            <a:r>
              <a:rPr lang="en-US" dirty="0" smtClean="0">
                <a:solidFill>
                  <a:srgbClr val="0000FF"/>
                </a:solidFill>
              </a:rPr>
              <a:t>faced by students/society;</a:t>
            </a:r>
          </a:p>
          <a:p>
            <a:pPr>
              <a:spcAft>
                <a:spcPts val="600"/>
              </a:spcAft>
              <a:buClr>
                <a:srgbClr val="2BB913"/>
              </a:buClr>
              <a:buSzPct val="150000"/>
              <a:buFont typeface="Arial" pitchFamily="34" charset="0"/>
              <a:buChar char="•"/>
            </a:pPr>
            <a:r>
              <a:rPr lang="en-US" dirty="0" smtClean="0"/>
              <a:t>  concern with </a:t>
            </a:r>
            <a:r>
              <a:rPr lang="en-US" dirty="0" smtClean="0">
                <a:solidFill>
                  <a:srgbClr val="FF0000"/>
                </a:solidFill>
              </a:rPr>
              <a:t>future’s needs</a:t>
            </a:r>
          </a:p>
        </p:txBody>
      </p:sp>
    </p:spTree>
    <p:extLst>
      <p:ext uri="{BB962C8B-B14F-4D97-AF65-F5344CB8AC3E}">
        <p14:creationId xmlns:p14="http://schemas.microsoft.com/office/powerpoint/2010/main" val="2193965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4" name="Text Box 2"/>
          <p:cNvSpPr txBox="1">
            <a:spLocks noChangeArrowheads="1"/>
          </p:cNvSpPr>
          <p:nvPr/>
        </p:nvSpPr>
        <p:spPr bwMode="auto">
          <a:xfrm>
            <a:off x="0" y="2330906"/>
            <a:ext cx="9144000" cy="1754326"/>
          </a:xfrm>
          <a:prstGeom prst="rect">
            <a:avLst/>
          </a:prstGeom>
          <a:solidFill>
            <a:srgbClr val="66FF66"/>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3600" spc="300" dirty="0" smtClean="0">
              <a:latin typeface="+mn-lt"/>
              <a:ea typeface="SimSun" panose="02010600030101010101" pitchFamily="2" charset="-122"/>
            </a:endParaRPr>
          </a:p>
          <a:p>
            <a:pPr algn="ctr"/>
            <a:r>
              <a:rPr lang="en-US" altLang="zh-CN" sz="3600" spc="300" dirty="0" smtClean="0">
                <a:latin typeface="SimSun" panose="02010600030101010101" pitchFamily="2" charset="-122"/>
                <a:ea typeface="SimSun" panose="02010600030101010101" pitchFamily="2" charset="-122"/>
              </a:rPr>
              <a:t>《</a:t>
            </a:r>
            <a:r>
              <a:rPr lang="zh-TW" altLang="en-US" sz="3600" spc="300" dirty="0" smtClean="0">
                <a:latin typeface="SimSun" panose="02010600030101010101" pitchFamily="2" charset="-122"/>
                <a:ea typeface="SimSun" panose="02010600030101010101" pitchFamily="2" charset="-122"/>
              </a:rPr>
              <a:t>人文</a:t>
            </a:r>
            <a:r>
              <a:rPr lang="zh-CN" altLang="en-US" sz="3600" spc="300" dirty="0">
                <a:latin typeface="SimSun" panose="02010600030101010101" pitchFamily="2" charset="-122"/>
                <a:ea typeface="SimSun" panose="02010600030101010101" pitchFamily="2" charset="-122"/>
              </a:rPr>
              <a:t>学、</a:t>
            </a:r>
            <a:r>
              <a:rPr lang="zh-TW" altLang="en-US" sz="3600" spc="300" dirty="0" smtClean="0">
                <a:latin typeface="SimSun" panose="02010600030101010101" pitchFamily="2" charset="-122"/>
                <a:ea typeface="SimSun" panose="02010600030101010101" pitchFamily="2" charset="-122"/>
              </a:rPr>
              <a:t>科</a:t>
            </a:r>
            <a:r>
              <a:rPr lang="zh-CN" altLang="en-US" sz="3600" spc="300" dirty="0">
                <a:latin typeface="SimSun" panose="02010600030101010101" pitchFamily="2" charset="-122"/>
                <a:ea typeface="SimSun" panose="02010600030101010101" pitchFamily="2" charset="-122"/>
              </a:rPr>
              <a:t>学、</a:t>
            </a:r>
            <a:r>
              <a:rPr lang="zh-TW" altLang="en-US" sz="3600" spc="300" dirty="0" smtClean="0">
                <a:latin typeface="SimSun" panose="02010600030101010101" pitchFamily="2" charset="-122"/>
                <a:ea typeface="SimSun" panose="02010600030101010101" pitchFamily="2" charset="-122"/>
              </a:rPr>
              <a:t>人科</a:t>
            </a:r>
            <a:r>
              <a:rPr lang="en-US" altLang="zh-CN" sz="3600" spc="300" dirty="0">
                <a:latin typeface="SimSun" panose="02010600030101010101" pitchFamily="2" charset="-122"/>
                <a:ea typeface="SimSun" panose="02010600030101010101" pitchFamily="2" charset="-122"/>
              </a:rPr>
              <a:t>》</a:t>
            </a:r>
            <a:r>
              <a:rPr lang="zh-CN" altLang="en-US" sz="3600" spc="300" dirty="0" smtClean="0">
                <a:latin typeface="SimSun" panose="02010600030101010101" pitchFamily="2" charset="-122"/>
                <a:ea typeface="SimSun" panose="02010600030101010101" pitchFamily="2" charset="-122"/>
              </a:rPr>
              <a:t>通识课</a:t>
            </a:r>
            <a:endParaRPr lang="en-US" altLang="zh-CN" sz="3600" spc="300" dirty="0" smtClean="0">
              <a:latin typeface="SimSun" panose="02010600030101010101" pitchFamily="2" charset="-122"/>
              <a:ea typeface="SimSun" panose="02010600030101010101" pitchFamily="2" charset="-122"/>
            </a:endParaRPr>
          </a:p>
          <a:p>
            <a:pPr algn="ctr"/>
            <a:endParaRPr lang="en-US" altLang="zh-CN" sz="3600"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266712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3400" y="21609"/>
            <a:ext cx="81534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a:latin typeface="Comic Sans MS" panose="030F0702030302020204" pitchFamily="66" charset="0"/>
                <a:ea typeface="SimSun" panose="02010600030101010101" pitchFamily="2" charset="-122"/>
              </a:rPr>
              <a:t>课程</a:t>
            </a:r>
            <a:r>
              <a:rPr lang="zh-CN" altLang="en-US" sz="1800" b="1" spc="300" dirty="0" smtClean="0">
                <a:latin typeface="Comic Sans MS" panose="030F0702030302020204" pitchFamily="66" charset="0"/>
                <a:ea typeface="SimSun" panose="02010600030101010101" pitchFamily="2" charset="-122"/>
              </a:rPr>
              <a:t>介紹</a:t>
            </a:r>
            <a:endParaRPr lang="en-US" altLang="zh-CN" sz="1800" b="1" spc="300" dirty="0">
              <a:solidFill>
                <a:srgbClr val="FF0000"/>
              </a:solidFill>
              <a:latin typeface="Comic Sans MS" panose="030F0702030302020204" pitchFamily="66" charset="0"/>
              <a:ea typeface="SimSun" panose="02010600030101010101" pitchFamily="2" charset="-122"/>
            </a:endParaRPr>
          </a:p>
        </p:txBody>
      </p:sp>
      <p:sp>
        <p:nvSpPr>
          <p:cNvPr id="3" name="TextBox 2"/>
          <p:cNvSpPr txBox="1"/>
          <p:nvPr/>
        </p:nvSpPr>
        <p:spPr>
          <a:xfrm>
            <a:off x="533400" y="762000"/>
            <a:ext cx="8153400" cy="4262705"/>
          </a:xfrm>
          <a:prstGeom prst="rect">
            <a:avLst/>
          </a:prstGeom>
          <a:noFill/>
        </p:spPr>
        <p:txBody>
          <a:bodyPr wrap="square" rtlCol="0">
            <a:spAutoFit/>
          </a:bodyPr>
          <a:lstStyle/>
          <a:p>
            <a:endParaRPr lang="en-US" dirty="0" smtClean="0"/>
          </a:p>
          <a:p>
            <a:r>
              <a:rPr lang="en-US" b="1" dirty="0" smtClean="0"/>
              <a:t> </a:t>
            </a:r>
            <a:endParaRPr lang="en-US" dirty="0" smtClean="0"/>
          </a:p>
          <a:p>
            <a:pPr>
              <a:spcBef>
                <a:spcPts val="0"/>
              </a:spcBef>
              <a:spcAft>
                <a:spcPts val="300"/>
              </a:spcAft>
            </a:pPr>
            <a:r>
              <a:rPr lang="en-US" sz="1600" dirty="0" err="1" smtClean="0"/>
              <a:t>Renda</a:t>
            </a:r>
            <a:r>
              <a:rPr lang="en-US" sz="1600" dirty="0" smtClean="0"/>
              <a:t> International Summer School (course number:  SH1518)  </a:t>
            </a:r>
          </a:p>
          <a:p>
            <a:pPr>
              <a:spcAft>
                <a:spcPts val="300"/>
              </a:spcAft>
            </a:pPr>
            <a:r>
              <a:rPr lang="en-US" sz="1600" b="1" dirty="0" smtClean="0">
                <a:solidFill>
                  <a:srgbClr val="0000FF"/>
                </a:solidFill>
              </a:rPr>
              <a:t>Humanities, Science, </a:t>
            </a:r>
            <a:r>
              <a:rPr lang="en-US" sz="1600" b="1" dirty="0" err="1" smtClean="0">
                <a:solidFill>
                  <a:srgbClr val="0000FF"/>
                </a:solidFill>
              </a:rPr>
              <a:t>Scimat</a:t>
            </a:r>
            <a:r>
              <a:rPr lang="en-US" sz="1600" b="1" dirty="0" smtClean="0">
                <a:solidFill>
                  <a:srgbClr val="0000FF"/>
                </a:solidFill>
              </a:rPr>
              <a:t>: A Trans-Disciplinary and Cross-Cultural Experience</a:t>
            </a:r>
            <a:endParaRPr lang="en-US" sz="1600" dirty="0" smtClean="0">
              <a:solidFill>
                <a:srgbClr val="0000FF"/>
              </a:solidFill>
            </a:endParaRPr>
          </a:p>
          <a:p>
            <a:pPr>
              <a:spcBef>
                <a:spcPts val="0"/>
              </a:spcBef>
            </a:pPr>
            <a:r>
              <a:rPr lang="en-US" sz="1600" dirty="0" smtClean="0"/>
              <a:t>Summer 2015</a:t>
            </a:r>
          </a:p>
          <a:p>
            <a:r>
              <a:rPr lang="en-US" dirty="0" smtClean="0"/>
              <a:t> </a:t>
            </a:r>
          </a:p>
          <a:p>
            <a:r>
              <a:rPr lang="en-US" b="1" dirty="0" smtClean="0"/>
              <a:t> </a:t>
            </a:r>
            <a:endParaRPr lang="en-US" dirty="0" smtClean="0"/>
          </a:p>
          <a:p>
            <a:r>
              <a:rPr lang="en-US" sz="1600" b="1" dirty="0" smtClean="0"/>
              <a:t>Lecture</a:t>
            </a:r>
            <a:r>
              <a:rPr lang="en-US" sz="1600" dirty="0" smtClean="0"/>
              <a:t> </a:t>
            </a:r>
            <a:r>
              <a:rPr lang="en-US" sz="1600" b="1" dirty="0" smtClean="0"/>
              <a:t>hours</a:t>
            </a:r>
            <a:r>
              <a:rPr lang="en-US" sz="1600" dirty="0" smtClean="0"/>
              <a:t>:  Tue., Thur., 2:00 pm-5:30 pm</a:t>
            </a:r>
          </a:p>
          <a:p>
            <a:r>
              <a:rPr lang="en-US" sz="1600" dirty="0" smtClean="0"/>
              <a:t> </a:t>
            </a:r>
          </a:p>
          <a:p>
            <a:r>
              <a:rPr lang="en-US" sz="1600" b="1" dirty="0" smtClean="0"/>
              <a:t>Prerequisite</a:t>
            </a:r>
            <a:r>
              <a:rPr lang="en-US" sz="1600" dirty="0" smtClean="0"/>
              <a:t>: None</a:t>
            </a:r>
          </a:p>
          <a:p>
            <a:r>
              <a:rPr lang="en-US" sz="1600" dirty="0" smtClean="0"/>
              <a:t> </a:t>
            </a:r>
          </a:p>
          <a:p>
            <a:r>
              <a:rPr lang="en-US" sz="1600" b="1" dirty="0" smtClean="0"/>
              <a:t>Instructor</a:t>
            </a:r>
            <a:r>
              <a:rPr lang="en-US" sz="1600" dirty="0" smtClean="0"/>
              <a:t>: </a:t>
            </a:r>
            <a:r>
              <a:rPr lang="en-US" sz="1600" dirty="0" err="1" smtClean="0"/>
              <a:t>Lui</a:t>
            </a:r>
            <a:r>
              <a:rPr lang="en-US" sz="1600" dirty="0" smtClean="0"/>
              <a:t> Lam. Email: lui2002lam@yahoo.com. Phone: 1355 2008 171. </a:t>
            </a:r>
          </a:p>
          <a:p>
            <a:r>
              <a:rPr lang="en-US" sz="1600" dirty="0" smtClean="0"/>
              <a:t>Office hour: by appointment.</a:t>
            </a:r>
          </a:p>
          <a:p>
            <a:r>
              <a:rPr lang="en-US" sz="1600" dirty="0" smtClean="0"/>
              <a:t> </a:t>
            </a:r>
          </a:p>
          <a:p>
            <a:r>
              <a:rPr lang="en-US" sz="1600" b="1" dirty="0" smtClean="0"/>
              <a:t>Course language</a:t>
            </a:r>
            <a:r>
              <a:rPr lang="en-US" sz="1600" dirty="0" smtClean="0"/>
              <a:t>: English</a:t>
            </a:r>
          </a:p>
          <a:p>
            <a:endParaRPr lang="en-US" dirty="0"/>
          </a:p>
        </p:txBody>
      </p:sp>
      <p:cxnSp>
        <p:nvCxnSpPr>
          <p:cNvPr id="7" name="Straight Connector 6"/>
          <p:cNvCxnSpPr/>
          <p:nvPr/>
        </p:nvCxnSpPr>
        <p:spPr>
          <a:xfrm>
            <a:off x="647700" y="2286000"/>
            <a:ext cx="788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8650" y="1219200"/>
            <a:ext cx="788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359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470848" y="42863"/>
            <a:ext cx="8215952"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宋体" panose="02010600030101010101" pitchFamily="2" charset="-122"/>
              </a:rPr>
              <a:t>教科书</a:t>
            </a:r>
            <a:endParaRPr lang="en-US" altLang="zh-CN" sz="1800" b="1" spc="300" dirty="0">
              <a:solidFill>
                <a:srgbClr val="FF0000"/>
              </a:solidFill>
              <a:latin typeface="Comic Sans MS" panose="030F0702030302020204" pitchFamily="66" charset="0"/>
              <a:ea typeface="宋体" panose="02010600030101010101" pitchFamily="2" charset="-122"/>
            </a:endParaRPr>
          </a:p>
        </p:txBody>
      </p:sp>
      <p:sp>
        <p:nvSpPr>
          <p:cNvPr id="1638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6389" name="Rectangle 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buFontTx/>
              <a:buNone/>
            </a:pPr>
            <a:r>
              <a:rPr lang="en-US" altLang="en-US" sz="1200">
                <a:latin typeface="Times New Roman" panose="02020603050405020304" pitchFamily="18" charset="0"/>
                <a:ea typeface="宋体" panose="02010600030101010101" pitchFamily="2" charset="-122"/>
                <a:cs typeface="Times New Roman" panose="02020603050405020304" pitchFamily="18" charset="0"/>
              </a:rPr>
              <a:t/>
            </a:r>
            <a:br>
              <a:rPr lang="en-US" altLang="en-US" sz="1200">
                <a:latin typeface="Times New Roman" panose="02020603050405020304" pitchFamily="18" charset="0"/>
                <a:ea typeface="宋体" panose="02010600030101010101" pitchFamily="2" charset="-122"/>
                <a:cs typeface="Times New Roman" panose="02020603050405020304" pitchFamily="18" charset="0"/>
              </a:rPr>
            </a:br>
            <a:endParaRPr lang="en-US" altLang="en-US" sz="1800">
              <a:ea typeface="宋体" panose="02010600030101010101" pitchFamily="2" charset="-122"/>
              <a:cs typeface="Times New Roman" panose="02020603050405020304" pitchFamily="18" charset="0"/>
            </a:endParaRPr>
          </a:p>
        </p:txBody>
      </p:sp>
      <p:grpSp>
        <p:nvGrpSpPr>
          <p:cNvPr id="15" name="Group 14"/>
          <p:cNvGrpSpPr/>
          <p:nvPr/>
        </p:nvGrpSpPr>
        <p:grpSpPr>
          <a:xfrm>
            <a:off x="470848" y="631821"/>
            <a:ext cx="8077200" cy="6149979"/>
            <a:chOff x="470848" y="631821"/>
            <a:chExt cx="8077200" cy="6149979"/>
          </a:xfrm>
        </p:grpSpPr>
        <p:sp>
          <p:nvSpPr>
            <p:cNvPr id="4" name="Rectangle 190"/>
            <p:cNvSpPr>
              <a:spLocks noChangeArrowheads="1"/>
            </p:cNvSpPr>
            <p:nvPr/>
          </p:nvSpPr>
          <p:spPr bwMode="auto">
            <a:xfrm>
              <a:off x="470848" y="631825"/>
              <a:ext cx="4046400" cy="6149975"/>
            </a:xfrm>
            <a:prstGeom prst="rect">
              <a:avLst/>
            </a:prstGeom>
            <a:solidFill>
              <a:srgbClr val="00206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ctr" anchorCtr="0" compatLnSpc="1">
              <a:prstTxWarp prst="textNoShape">
                <a:avLst/>
              </a:prstTxWarp>
            </a:bodyPr>
            <a:lstStyle/>
            <a:p>
              <a:endParaRPr lang="en-US"/>
            </a:p>
          </p:txBody>
        </p:sp>
        <p:sp>
          <p:nvSpPr>
            <p:cNvPr id="5" name="Rectangle 22"/>
            <p:cNvSpPr>
              <a:spLocks noChangeArrowheads="1"/>
            </p:cNvSpPr>
            <p:nvPr/>
          </p:nvSpPr>
          <p:spPr bwMode="auto">
            <a:xfrm>
              <a:off x="4648280" y="631825"/>
              <a:ext cx="3899768" cy="61499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pic>
          <p:nvPicPr>
            <p:cNvPr id="13317" nam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505" y="1290060"/>
              <a:ext cx="3363160" cy="53433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0"/>
            <p:cNvSpPr txBox="1">
              <a:spLocks noChangeArrowheads="1"/>
            </p:cNvSpPr>
            <p:nvPr/>
          </p:nvSpPr>
          <p:spPr bwMode="auto">
            <a:xfrm>
              <a:off x="4831952" y="818970"/>
              <a:ext cx="939065" cy="471089"/>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Contents</a:t>
              </a:r>
              <a:endParaRPr kumimoji="0" lang="en-US" altLang="en-US" sz="1600" b="0" i="0" u="none" strike="noStrike" cap="none" normalizeH="0" baseline="0" dirty="0" smtClean="0">
                <a:ln>
                  <a:noFill/>
                </a:ln>
                <a:solidFill>
                  <a:schemeClr val="tx1"/>
                </a:solidFill>
                <a:effectLst/>
              </a:endParaRPr>
            </a:p>
          </p:txBody>
        </p:sp>
        <p:grpSp>
          <p:nvGrpSpPr>
            <p:cNvPr id="7" name="Group 1"/>
            <p:cNvGrpSpPr>
              <a:grpSpLocks/>
            </p:cNvGrpSpPr>
            <p:nvPr/>
          </p:nvGrpSpPr>
          <p:grpSpPr bwMode="auto">
            <a:xfrm>
              <a:off x="1659498" y="631821"/>
              <a:ext cx="3016236" cy="4549342"/>
              <a:chOff x="3660" y="4536"/>
              <a:chExt cx="2417" cy="3524"/>
            </a:xfrm>
          </p:grpSpPr>
          <p:sp>
            <p:nvSpPr>
              <p:cNvPr id="8" name="Rectangle 188"/>
              <p:cNvSpPr>
                <a:spLocks noChangeArrowheads="1"/>
              </p:cNvSpPr>
              <p:nvPr/>
            </p:nvSpPr>
            <p:spPr bwMode="auto">
              <a:xfrm>
                <a:off x="3660" y="4536"/>
                <a:ext cx="139" cy="3524"/>
              </a:xfrm>
              <a:prstGeom prst="rect">
                <a:avLst/>
              </a:prstGeom>
              <a:solidFill>
                <a:srgbClr val="00B05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ctr" anchorCtr="0" compatLnSpc="1">
                <a:prstTxWarp prst="textNoShape">
                  <a:avLst/>
                </a:prstTxWarp>
              </a:bodyPr>
              <a:lstStyle/>
              <a:p>
                <a:endParaRPr lang="en-US"/>
              </a:p>
            </p:txBody>
          </p:sp>
          <p:sp>
            <p:nvSpPr>
              <p:cNvPr id="9" name="Text Box 16"/>
              <p:cNvSpPr txBox="1">
                <a:spLocks noChangeArrowheads="1"/>
              </p:cNvSpPr>
              <p:nvPr/>
            </p:nvSpPr>
            <p:spPr bwMode="auto">
              <a:xfrm>
                <a:off x="3821" y="4825"/>
                <a:ext cx="2256" cy="25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FFFFFF"/>
                    </a:solidFill>
                    <a:effectLst/>
                    <a:ea typeface="SimSun" panose="02010600030101010101" pitchFamily="2" charset="-122"/>
                    <a:cs typeface="Arial" panose="020B0604020202020204" pitchFamily="34" charset="0"/>
                  </a:rPr>
                  <a:t>Humanities</a:t>
                </a:r>
                <a:endParaRPr kumimoji="0" lang="en-US" altLang="en-US" sz="30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FFFFFF"/>
                    </a:solidFill>
                    <a:effectLst/>
                    <a:ea typeface="SimSun" panose="02010600030101010101" pitchFamily="2" charset="-122"/>
                    <a:cs typeface="Arial" panose="020B0604020202020204" pitchFamily="34" charset="0"/>
                  </a:rPr>
                  <a:t>Science</a:t>
                </a:r>
                <a:endParaRPr kumimoji="0" lang="en-US" altLang="en-US" sz="30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err="1" smtClean="0">
                    <a:ln>
                      <a:noFill/>
                    </a:ln>
                    <a:solidFill>
                      <a:srgbClr val="FFFFFF"/>
                    </a:solidFill>
                    <a:effectLst/>
                    <a:ea typeface="SimSun" panose="02010600030101010101" pitchFamily="2" charset="-122"/>
                    <a:cs typeface="Arial" panose="020B0604020202020204" pitchFamily="34" charset="0"/>
                  </a:rPr>
                  <a:t>Scimat</a:t>
                </a:r>
                <a:endParaRPr kumimoji="0" lang="en-US" altLang="en-US" sz="3000" b="0" i="0" u="none" strike="noStrike" cap="none" normalizeH="0" baseline="0" dirty="0" smtClean="0">
                  <a:ln>
                    <a:noFill/>
                  </a:ln>
                  <a:solidFill>
                    <a:srgbClr val="FFFFFF"/>
                  </a:solidFill>
                  <a:effectLst/>
                  <a:ea typeface="SimSun" panose="02010600030101010101" pitchFamily="2"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rgbClr val="FFFFFF"/>
                  </a:solidFill>
                  <a:ea typeface="SimSun" panose="02010600030101010101" pitchFamily="2"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rgbClr val="FFFFFF"/>
                  </a:solidFill>
                  <a:effectLst/>
                  <a:latin typeface="Times New Roman" panose="02020603050405020304" pitchFamily="18" charset="0"/>
                  <a:ea typeface="SimSun" panose="02010600030101010101" pitchFamily="2"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A6A6A6"/>
                    </a:solidFill>
                    <a:effectLst/>
                    <a:ea typeface="SimSun" panose="02010600030101010101" pitchFamily="2" charset="-122"/>
                    <a:cs typeface="Arial" panose="020B0604020202020204" pitchFamily="34" charset="0"/>
                  </a:rPr>
                  <a:t>An Interdisciplinary </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A6A6A6"/>
                    </a:solidFill>
                    <a:effectLst/>
                    <a:ea typeface="SimSun" panose="02010600030101010101" pitchFamily="2" charset="-122"/>
                    <a:cs typeface="Arial" panose="020B0604020202020204" pitchFamily="34" charset="0"/>
                  </a:rPr>
                  <a:t>Cross-Cultural </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A6A6A6"/>
                    </a:solidFill>
                    <a:effectLst/>
                    <a:ea typeface="SimSun" panose="02010600030101010101" pitchFamily="2" charset="-122"/>
                    <a:cs typeface="Arial" panose="020B0604020202020204" pitchFamily="34" charset="0"/>
                  </a:rPr>
                  <a:t>Introduction</a:t>
                </a:r>
                <a:endParaRPr kumimoji="0" lang="en-US" altLang="en-US" sz="1600" b="0" i="0" u="none" strike="noStrike" cap="none" normalizeH="0" baseline="0" dirty="0" smtClean="0">
                  <a:ln>
                    <a:noFill/>
                  </a:ln>
                  <a:solidFill>
                    <a:schemeClr val="tx1"/>
                  </a:solidFill>
                  <a:effectLst/>
                </a:endParaRPr>
              </a:p>
            </p:txBody>
          </p:sp>
        </p:grpSp>
      </p:grpSp>
      <p:sp>
        <p:nvSpPr>
          <p:cNvPr id="11" name="Rectangle 11"/>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 Box 13"/>
          <p:cNvSpPr txBox="1">
            <a:spLocks noChangeArrowheads="1"/>
          </p:cNvSpPr>
          <p:nvPr/>
        </p:nvSpPr>
        <p:spPr bwMode="auto">
          <a:xfrm>
            <a:off x="685800" y="4915472"/>
            <a:ext cx="975973" cy="22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ts val="800"/>
              </a:spcAft>
              <a:buClrTx/>
              <a:buSzTx/>
              <a:buFontTx/>
              <a:buNone/>
              <a:tabLst/>
            </a:pPr>
            <a:r>
              <a:rPr kumimoji="0" lang="en-US" altLang="zh-CN" sz="1600" b="0" i="0" u="none" strike="noStrike" cap="none" normalizeH="0" baseline="0" dirty="0" err="1" smtClean="0">
                <a:ln>
                  <a:noFill/>
                </a:ln>
                <a:solidFill>
                  <a:srgbClr val="FFFFFF"/>
                </a:solidFill>
                <a:effectLst/>
                <a:latin typeface="Arial" panose="020B0604020202020204" pitchFamily="34" charset="0"/>
                <a:ea typeface="SimSun" panose="02010600030101010101" pitchFamily="2" charset="-122"/>
              </a:rPr>
              <a:t>Lui</a:t>
            </a:r>
            <a:r>
              <a:rPr kumimoji="0" lang="en-US" altLang="zh-CN" sz="1600" b="0" i="0" u="none" strike="noStrike" cap="none" normalizeH="0" baseline="0" dirty="0" smtClean="0">
                <a:ln>
                  <a:noFill/>
                </a:ln>
                <a:solidFill>
                  <a:srgbClr val="FFFFFF"/>
                </a:solidFill>
                <a:effectLst/>
                <a:latin typeface="Arial" panose="020B0604020202020204" pitchFamily="34" charset="0"/>
                <a:ea typeface="SimSun" panose="02010600030101010101" pitchFamily="2" charset="-122"/>
              </a:rPr>
              <a:t> Lam</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6634151"/>
      </p:ext>
    </p:extLst>
  </p:cSld>
  <p:clrMapOvr>
    <a:masterClrMapping/>
  </p:clrMapOvr>
  <p:transition advTm="492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57200" y="57150"/>
            <a:ext cx="82296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zh-CN" altLang="en-US" sz="1800" b="1" spc="300" dirty="0">
                <a:latin typeface="SimSun" panose="02010600030101010101" pitchFamily="2" charset="-122"/>
                <a:ea typeface="SimSun" panose="02010600030101010101" pitchFamily="2" charset="-122"/>
              </a:rPr>
              <a:t>课程</a:t>
            </a:r>
            <a:r>
              <a:rPr lang="zh-CN" altLang="en-US" sz="1800" b="1" spc="300" dirty="0" smtClean="0">
                <a:latin typeface="SimSun" panose="02010600030101010101" pitchFamily="2" charset="-122"/>
                <a:ea typeface="SimSun" panose="02010600030101010101" pitchFamily="2" charset="-122"/>
              </a:rPr>
              <a:t>大纲 </a:t>
            </a:r>
            <a:r>
              <a:rPr lang="en-US" altLang="zh-CN" sz="1800" b="1" spc="300" dirty="0" smtClean="0">
                <a:latin typeface="SimSun" panose="02010600030101010101" pitchFamily="2" charset="-122"/>
                <a:ea typeface="SimSun" panose="02010600030101010101" pitchFamily="2" charset="-122"/>
              </a:rPr>
              <a:t>2015</a:t>
            </a:r>
            <a:endParaRPr lang="en-US" altLang="zh-CN" sz="1800" b="1" spc="300" dirty="0">
              <a:solidFill>
                <a:srgbClr val="FF0000"/>
              </a:solidFill>
              <a:latin typeface="SimSun" panose="02010600030101010101" pitchFamily="2" charset="-122"/>
              <a:ea typeface="SimSun" panose="02010600030101010101" pitchFamily="2" charset="-122"/>
            </a:endParaRPr>
          </a:p>
        </p:txBody>
      </p:sp>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4" name="TextBox 3"/>
          <p:cNvSpPr txBox="1"/>
          <p:nvPr/>
        </p:nvSpPr>
        <p:spPr>
          <a:xfrm>
            <a:off x="381000" y="838200"/>
            <a:ext cx="8534400" cy="5693866"/>
          </a:xfrm>
          <a:prstGeom prst="rect">
            <a:avLst/>
          </a:prstGeom>
          <a:noFill/>
        </p:spPr>
        <p:txBody>
          <a:bodyPr wrap="square" rtlCol="0">
            <a:spAutoFit/>
          </a:bodyPr>
          <a:lstStyle/>
          <a:p>
            <a:r>
              <a:rPr lang="en-US" dirty="0" smtClean="0"/>
              <a:t>This is a trans-disciplinary and cross-cultural course, taught according to </a:t>
            </a:r>
            <a:r>
              <a:rPr lang="en-US" dirty="0" smtClean="0">
                <a:solidFill>
                  <a:srgbClr val="FF0000"/>
                </a:solidFill>
              </a:rPr>
              <a:t>Confucius</a:t>
            </a:r>
            <a:r>
              <a:rPr lang="en-US" dirty="0" smtClean="0"/>
              <a:t>’ dictum of “instruction knows no social distinction; teach according to the student’s aptitude”. </a:t>
            </a:r>
          </a:p>
          <a:p>
            <a:endParaRPr lang="en-US" dirty="0" smtClean="0"/>
          </a:p>
          <a:p>
            <a:pPr>
              <a:spcAft>
                <a:spcPts val="1200"/>
              </a:spcAft>
            </a:pPr>
            <a:r>
              <a:rPr lang="en-US" dirty="0" smtClean="0">
                <a:solidFill>
                  <a:srgbClr val="0000FF"/>
                </a:solidFill>
              </a:rPr>
              <a:t>The course consists of </a:t>
            </a:r>
            <a:r>
              <a:rPr lang="en-US" dirty="0" smtClean="0">
                <a:solidFill>
                  <a:srgbClr val="FF0000"/>
                </a:solidFill>
              </a:rPr>
              <a:t>three</a:t>
            </a:r>
            <a:r>
              <a:rPr lang="en-US" dirty="0" smtClean="0">
                <a:solidFill>
                  <a:srgbClr val="0000FF"/>
                </a:solidFill>
              </a:rPr>
              <a:t> parallel components: </a:t>
            </a:r>
          </a:p>
          <a:p>
            <a:pPr marL="342900" lvl="0" indent="-342900">
              <a:spcAft>
                <a:spcPts val="1200"/>
              </a:spcAft>
              <a:buFont typeface="+mj-lt"/>
              <a:buAutoNum type="arabicPeriod"/>
            </a:pPr>
            <a:r>
              <a:rPr lang="en-US" dirty="0" smtClean="0"/>
              <a:t>The instructor will introduce the proper relationships between humanities and (natural) science, from the perspective of </a:t>
            </a:r>
            <a:r>
              <a:rPr lang="en-US" dirty="0" err="1" smtClean="0">
                <a:solidFill>
                  <a:srgbClr val="FF0000"/>
                </a:solidFill>
              </a:rPr>
              <a:t>scimat</a:t>
            </a:r>
            <a:r>
              <a:rPr lang="en-US" dirty="0" smtClean="0"/>
              <a:t>.</a:t>
            </a:r>
          </a:p>
          <a:p>
            <a:pPr marL="342900" lvl="0" indent="-342900">
              <a:spcAft>
                <a:spcPts val="1200"/>
              </a:spcAft>
              <a:buFont typeface="+mj-lt"/>
              <a:buAutoNum type="arabicPeriod"/>
            </a:pPr>
            <a:r>
              <a:rPr lang="en-US" dirty="0" smtClean="0">
                <a:solidFill>
                  <a:srgbClr val="0000FF"/>
                </a:solidFill>
              </a:rPr>
              <a:t>The class (of maximum 30) students will be divided into five </a:t>
            </a:r>
            <a:r>
              <a:rPr lang="en-US" dirty="0" smtClean="0">
                <a:solidFill>
                  <a:srgbClr val="FF0000"/>
                </a:solidFill>
              </a:rPr>
              <a:t>teams</a:t>
            </a:r>
            <a:r>
              <a:rPr lang="en-US" dirty="0" smtClean="0">
                <a:solidFill>
                  <a:srgbClr val="0000FF"/>
                </a:solidFill>
              </a:rPr>
              <a:t>, with 5-6 persons per team. Each team will work on a (research) </a:t>
            </a:r>
            <a:r>
              <a:rPr lang="en-US" dirty="0" smtClean="0">
                <a:solidFill>
                  <a:srgbClr val="FF0000"/>
                </a:solidFill>
              </a:rPr>
              <a:t>project</a:t>
            </a:r>
            <a:r>
              <a:rPr lang="en-US" dirty="0" smtClean="0">
                <a:solidFill>
                  <a:srgbClr val="0000FF"/>
                </a:solidFill>
              </a:rPr>
              <a:t> of their choice and approved by the instructor, to investigate what had been done scientifically on that topic, with the help from the web, library and experts around the world. Students will present </a:t>
            </a:r>
            <a:r>
              <a:rPr lang="en-US" dirty="0" smtClean="0">
                <a:solidFill>
                  <a:srgbClr val="FF0000"/>
                </a:solidFill>
              </a:rPr>
              <a:t>oral progress report </a:t>
            </a:r>
            <a:r>
              <a:rPr lang="en-US" dirty="0" smtClean="0">
                <a:solidFill>
                  <a:srgbClr val="0000FF"/>
                </a:solidFill>
              </a:rPr>
              <a:t>in class, some with power-points. Each team will hand in a </a:t>
            </a:r>
            <a:r>
              <a:rPr lang="en-US" dirty="0" smtClean="0">
                <a:solidFill>
                  <a:srgbClr val="FF0000"/>
                </a:solidFill>
              </a:rPr>
              <a:t>written report in English </a:t>
            </a:r>
            <a:r>
              <a:rPr lang="en-US" dirty="0" smtClean="0">
                <a:solidFill>
                  <a:srgbClr val="0000FF"/>
                </a:solidFill>
              </a:rPr>
              <a:t>(in the form of a publishable paper) at end of course. Outside speakers could be used. </a:t>
            </a:r>
          </a:p>
          <a:p>
            <a:pPr marL="342900" lvl="0" indent="-342900">
              <a:spcAft>
                <a:spcPts val="1200"/>
              </a:spcAft>
              <a:buFont typeface="+mj-lt"/>
              <a:buAutoNum type="arabicPeriod"/>
            </a:pPr>
            <a:r>
              <a:rPr lang="en-US" dirty="0" smtClean="0"/>
              <a:t>The teams will be treated and guided like </a:t>
            </a:r>
            <a:r>
              <a:rPr lang="en-US" dirty="0" smtClean="0">
                <a:solidFill>
                  <a:srgbClr val="FF0000"/>
                </a:solidFill>
              </a:rPr>
              <a:t>research teams</a:t>
            </a:r>
            <a:r>
              <a:rPr lang="en-US" dirty="0" smtClean="0"/>
              <a:t>. They will learn how to do good research, do presentation and write research papers, both in English. (Some papers could be </a:t>
            </a:r>
            <a:r>
              <a:rPr lang="en-US" dirty="0" smtClean="0">
                <a:solidFill>
                  <a:srgbClr val="FF0000"/>
                </a:solidFill>
              </a:rPr>
              <a:t>published</a:t>
            </a:r>
            <a:r>
              <a:rPr lang="en-US" dirty="0" smtClean="0"/>
              <a:t> in international research journals.)</a:t>
            </a:r>
          </a:p>
          <a:p>
            <a:endParaRPr lang="en-US" dirty="0"/>
          </a:p>
        </p:txBody>
      </p:sp>
    </p:spTree>
    <p:extLst>
      <p:ext uri="{BB962C8B-B14F-4D97-AF65-F5344CB8AC3E}">
        <p14:creationId xmlns:p14="http://schemas.microsoft.com/office/powerpoint/2010/main" val="1466689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3600"/>
            <a:ext cx="9144000" cy="1754326"/>
          </a:xfrm>
          <a:prstGeom prst="rect">
            <a:avLst/>
          </a:prstGeom>
          <a:solidFill>
            <a:srgbClr val="66FF66"/>
          </a:solidFill>
        </p:spPr>
        <p:txBody>
          <a:bodyPr wrap="square" rtlCol="0">
            <a:spAutoFit/>
          </a:bodyPr>
          <a:lstStyle/>
          <a:p>
            <a:pPr algn="ctr"/>
            <a:endParaRPr lang="en-US" sz="3600" dirty="0" smtClean="0"/>
          </a:p>
          <a:p>
            <a:pPr algn="ctr"/>
            <a:r>
              <a:rPr lang="zh-CN" altLang="en-US" sz="3600" spc="300" dirty="0" smtClean="0">
                <a:latin typeface="SimSun" panose="02010600030101010101" pitchFamily="2" charset="-122"/>
                <a:ea typeface="SimSun" panose="02010600030101010101" pitchFamily="2" charset="-122"/>
              </a:rPr>
              <a:t>文理交融为什么重要</a:t>
            </a:r>
            <a:endParaRPr lang="en-US" altLang="zh-CN" sz="3600" spc="300" dirty="0" smtClean="0">
              <a:latin typeface="SimSun" panose="02010600030101010101" pitchFamily="2" charset="-122"/>
              <a:ea typeface="SimSun" panose="02010600030101010101" pitchFamily="2" charset="-122"/>
            </a:endParaRPr>
          </a:p>
          <a:p>
            <a:pPr algn="ctr"/>
            <a:endParaRPr lang="en-US" sz="3600"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328093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57200" y="57150"/>
            <a:ext cx="83058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SimSun" panose="02010600030101010101" pitchFamily="2" charset="-122"/>
              </a:rPr>
              <a:t>目標</a:t>
            </a:r>
            <a:endParaRPr lang="en-US" altLang="zh-CN" sz="1800" b="1" spc="300" dirty="0">
              <a:solidFill>
                <a:srgbClr val="FF0000"/>
              </a:solidFill>
              <a:latin typeface="Comic Sans MS" panose="030F0702030302020204" pitchFamily="66" charset="0"/>
              <a:ea typeface="SimSun" panose="02010600030101010101" pitchFamily="2" charset="-122"/>
            </a:endParaRPr>
          </a:p>
        </p:txBody>
      </p:sp>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6" name="TextBox 5"/>
          <p:cNvSpPr txBox="1"/>
          <p:nvPr/>
        </p:nvSpPr>
        <p:spPr>
          <a:xfrm>
            <a:off x="1295400" y="914400"/>
            <a:ext cx="6553200" cy="5309146"/>
          </a:xfrm>
          <a:prstGeom prst="rect">
            <a:avLst/>
          </a:prstGeom>
          <a:noFill/>
        </p:spPr>
        <p:txBody>
          <a:bodyPr wrap="square" rtlCol="0">
            <a:spAutoFit/>
          </a:bodyPr>
          <a:lstStyle/>
          <a:p>
            <a:pPr>
              <a:spcAft>
                <a:spcPts val="1800"/>
              </a:spcAft>
            </a:pPr>
            <a:r>
              <a:rPr lang="en-US" dirty="0" smtClean="0"/>
              <a:t>At end of class, the students will learn</a:t>
            </a:r>
          </a:p>
          <a:p>
            <a:pPr marL="342900" lvl="0" indent="-342900">
              <a:spcAft>
                <a:spcPts val="1200"/>
              </a:spcAft>
              <a:buFont typeface="+mj-lt"/>
              <a:buAutoNum type="arabicPeriod"/>
            </a:pPr>
            <a:r>
              <a:rPr lang="en-US" dirty="0" smtClean="0">
                <a:solidFill>
                  <a:srgbClr val="0000FF"/>
                </a:solidFill>
              </a:rPr>
              <a:t>The proper definition of science</a:t>
            </a:r>
          </a:p>
          <a:p>
            <a:pPr marL="342900" lvl="0" indent="-342900">
              <a:spcAft>
                <a:spcPts val="1200"/>
              </a:spcAft>
              <a:buFont typeface="+mj-lt"/>
              <a:buAutoNum type="arabicPeriod"/>
            </a:pPr>
            <a:r>
              <a:rPr lang="en-US" dirty="0" smtClean="0"/>
              <a:t>The proper relationships between humanities and science</a:t>
            </a:r>
          </a:p>
          <a:p>
            <a:pPr marL="342900" lvl="0" indent="-342900">
              <a:spcAft>
                <a:spcPts val="1200"/>
              </a:spcAft>
              <a:buFont typeface="+mj-lt"/>
              <a:buAutoNum type="arabicPeriod"/>
            </a:pPr>
            <a:r>
              <a:rPr lang="en-US" dirty="0" smtClean="0">
                <a:solidFill>
                  <a:srgbClr val="0000FF"/>
                </a:solidFill>
              </a:rPr>
              <a:t>The proper understanding of history, arts and philosophy</a:t>
            </a:r>
          </a:p>
          <a:p>
            <a:pPr marL="342900" lvl="0" indent="-342900">
              <a:spcAft>
                <a:spcPts val="1200"/>
              </a:spcAft>
              <a:buFont typeface="+mj-lt"/>
              <a:buAutoNum type="arabicPeriod"/>
            </a:pPr>
            <a:r>
              <a:rPr lang="en-US" dirty="0" smtClean="0"/>
              <a:t>The new multidiscipline called </a:t>
            </a:r>
            <a:r>
              <a:rPr lang="en-US" dirty="0" err="1" smtClean="0"/>
              <a:t>Scimat</a:t>
            </a:r>
            <a:endParaRPr lang="en-US" dirty="0" smtClean="0"/>
          </a:p>
          <a:p>
            <a:pPr marL="342900" lvl="0" indent="-342900">
              <a:spcAft>
                <a:spcPts val="1200"/>
              </a:spcAft>
              <a:buFont typeface="+mj-lt"/>
              <a:buAutoNum type="arabicPeriod"/>
            </a:pPr>
            <a:r>
              <a:rPr lang="en-US" dirty="0" smtClean="0">
                <a:solidFill>
                  <a:srgbClr val="0000FF"/>
                </a:solidFill>
              </a:rPr>
              <a:t>Use Excel to program, calculate and plot results of some stochastic systems (such as Random Walk)</a:t>
            </a:r>
          </a:p>
          <a:p>
            <a:pPr marL="342900" lvl="0" indent="-342900">
              <a:spcAft>
                <a:spcPts val="1200"/>
              </a:spcAft>
              <a:buFont typeface="+mj-lt"/>
              <a:buAutoNum type="arabicPeriod"/>
            </a:pPr>
            <a:r>
              <a:rPr lang="en-US" dirty="0" smtClean="0"/>
              <a:t>How real research is done</a:t>
            </a:r>
          </a:p>
          <a:p>
            <a:pPr marL="342900" lvl="0" indent="-342900">
              <a:spcAft>
                <a:spcPts val="1200"/>
              </a:spcAft>
              <a:buFont typeface="+mj-lt"/>
              <a:buAutoNum type="arabicPeriod"/>
            </a:pPr>
            <a:r>
              <a:rPr lang="en-US" dirty="0" smtClean="0">
                <a:solidFill>
                  <a:srgbClr val="0000FF"/>
                </a:solidFill>
              </a:rPr>
              <a:t>Team work</a:t>
            </a:r>
          </a:p>
          <a:p>
            <a:pPr marL="342900" lvl="0" indent="-342900">
              <a:spcAft>
                <a:spcPts val="1200"/>
              </a:spcAft>
              <a:buFont typeface="+mj-lt"/>
              <a:buAutoNum type="arabicPeriod"/>
            </a:pPr>
            <a:r>
              <a:rPr lang="en-US" dirty="0" smtClean="0"/>
              <a:t>Communicate efficiently and do </a:t>
            </a:r>
            <a:r>
              <a:rPr lang="en-US" i="1" dirty="0" smtClean="0"/>
              <a:t>professional</a:t>
            </a:r>
            <a:r>
              <a:rPr lang="en-US" dirty="0" smtClean="0"/>
              <a:t> presentations in MS power-point (</a:t>
            </a:r>
            <a:r>
              <a:rPr lang="en-US" dirty="0" err="1" smtClean="0"/>
              <a:t>ppt</a:t>
            </a:r>
            <a:r>
              <a:rPr lang="en-US" dirty="0" smtClean="0"/>
              <a:t>)</a:t>
            </a:r>
          </a:p>
          <a:p>
            <a:pPr marL="342900" lvl="0" indent="-342900">
              <a:spcAft>
                <a:spcPts val="1200"/>
              </a:spcAft>
              <a:buFont typeface="+mj-lt"/>
              <a:buAutoNum type="arabicPeriod"/>
            </a:pPr>
            <a:r>
              <a:rPr lang="en-US" dirty="0" smtClean="0">
                <a:solidFill>
                  <a:srgbClr val="0000FF"/>
                </a:solidFill>
              </a:rPr>
              <a:t>Write English papers in publishable form</a:t>
            </a:r>
          </a:p>
          <a:p>
            <a:endParaRPr lang="en-US" dirty="0"/>
          </a:p>
        </p:txBody>
      </p:sp>
    </p:spTree>
    <p:extLst>
      <p:ext uri="{BB962C8B-B14F-4D97-AF65-F5344CB8AC3E}">
        <p14:creationId xmlns:p14="http://schemas.microsoft.com/office/powerpoint/2010/main" val="1221189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57200" y="57150"/>
            <a:ext cx="82296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a:latin typeface="SimSun" panose="02010600030101010101" pitchFamily="2" charset="-122"/>
                <a:ea typeface="SimSun" panose="02010600030101010101" pitchFamily="2" charset="-122"/>
              </a:rPr>
              <a:t>课程</a:t>
            </a:r>
            <a:r>
              <a:rPr lang="zh-CN" altLang="en-US" sz="1800" b="1" spc="300" dirty="0" smtClean="0">
                <a:latin typeface="SimSun" panose="02010600030101010101" pitchFamily="2" charset="-122"/>
                <a:ea typeface="SimSun" panose="02010600030101010101" pitchFamily="2" charset="-122"/>
              </a:rPr>
              <a:t>安排 </a:t>
            </a:r>
            <a:r>
              <a:rPr lang="en-US" altLang="zh-CN" sz="1800" b="1" spc="300" dirty="0" smtClean="0">
                <a:latin typeface="SimSun" panose="02010600030101010101" pitchFamily="2" charset="-122"/>
                <a:ea typeface="SimSun" panose="02010600030101010101" pitchFamily="2" charset="-122"/>
              </a:rPr>
              <a:t>2015</a:t>
            </a:r>
            <a:endParaRPr lang="en-US" altLang="zh-CN" sz="1800" b="1" spc="300" dirty="0">
              <a:solidFill>
                <a:srgbClr val="FF0000"/>
              </a:solidFill>
              <a:latin typeface="SimSun" panose="02010600030101010101" pitchFamily="2" charset="-122"/>
              <a:ea typeface="SimSun" panose="02010600030101010101" pitchFamily="2" charset="-122"/>
            </a:endParaRPr>
          </a:p>
        </p:txBody>
      </p:sp>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4" name="TextBox 3"/>
          <p:cNvSpPr txBox="1"/>
          <p:nvPr/>
        </p:nvSpPr>
        <p:spPr>
          <a:xfrm>
            <a:off x="838200" y="1371600"/>
            <a:ext cx="4953000" cy="369332"/>
          </a:xfrm>
          <a:prstGeom prst="rect">
            <a:avLst/>
          </a:prstGeom>
          <a:noFill/>
        </p:spPr>
        <p:txBody>
          <a:bodyPr wrap="square" rtlCol="0">
            <a:spAutoFit/>
          </a:bodyPr>
          <a:lstStyle/>
          <a:p>
            <a:endParaRPr lang="en-US" dirty="0"/>
          </a:p>
        </p:txBody>
      </p:sp>
      <p:graphicFrame>
        <p:nvGraphicFramePr>
          <p:cNvPr id="37889" name="Object 1"/>
          <p:cNvGraphicFramePr>
            <a:graphicFrameLocks noChangeAspect="1"/>
          </p:cNvGraphicFramePr>
          <p:nvPr/>
        </p:nvGraphicFramePr>
        <p:xfrm>
          <a:off x="381000" y="419100"/>
          <a:ext cx="8458200" cy="6896100"/>
        </p:xfrm>
        <a:graphic>
          <a:graphicData uri="http://schemas.openxmlformats.org/presentationml/2006/ole">
            <mc:AlternateContent xmlns:mc="http://schemas.openxmlformats.org/markup-compatibility/2006">
              <mc:Choice xmlns:v="urn:schemas-microsoft-com:vml" Requires="v">
                <p:oleObj spid="_x0000_s7279" name="Document" r:id="rId3" imgW="6512624" imgH="5317973" progId="Word.Document.12">
                  <p:embed/>
                </p:oleObj>
              </mc:Choice>
              <mc:Fallback>
                <p:oleObj name="Document" r:id="rId3" imgW="6512624" imgH="5317973"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9100"/>
                        <a:ext cx="84582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4648200" y="4972050"/>
            <a:ext cx="4343400" cy="1877437"/>
          </a:xfrm>
          <a:prstGeom prst="rect">
            <a:avLst/>
          </a:prstGeom>
          <a:noFill/>
        </p:spPr>
        <p:txBody>
          <a:bodyPr wrap="square" rtlCol="0">
            <a:spAutoFit/>
          </a:bodyPr>
          <a:lstStyle/>
          <a:p>
            <a:r>
              <a:rPr lang="en-US" sz="1400" b="1" dirty="0" smtClean="0"/>
              <a:t>* </a:t>
            </a:r>
            <a:r>
              <a:rPr lang="en-US" sz="1400" dirty="0" smtClean="0"/>
              <a:t>Each student has to present </a:t>
            </a:r>
            <a:r>
              <a:rPr lang="en-US" sz="1400" dirty="0" smtClean="0">
                <a:solidFill>
                  <a:srgbClr val="FF0000"/>
                </a:solidFill>
              </a:rPr>
              <a:t>at least 3 </a:t>
            </a:r>
            <a:r>
              <a:rPr lang="en-US" sz="1400" dirty="0" smtClean="0"/>
              <a:t>oral presentations in class, with at </a:t>
            </a:r>
            <a:r>
              <a:rPr lang="en-US" sz="1400" dirty="0" smtClean="0">
                <a:solidFill>
                  <a:srgbClr val="FF0000"/>
                </a:solidFill>
              </a:rPr>
              <a:t>least one in </a:t>
            </a:r>
            <a:r>
              <a:rPr lang="en-US" sz="1400" dirty="0" err="1" smtClean="0">
                <a:solidFill>
                  <a:srgbClr val="FF0000"/>
                </a:solidFill>
              </a:rPr>
              <a:t>ppt</a:t>
            </a:r>
            <a:r>
              <a:rPr lang="en-US" sz="1400" dirty="0" smtClean="0"/>
              <a:t>; asking questions after other students’ presentations is counted as an oral presentation. The top two grades of oral presentations will be chosen. You are welcome to give more than 3 if there is a chance to do so.</a:t>
            </a:r>
          </a:p>
          <a:p>
            <a:endParaRPr lang="en-US" dirty="0"/>
          </a:p>
        </p:txBody>
      </p:sp>
      <p:sp>
        <p:nvSpPr>
          <p:cNvPr id="9" name="TextBox 8"/>
          <p:cNvSpPr txBox="1"/>
          <p:nvPr/>
        </p:nvSpPr>
        <p:spPr>
          <a:xfrm>
            <a:off x="7391400" y="1371600"/>
            <a:ext cx="1447800" cy="692497"/>
          </a:xfrm>
          <a:prstGeom prst="rect">
            <a:avLst/>
          </a:prstGeom>
          <a:solidFill>
            <a:srgbClr val="F7DDF4"/>
          </a:solidFill>
          <a:ln>
            <a:solidFill>
              <a:srgbClr val="FF0000"/>
            </a:solidFill>
          </a:ln>
        </p:spPr>
        <p:txBody>
          <a:bodyPr wrap="square" rtlCol="0">
            <a:spAutoFit/>
          </a:bodyPr>
          <a:lstStyle/>
          <a:p>
            <a:r>
              <a:rPr lang="en-US" sz="1300" b="1" dirty="0" smtClean="0"/>
              <a:t>7/17-19 </a:t>
            </a:r>
            <a:r>
              <a:rPr lang="en-US" sz="1300" dirty="0" smtClean="0"/>
              <a:t>Meet with each group at cafe</a:t>
            </a:r>
            <a:endParaRPr lang="en-US" sz="1300" dirty="0"/>
          </a:p>
        </p:txBody>
      </p:sp>
      <p:sp>
        <p:nvSpPr>
          <p:cNvPr id="10" name="TextBox 9"/>
          <p:cNvSpPr txBox="1"/>
          <p:nvPr/>
        </p:nvSpPr>
        <p:spPr>
          <a:xfrm>
            <a:off x="4000500" y="3600450"/>
            <a:ext cx="1676400" cy="292388"/>
          </a:xfrm>
          <a:prstGeom prst="rect">
            <a:avLst/>
          </a:prstGeom>
          <a:solidFill>
            <a:srgbClr val="F7DDF4"/>
          </a:solidFill>
          <a:ln>
            <a:solidFill>
              <a:srgbClr val="FF0000"/>
            </a:solidFill>
          </a:ln>
        </p:spPr>
        <p:txBody>
          <a:bodyPr wrap="square" rtlCol="0">
            <a:spAutoFit/>
          </a:bodyPr>
          <a:lstStyle/>
          <a:p>
            <a:pPr algn="ctr"/>
            <a:r>
              <a:rPr lang="en-US" sz="1300" b="1" dirty="0" smtClean="0"/>
              <a:t>7/29</a:t>
            </a:r>
            <a:r>
              <a:rPr lang="en-US" sz="1300" dirty="0" smtClean="0"/>
              <a:t> Jam session</a:t>
            </a:r>
            <a:endParaRPr lang="en-US" sz="1300" dirty="0"/>
          </a:p>
        </p:txBody>
      </p:sp>
      <p:cxnSp>
        <p:nvCxnSpPr>
          <p:cNvPr id="19" name="Straight Arrow Connector 18"/>
          <p:cNvCxnSpPr/>
          <p:nvPr/>
        </p:nvCxnSpPr>
        <p:spPr>
          <a:xfrm flipV="1">
            <a:off x="4000500" y="3429000"/>
            <a:ext cx="19050" cy="3634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1778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32" b="16984"/>
          <a:stretch/>
        </p:blipFill>
        <p:spPr>
          <a:xfrm>
            <a:off x="228600" y="1153287"/>
            <a:ext cx="8686800" cy="4104513"/>
          </a:xfrm>
          <a:prstGeom prst="rect">
            <a:avLst/>
          </a:prstGeom>
        </p:spPr>
      </p:pic>
      <p:sp>
        <p:nvSpPr>
          <p:cNvPr id="6" name="Text Box 3"/>
          <p:cNvSpPr txBox="1">
            <a:spLocks noChangeArrowheads="1"/>
          </p:cNvSpPr>
          <p:nvPr/>
        </p:nvSpPr>
        <p:spPr bwMode="auto">
          <a:xfrm>
            <a:off x="457200" y="57150"/>
            <a:ext cx="82296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800" b="1" spc="300" dirty="0" smtClean="0">
                <a:latin typeface="SimSun" panose="02010600030101010101" pitchFamily="2" charset="-122"/>
                <a:ea typeface="SimSun" panose="02010600030101010101" pitchFamily="2" charset="-122"/>
              </a:rPr>
              <a:t>2015 </a:t>
            </a:r>
            <a:r>
              <a:rPr lang="zh-CN" altLang="en-US" sz="1800" b="1" spc="300" dirty="0" smtClean="0">
                <a:latin typeface="SimSun" panose="02010600030101010101" pitchFamily="2" charset="-122"/>
                <a:ea typeface="SimSun" panose="02010600030101010101" pitchFamily="2" charset="-122"/>
              </a:rPr>
              <a:t>班</a:t>
            </a:r>
            <a:endParaRPr lang="en-US" altLang="zh-CN" sz="1800" b="1" spc="300"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101133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4" name="Picture 3" descr="150714-Lam 1.jpg"/>
          <p:cNvPicPr>
            <a:picLocks noChangeAspect="1"/>
          </p:cNvPicPr>
          <p:nvPr/>
        </p:nvPicPr>
        <p:blipFill>
          <a:blip r:embed="rId2" cstate="print"/>
          <a:stretch>
            <a:fillRect/>
          </a:stretch>
        </p:blipFill>
        <p:spPr>
          <a:xfrm>
            <a:off x="0" y="381744"/>
            <a:ext cx="9144000" cy="6094512"/>
          </a:xfrm>
          <a:prstGeom prst="rect">
            <a:avLst/>
          </a:prstGeom>
        </p:spPr>
      </p:pic>
    </p:spTree>
    <p:extLst>
      <p:ext uri="{BB962C8B-B14F-4D97-AF65-F5344CB8AC3E}">
        <p14:creationId xmlns:p14="http://schemas.microsoft.com/office/powerpoint/2010/main" val="3426733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3" name="Picture 2" descr="150714-Lam 3.jpg"/>
          <p:cNvPicPr>
            <a:picLocks noChangeAspect="1"/>
          </p:cNvPicPr>
          <p:nvPr/>
        </p:nvPicPr>
        <p:blipFill>
          <a:blip r:embed="rId2" cstate="print"/>
          <a:stretch>
            <a:fillRect/>
          </a:stretch>
        </p:blipFill>
        <p:spPr>
          <a:xfrm>
            <a:off x="0" y="381000"/>
            <a:ext cx="9144000" cy="6094512"/>
          </a:xfrm>
          <a:prstGeom prst="rect">
            <a:avLst/>
          </a:prstGeom>
        </p:spPr>
      </p:pic>
    </p:spTree>
    <p:extLst>
      <p:ext uri="{BB962C8B-B14F-4D97-AF65-F5344CB8AC3E}">
        <p14:creationId xmlns:p14="http://schemas.microsoft.com/office/powerpoint/2010/main" val="38119698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4" name="Text Box 3"/>
          <p:cNvSpPr txBox="1">
            <a:spLocks noChangeArrowheads="1"/>
          </p:cNvSpPr>
          <p:nvPr/>
        </p:nvSpPr>
        <p:spPr bwMode="auto">
          <a:xfrm>
            <a:off x="508000" y="0"/>
            <a:ext cx="8241187"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800" b="1" spc="300" dirty="0" smtClean="0">
                <a:latin typeface="SimSun" panose="02010600030101010101" pitchFamily="2" charset="-122"/>
                <a:ea typeface="SimSun" panose="02010600030101010101" pitchFamily="2" charset="-122"/>
              </a:rPr>
              <a:t>July 29 Wednesday: The Jam Session</a:t>
            </a:r>
            <a:endParaRPr lang="en-US" altLang="zh-CN" sz="1800" b="1" spc="300" dirty="0">
              <a:solidFill>
                <a:srgbClr val="FF0000"/>
              </a:solidFill>
              <a:latin typeface="SimSun" panose="02010600030101010101" pitchFamily="2" charset="-122"/>
              <a:ea typeface="SimSun" panose="02010600030101010101" pitchFamily="2" charset="-122"/>
            </a:endParaRPr>
          </a:p>
        </p:txBody>
      </p:sp>
      <p:pic>
        <p:nvPicPr>
          <p:cNvPr id="5" name="Picture 4" descr="150729-Jam 2.JPG"/>
          <p:cNvPicPr>
            <a:picLocks noChangeAspect="1"/>
          </p:cNvPicPr>
          <p:nvPr/>
        </p:nvPicPr>
        <p:blipFill>
          <a:blip r:embed="rId2" cstate="print"/>
          <a:stretch>
            <a:fillRect/>
          </a:stretch>
        </p:blipFill>
        <p:spPr>
          <a:xfrm>
            <a:off x="508000" y="661737"/>
            <a:ext cx="8128000" cy="6096000"/>
          </a:xfrm>
          <a:prstGeom prst="rect">
            <a:avLst/>
          </a:prstGeom>
        </p:spPr>
      </p:pic>
    </p:spTree>
    <p:extLst>
      <p:ext uri="{BB962C8B-B14F-4D97-AF65-F5344CB8AC3E}">
        <p14:creationId xmlns:p14="http://schemas.microsoft.com/office/powerpoint/2010/main" val="3900252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4" name="Text Box 3"/>
          <p:cNvSpPr txBox="1">
            <a:spLocks noChangeArrowheads="1"/>
          </p:cNvSpPr>
          <p:nvPr/>
        </p:nvSpPr>
        <p:spPr bwMode="auto">
          <a:xfrm>
            <a:off x="533400" y="57151"/>
            <a:ext cx="8127999"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800" b="1" spc="300" dirty="0" smtClean="0">
                <a:latin typeface="SimSun" panose="02010600030101010101" pitchFamily="2" charset="-122"/>
                <a:ea typeface="SimSun" panose="02010600030101010101" pitchFamily="2" charset="-122"/>
              </a:rPr>
              <a:t>July 30 Thursday: Paper Presentation and Party</a:t>
            </a:r>
            <a:endParaRPr lang="en-US" altLang="zh-CN" sz="1800" b="1" spc="300" dirty="0">
              <a:solidFill>
                <a:srgbClr val="FF0000"/>
              </a:solidFill>
              <a:latin typeface="SimSun" panose="02010600030101010101" pitchFamily="2" charset="-122"/>
              <a:ea typeface="SimSun" panose="02010600030101010101" pitchFamily="2" charset="-122"/>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61737"/>
            <a:ext cx="8128000" cy="6096000"/>
          </a:xfrm>
          <a:prstGeom prst="rect">
            <a:avLst/>
          </a:prstGeom>
        </p:spPr>
      </p:pic>
    </p:spTree>
    <p:extLst>
      <p:ext uri="{BB962C8B-B14F-4D97-AF65-F5344CB8AC3E}">
        <p14:creationId xmlns:p14="http://schemas.microsoft.com/office/powerpoint/2010/main" val="507999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grpSp>
        <p:nvGrpSpPr>
          <p:cNvPr id="4" name="Group 3"/>
          <p:cNvGrpSpPr/>
          <p:nvPr/>
        </p:nvGrpSpPr>
        <p:grpSpPr>
          <a:xfrm>
            <a:off x="1" y="19050"/>
            <a:ext cx="4724399" cy="3486150"/>
            <a:chOff x="111189" y="2955758"/>
            <a:chExt cx="5202989" cy="3902242"/>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89" y="2955758"/>
              <a:ext cx="5202989" cy="3902242"/>
            </a:xfrm>
            <a:prstGeom prst="rect">
              <a:avLst/>
            </a:prstGeom>
            <a:ln w="6350">
              <a:solidFill>
                <a:schemeClr val="tx1"/>
              </a:solidFill>
            </a:ln>
          </p:spPr>
        </p:pic>
        <p:sp>
          <p:nvSpPr>
            <p:cNvPr id="7" name="TextBox 6"/>
            <p:cNvSpPr txBox="1"/>
            <p:nvPr/>
          </p:nvSpPr>
          <p:spPr>
            <a:xfrm>
              <a:off x="173707" y="3017729"/>
              <a:ext cx="990600" cy="307777"/>
            </a:xfrm>
            <a:prstGeom prst="rect">
              <a:avLst/>
            </a:prstGeom>
            <a:solidFill>
              <a:srgbClr val="E7FFFE"/>
            </a:solidFill>
            <a:ln>
              <a:solidFill>
                <a:schemeClr val="accent1"/>
              </a:solidFill>
            </a:ln>
          </p:spPr>
          <p:txBody>
            <a:bodyPr wrap="square" rtlCol="0">
              <a:spAutoFit/>
            </a:bodyPr>
            <a:lstStyle/>
            <a:p>
              <a:pPr algn="ctr"/>
              <a:r>
                <a:rPr lang="en-US" sz="1400" dirty="0" smtClean="0"/>
                <a:t>COAL</a:t>
              </a:r>
              <a:endParaRPr lang="en-US" sz="1400" dirty="0"/>
            </a:p>
          </p:txBody>
        </p:sp>
      </p:grpSp>
      <p:sp>
        <p:nvSpPr>
          <p:cNvPr id="8" name="TextBox 7"/>
          <p:cNvSpPr txBox="1"/>
          <p:nvPr/>
        </p:nvSpPr>
        <p:spPr>
          <a:xfrm>
            <a:off x="0" y="3733800"/>
            <a:ext cx="9144000" cy="2943242"/>
          </a:xfrm>
          <a:prstGeom prst="rect">
            <a:avLst/>
          </a:prstGeom>
          <a:noFill/>
        </p:spPr>
        <p:txBody>
          <a:bodyPr wrap="square" rtlCol="0">
            <a:spAutoFit/>
          </a:bodyPr>
          <a:lstStyle/>
          <a:p>
            <a:pPr marL="365760" marR="365760" algn="ctr">
              <a:spcBef>
                <a:spcPts val="600"/>
              </a:spcBef>
              <a:spcAft>
                <a:spcPts val="600"/>
              </a:spcAft>
            </a:pPr>
            <a:r>
              <a:rPr lang="en-US" sz="2400" b="1" kern="1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Relationships between Mobile-Phone/Internet Usage and Socioeconomic Development Level</a:t>
            </a:r>
            <a:endParaRPr lang="en-US" sz="2400" kern="100" dirty="0">
              <a:solidFill>
                <a:srgbClr val="0000FF"/>
              </a:solidFill>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07000"/>
              </a:lnSpc>
              <a:spcBef>
                <a:spcPts val="1200"/>
              </a:spcBef>
              <a:spcAft>
                <a:spcPts val="600"/>
              </a:spcAft>
            </a:pPr>
            <a:r>
              <a:rPr lang="en-US" b="1" kern="100" dirty="0" err="1">
                <a:latin typeface="Times New Roman" panose="02020603050405020304" pitchFamily="18" charset="0"/>
                <a:ea typeface="SimSun" panose="02010600030101010101" pitchFamily="2" charset="-122"/>
                <a:cs typeface="Times New Roman" panose="02020603050405020304" pitchFamily="18" charset="0"/>
              </a:rPr>
              <a:t>Tianyu</a:t>
            </a:r>
            <a:r>
              <a:rPr lang="en-US" b="1" kern="100" dirty="0">
                <a:latin typeface="Times New Roman" panose="02020603050405020304" pitchFamily="18" charset="0"/>
                <a:ea typeface="SimSun" panose="02010600030101010101" pitchFamily="2" charset="-122"/>
                <a:cs typeface="Times New Roman" panose="02020603050405020304" pitchFamily="18" charset="0"/>
              </a:rPr>
              <a:t> JIAO</a:t>
            </a: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1</a:t>
            </a:r>
            <a:r>
              <a:rPr lang="en-US" b="1" kern="100" dirty="0">
                <a:latin typeface="Times New Roman" panose="02020603050405020304" pitchFamily="18" charset="0"/>
                <a:ea typeface="SimSun" panose="02010600030101010101" pitchFamily="2" charset="-122"/>
                <a:cs typeface="Times New Roman" panose="02020603050405020304" pitchFamily="18" charset="0"/>
              </a:rPr>
              <a:t>, Nathaniel MITCHELL</a:t>
            </a: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2</a:t>
            </a:r>
            <a:r>
              <a:rPr lang="en-US" b="1" kern="100" dirty="0">
                <a:latin typeface="Times New Roman" panose="02020603050405020304" pitchFamily="18" charset="0"/>
                <a:ea typeface="SimSun" panose="02010600030101010101" pitchFamily="2" charset="-122"/>
                <a:cs typeface="Times New Roman" panose="02020603050405020304" pitchFamily="18" charset="0"/>
              </a:rPr>
              <a:t>, </a:t>
            </a:r>
            <a:r>
              <a:rPr lang="en-US" b="1" kern="100" dirty="0" err="1">
                <a:latin typeface="Times New Roman" panose="02020603050405020304" pitchFamily="18" charset="0"/>
                <a:ea typeface="SimSun" panose="02010600030101010101" pitchFamily="2" charset="-122"/>
                <a:cs typeface="Times New Roman" panose="02020603050405020304" pitchFamily="18" charset="0"/>
              </a:rPr>
              <a:t>Runyu</a:t>
            </a:r>
            <a:r>
              <a:rPr lang="en-US" b="1" kern="100" dirty="0">
                <a:latin typeface="Times New Roman" panose="02020603050405020304" pitchFamily="18" charset="0"/>
                <a:ea typeface="SimSun" panose="02010600030101010101" pitchFamily="2" charset="-122"/>
                <a:cs typeface="Times New Roman" panose="02020603050405020304" pitchFamily="18" charset="0"/>
              </a:rPr>
              <a:t> YAN</a:t>
            </a: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3</a:t>
            </a:r>
            <a:r>
              <a:rPr lang="en-US" b="1" kern="100" dirty="0">
                <a:latin typeface="Times New Roman" panose="02020603050405020304" pitchFamily="18" charset="0"/>
                <a:ea typeface="SimSun" panose="02010600030101010101" pitchFamily="2" charset="-122"/>
                <a:cs typeface="Times New Roman" panose="02020603050405020304" pitchFamily="18" charset="0"/>
              </a:rPr>
              <a:t>, Xin </a:t>
            </a:r>
            <a:r>
              <a:rPr lang="en-US" b="1" kern="100" dirty="0" smtClean="0">
                <a:latin typeface="Times New Roman" panose="02020603050405020304" pitchFamily="18" charset="0"/>
                <a:ea typeface="SimSun" panose="02010600030101010101" pitchFamily="2" charset="-122"/>
                <a:cs typeface="Times New Roman" panose="02020603050405020304" pitchFamily="18" charset="0"/>
              </a:rPr>
              <a:t>YANG</a:t>
            </a:r>
            <a:r>
              <a:rPr lang="en-US" kern="100" baseline="30000" dirty="0" smtClean="0">
                <a:latin typeface="Times New Roman" panose="02020603050405020304" pitchFamily="18" charset="0"/>
                <a:ea typeface="SimSun" panose="02010600030101010101" pitchFamily="2" charset="-122"/>
                <a:cs typeface="Times New Roman" panose="02020603050405020304" pitchFamily="18" charset="0"/>
              </a:rPr>
              <a:t>4</a:t>
            </a:r>
            <a:r>
              <a:rPr lang="en-US" b="1" kern="100" dirty="0" smtClean="0">
                <a:latin typeface="Times New Roman" panose="02020603050405020304" pitchFamily="18" charset="0"/>
                <a:ea typeface="SimSun" panose="02010600030101010101" pitchFamily="2" charset="-122"/>
                <a:cs typeface="Times New Roman" panose="02020603050405020304" pitchFamily="18" charset="0"/>
              </a:rPr>
              <a:t> and </a:t>
            </a:r>
            <a:r>
              <a:rPr lang="en-US" b="1" kern="100" dirty="0" err="1">
                <a:latin typeface="Times New Roman" panose="02020603050405020304" pitchFamily="18" charset="0"/>
                <a:ea typeface="SimSun" panose="02010600030101010101" pitchFamily="2" charset="-122"/>
                <a:cs typeface="Times New Roman" panose="02020603050405020304" pitchFamily="18" charset="0"/>
              </a:rPr>
              <a:t>Jingyi</a:t>
            </a:r>
            <a:r>
              <a:rPr lang="en-US" b="1" kern="100" dirty="0">
                <a:latin typeface="Times New Roman" panose="02020603050405020304" pitchFamily="18" charset="0"/>
                <a:ea typeface="SimSun" panose="02010600030101010101" pitchFamily="2" charset="-122"/>
                <a:cs typeface="Times New Roman" panose="02020603050405020304" pitchFamily="18" charset="0"/>
              </a:rPr>
              <a:t> ZHONG</a:t>
            </a: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5</a:t>
            </a:r>
            <a:endParaRPr lang="en-US" kern="100" dirty="0">
              <a:latin typeface="Calibri" panose="020F0502020204030204" pitchFamily="34" charset="0"/>
              <a:ea typeface="SimSun" panose="02010600030101010101" pitchFamily="2" charset="-122"/>
              <a:cs typeface="Times New Roman" panose="02020603050405020304" pitchFamily="18" charset="0"/>
            </a:endParaRPr>
          </a:p>
          <a:p>
            <a:pPr marL="914400" marR="0" algn="just">
              <a:spcBef>
                <a:spcPts val="0"/>
              </a:spcBef>
              <a:spcAft>
                <a:spcPts val="0"/>
              </a:spcAft>
            </a:pP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1 </a:t>
            </a:r>
            <a:r>
              <a:rPr lang="en-US" kern="100" dirty="0">
                <a:latin typeface="Times New Roman" panose="02020603050405020304" pitchFamily="18" charset="0"/>
                <a:ea typeface="SimSun" panose="02010600030101010101" pitchFamily="2" charset="-122"/>
                <a:cs typeface="Times New Roman" panose="02020603050405020304" pitchFamily="18" charset="0"/>
              </a:rPr>
              <a:t>School of Finance, </a:t>
            </a:r>
            <a:r>
              <a:rPr lang="en-US" kern="100" dirty="0" err="1">
                <a:latin typeface="Times New Roman" panose="02020603050405020304" pitchFamily="18" charset="0"/>
                <a:ea typeface="SimSun" panose="02010600030101010101" pitchFamily="2" charset="-122"/>
                <a:cs typeface="Times New Roman" panose="02020603050405020304" pitchFamily="18" charset="0"/>
              </a:rPr>
              <a:t>Renmin</a:t>
            </a:r>
            <a:r>
              <a:rPr lang="en-US" kern="100" dirty="0">
                <a:latin typeface="Times New Roman" panose="02020603050405020304" pitchFamily="18" charset="0"/>
                <a:ea typeface="SimSun" panose="02010600030101010101" pitchFamily="2" charset="-122"/>
                <a:cs typeface="Times New Roman" panose="02020603050405020304" pitchFamily="18" charset="0"/>
              </a:rPr>
              <a:t> University of China, Beijing 100872, China</a:t>
            </a:r>
            <a:endParaRPr lang="en-US" sz="2000" kern="100" dirty="0">
              <a:latin typeface="Calibri" panose="020F0502020204030204" pitchFamily="34" charset="0"/>
              <a:ea typeface="SimSun" panose="02010600030101010101" pitchFamily="2" charset="-122"/>
              <a:cs typeface="Times New Roman" panose="02020603050405020304" pitchFamily="18" charset="0"/>
            </a:endParaRPr>
          </a:p>
          <a:p>
            <a:pPr marL="914400" marR="0" algn="just">
              <a:spcBef>
                <a:spcPts val="0"/>
              </a:spcBef>
              <a:spcAft>
                <a:spcPts val="0"/>
              </a:spcAft>
            </a:pP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2 </a:t>
            </a:r>
            <a:r>
              <a:rPr lang="en-US" kern="100" dirty="0">
                <a:latin typeface="Times New Roman" panose="02020603050405020304" pitchFamily="18" charset="0"/>
                <a:ea typeface="SimSun" panose="02010600030101010101" pitchFamily="2" charset="-122"/>
                <a:cs typeface="Times New Roman" panose="02020603050405020304" pitchFamily="18" charset="0"/>
              </a:rPr>
              <a:t>Mathematics </a:t>
            </a:r>
            <a:r>
              <a:rPr lang="en-US" kern="100" dirty="0" smtClean="0">
                <a:latin typeface="Times New Roman" panose="02020603050405020304" pitchFamily="18" charset="0"/>
                <a:ea typeface="SimSun" panose="02010600030101010101" pitchFamily="2" charset="-122"/>
                <a:cs typeface="Times New Roman" panose="02020603050405020304" pitchFamily="18" charset="0"/>
              </a:rPr>
              <a:t>Institute, </a:t>
            </a:r>
            <a:r>
              <a:rPr lang="en-US" kern="100" dirty="0">
                <a:latin typeface="Times New Roman" panose="02020603050405020304" pitchFamily="18" charset="0"/>
                <a:ea typeface="SimSun" panose="02010600030101010101" pitchFamily="2" charset="-122"/>
                <a:cs typeface="Times New Roman" panose="02020603050405020304" pitchFamily="18" charset="0"/>
              </a:rPr>
              <a:t>University of Warwick, Coventry, United Kingdom</a:t>
            </a:r>
            <a:endParaRPr lang="en-US" sz="2000" kern="100" dirty="0">
              <a:latin typeface="Calibri" panose="020F0502020204030204" pitchFamily="34" charset="0"/>
              <a:ea typeface="SimSun" panose="02010600030101010101" pitchFamily="2" charset="-122"/>
              <a:cs typeface="Times New Roman" panose="02020603050405020304" pitchFamily="18" charset="0"/>
            </a:endParaRPr>
          </a:p>
          <a:p>
            <a:pPr marL="914400" marR="0" algn="just">
              <a:spcBef>
                <a:spcPts val="0"/>
              </a:spcBef>
              <a:spcAft>
                <a:spcPts val="0"/>
              </a:spcAft>
            </a:pP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3 </a:t>
            </a:r>
            <a:r>
              <a:rPr lang="en-US" kern="100" dirty="0">
                <a:latin typeface="Times New Roman" panose="02020603050405020304" pitchFamily="18" charset="0"/>
                <a:ea typeface="SimSun" panose="02010600030101010101" pitchFamily="2" charset="-122"/>
                <a:cs typeface="Times New Roman" panose="02020603050405020304" pitchFamily="18" charset="0"/>
              </a:rPr>
              <a:t>School of Philosophy, </a:t>
            </a:r>
            <a:r>
              <a:rPr lang="en-US" kern="100" dirty="0" err="1">
                <a:latin typeface="Times New Roman" panose="02020603050405020304" pitchFamily="18" charset="0"/>
                <a:ea typeface="SimSun" panose="02010600030101010101" pitchFamily="2" charset="-122"/>
                <a:cs typeface="Times New Roman" panose="02020603050405020304" pitchFamily="18" charset="0"/>
              </a:rPr>
              <a:t>Renmin</a:t>
            </a:r>
            <a:r>
              <a:rPr lang="en-US" kern="100" dirty="0">
                <a:latin typeface="Times New Roman" panose="02020603050405020304" pitchFamily="18" charset="0"/>
                <a:ea typeface="SimSun" panose="02010600030101010101" pitchFamily="2" charset="-122"/>
                <a:cs typeface="Times New Roman" panose="02020603050405020304" pitchFamily="18" charset="0"/>
              </a:rPr>
              <a:t> University of China, Beijing 100872, China</a:t>
            </a:r>
            <a:endParaRPr lang="en-US" sz="2000" kern="100" dirty="0">
              <a:latin typeface="Calibri" panose="020F0502020204030204" pitchFamily="34" charset="0"/>
              <a:ea typeface="SimSun" panose="02010600030101010101" pitchFamily="2" charset="-122"/>
              <a:cs typeface="Times New Roman" panose="02020603050405020304" pitchFamily="18" charset="0"/>
            </a:endParaRPr>
          </a:p>
          <a:p>
            <a:pPr marL="914400" marR="0" algn="just">
              <a:spcBef>
                <a:spcPts val="0"/>
              </a:spcBef>
              <a:spcAft>
                <a:spcPts val="0"/>
              </a:spcAft>
            </a:pP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4 </a:t>
            </a:r>
            <a:r>
              <a:rPr lang="en-US" kern="100" dirty="0">
                <a:latin typeface="Times New Roman" panose="02020603050405020304" pitchFamily="18" charset="0"/>
                <a:ea typeface="SimSun" panose="02010600030101010101" pitchFamily="2" charset="-122"/>
                <a:cs typeface="Times New Roman" panose="02020603050405020304" pitchFamily="18" charset="0"/>
              </a:rPr>
              <a:t>School of Information, </a:t>
            </a:r>
            <a:r>
              <a:rPr lang="en-US" kern="100" dirty="0" err="1">
                <a:latin typeface="Times New Roman" panose="02020603050405020304" pitchFamily="18" charset="0"/>
                <a:ea typeface="SimSun" panose="02010600030101010101" pitchFamily="2" charset="-122"/>
                <a:cs typeface="Times New Roman" panose="02020603050405020304" pitchFamily="18" charset="0"/>
              </a:rPr>
              <a:t>Renmin</a:t>
            </a:r>
            <a:r>
              <a:rPr lang="en-US" kern="100" dirty="0">
                <a:latin typeface="Times New Roman" panose="02020603050405020304" pitchFamily="18" charset="0"/>
                <a:ea typeface="SimSun" panose="02010600030101010101" pitchFamily="2" charset="-122"/>
                <a:cs typeface="Times New Roman" panose="02020603050405020304" pitchFamily="18" charset="0"/>
              </a:rPr>
              <a:t> University of China, Beijing 100872, China</a:t>
            </a:r>
            <a:endParaRPr lang="en-US" sz="2000" kern="100" dirty="0">
              <a:latin typeface="Calibri" panose="020F0502020204030204" pitchFamily="34" charset="0"/>
              <a:ea typeface="SimSun" panose="02010600030101010101" pitchFamily="2" charset="-122"/>
              <a:cs typeface="Times New Roman" panose="02020603050405020304" pitchFamily="18" charset="0"/>
            </a:endParaRPr>
          </a:p>
          <a:p>
            <a:pPr marL="914400" marR="0" algn="just">
              <a:spcBef>
                <a:spcPts val="0"/>
              </a:spcBef>
              <a:spcAft>
                <a:spcPts val="0"/>
              </a:spcAft>
            </a:pPr>
            <a:r>
              <a:rPr lang="en-US" kern="100" baseline="30000" dirty="0">
                <a:latin typeface="Times New Roman" panose="02020603050405020304" pitchFamily="18" charset="0"/>
                <a:ea typeface="SimSun" panose="02010600030101010101" pitchFamily="2" charset="-122"/>
                <a:cs typeface="Times New Roman" panose="02020603050405020304" pitchFamily="18" charset="0"/>
              </a:rPr>
              <a:t>5 </a:t>
            </a:r>
            <a:r>
              <a:rPr lang="en-US" kern="100" dirty="0">
                <a:latin typeface="Times New Roman" panose="02020603050405020304" pitchFamily="18" charset="0"/>
                <a:ea typeface="SimSun" panose="02010600030101010101" pitchFamily="2" charset="-122"/>
                <a:cs typeface="Times New Roman" panose="02020603050405020304" pitchFamily="18" charset="0"/>
              </a:rPr>
              <a:t>College of Art and Science, University of Washington, Seattle, Washington, </a:t>
            </a:r>
            <a:r>
              <a:rPr lang="en-US" kern="100" dirty="0" smtClean="0">
                <a:latin typeface="Times New Roman" panose="02020603050405020304" pitchFamily="18" charset="0"/>
                <a:ea typeface="SimSun" panose="02010600030101010101" pitchFamily="2" charset="-122"/>
                <a:cs typeface="Times New Roman" panose="02020603050405020304" pitchFamily="18" charset="0"/>
              </a:rPr>
              <a:t>USA</a:t>
            </a:r>
            <a:endParaRPr lang="en-US" dirty="0"/>
          </a:p>
        </p:txBody>
      </p:sp>
    </p:spTree>
    <p:extLst>
      <p:ext uri="{BB962C8B-B14F-4D97-AF65-F5344CB8AC3E}">
        <p14:creationId xmlns:p14="http://schemas.microsoft.com/office/powerpoint/2010/main" val="14009911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grpSp>
        <p:nvGrpSpPr>
          <p:cNvPr id="3" name="Group 2"/>
          <p:cNvGrpSpPr/>
          <p:nvPr/>
        </p:nvGrpSpPr>
        <p:grpSpPr>
          <a:xfrm>
            <a:off x="-19050" y="0"/>
            <a:ext cx="5124450" cy="3108960"/>
            <a:chOff x="-19050" y="0"/>
            <a:chExt cx="5124450" cy="310896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435" b="868"/>
            <a:stretch/>
          </p:blipFill>
          <p:spPr>
            <a:xfrm>
              <a:off x="-19050" y="0"/>
              <a:ext cx="5124450" cy="3108960"/>
            </a:xfrm>
            <a:prstGeom prst="rect">
              <a:avLst/>
            </a:prstGeom>
            <a:ln w="6350">
              <a:solidFill>
                <a:schemeClr val="tx2"/>
              </a:solidFill>
            </a:ln>
          </p:spPr>
        </p:pic>
        <p:sp>
          <p:nvSpPr>
            <p:cNvPr id="7" name="TextBox 6"/>
            <p:cNvSpPr txBox="1"/>
            <p:nvPr/>
          </p:nvSpPr>
          <p:spPr>
            <a:xfrm>
              <a:off x="46343" y="54505"/>
              <a:ext cx="1298457" cy="354030"/>
            </a:xfrm>
            <a:prstGeom prst="rect">
              <a:avLst/>
            </a:prstGeom>
            <a:solidFill>
              <a:srgbClr val="E7FFFE"/>
            </a:solidFill>
          </p:spPr>
          <p:txBody>
            <a:bodyPr wrap="square" rtlCol="0">
              <a:spAutoFit/>
            </a:bodyPr>
            <a:lstStyle/>
            <a:p>
              <a:pPr algn="ctr"/>
              <a:r>
                <a:rPr lang="en-US" sz="1400" dirty="0" smtClean="0"/>
                <a:t>PIONEERS</a:t>
              </a:r>
              <a:endParaRPr lang="en-US" sz="1400" dirty="0"/>
            </a:p>
          </p:txBody>
        </p:sp>
      </p:grpSp>
      <p:sp>
        <p:nvSpPr>
          <p:cNvPr id="2" name="Rectangle 1"/>
          <p:cNvSpPr/>
          <p:nvPr/>
        </p:nvSpPr>
        <p:spPr>
          <a:xfrm>
            <a:off x="0" y="3276600"/>
            <a:ext cx="9144000" cy="3539430"/>
          </a:xfrm>
          <a:prstGeom prst="rect">
            <a:avLst/>
          </a:prstGeom>
        </p:spPr>
        <p:txBody>
          <a:bodyPr wrap="square">
            <a:spAutoFit/>
          </a:bodyPr>
          <a:lstStyle/>
          <a:p>
            <a:pPr marL="182880" marR="182880" algn="ctr">
              <a:spcBef>
                <a:spcPts val="0"/>
              </a:spcBef>
              <a:spcAft>
                <a:spcPts val="600"/>
              </a:spcAft>
            </a:pPr>
            <a:r>
              <a:rPr lang="x-none" sz="2400" b="1" kern="100" dirty="0">
                <a:solidFill>
                  <a:srgbClr val="0000FF"/>
                </a:solidFill>
                <a:latin typeface="Times New Roman" panose="02020603050405020304" pitchFamily="18" charset="0"/>
              </a:rPr>
              <a:t>From Arranged Marriage to Autonomous Marriage: Marriage Liberalization </a:t>
            </a:r>
            <a:r>
              <a:rPr lang="x-none" sz="2400" b="1" kern="100" dirty="0" smtClean="0">
                <a:solidFill>
                  <a:srgbClr val="0000FF"/>
                </a:solidFill>
                <a:latin typeface="Times New Roman" panose="02020603050405020304" pitchFamily="18" charset="0"/>
              </a:rPr>
              <a:t>in </a:t>
            </a:r>
            <a:r>
              <a:rPr lang="x-none" sz="2400" b="1" kern="100" dirty="0">
                <a:solidFill>
                  <a:srgbClr val="0000FF"/>
                </a:solidFill>
                <a:latin typeface="Times New Roman" panose="02020603050405020304" pitchFamily="18" charset="0"/>
              </a:rPr>
              <a:t>India, Ancient Rome, United Kingdom and China</a:t>
            </a:r>
            <a:endParaRPr lang="en-US" sz="2400" b="1" kern="100" dirty="0">
              <a:solidFill>
                <a:srgbClr val="0000FF"/>
              </a:solidFill>
              <a:latin typeface="Times New Roman" panose="02020603050405020304" pitchFamily="18" charset="0"/>
            </a:endParaRPr>
          </a:p>
          <a:p>
            <a:pPr marL="457200" marR="266700" algn="ctr">
              <a:spcBef>
                <a:spcPts val="1200"/>
              </a:spcBef>
              <a:spcAft>
                <a:spcPts val="600"/>
              </a:spcAft>
            </a:pPr>
            <a:r>
              <a:rPr lang="en-US" b="1" kern="100" dirty="0" err="1">
                <a:latin typeface="Times New Roman" panose="02020603050405020304" pitchFamily="18" charset="0"/>
                <a:ea typeface="SimSun" panose="02010600030101010101" pitchFamily="2" charset="-122"/>
              </a:rPr>
              <a:t>Cuo</a:t>
            </a:r>
            <a:r>
              <a:rPr lang="en-US" b="1" kern="100" dirty="0">
                <a:latin typeface="Times New Roman" panose="02020603050405020304" pitchFamily="18" charset="0"/>
                <a:ea typeface="SimSun" panose="02010600030101010101" pitchFamily="2" charset="-122"/>
              </a:rPr>
              <a:t>-Mu CIREN</a:t>
            </a:r>
            <a:r>
              <a:rPr lang="en-US" kern="100" baseline="30000" dirty="0">
                <a:latin typeface="Times New Roman" panose="02020603050405020304" pitchFamily="18" charset="0"/>
                <a:ea typeface="SimSun" panose="02010600030101010101" pitchFamily="2" charset="-122"/>
              </a:rPr>
              <a:t>1</a:t>
            </a:r>
            <a:r>
              <a:rPr lang="en-US" b="1" kern="100" dirty="0">
                <a:latin typeface="Times New Roman" panose="02020603050405020304" pitchFamily="18" charset="0"/>
                <a:ea typeface="SimSun" panose="02010600030101010101" pitchFamily="2" charset="-122"/>
              </a:rPr>
              <a:t>, Dan-Dan LIANG</a:t>
            </a:r>
            <a:r>
              <a:rPr lang="en-US" kern="100" baseline="30000" dirty="0">
                <a:latin typeface="Times New Roman" panose="02020603050405020304" pitchFamily="18" charset="0"/>
                <a:ea typeface="SimSun" panose="02010600030101010101" pitchFamily="2" charset="-122"/>
              </a:rPr>
              <a:t>2</a:t>
            </a:r>
            <a:r>
              <a:rPr lang="en-US" b="1" kern="100" dirty="0">
                <a:latin typeface="Times New Roman" panose="02020603050405020304" pitchFamily="18" charset="0"/>
                <a:ea typeface="SimSun" panose="02010600030101010101" pitchFamily="2" charset="-122"/>
              </a:rPr>
              <a:t>, Xiao-Fan LUO</a:t>
            </a:r>
            <a:r>
              <a:rPr lang="en-US" kern="100" baseline="30000" dirty="0">
                <a:latin typeface="Times New Roman" panose="02020603050405020304" pitchFamily="18" charset="0"/>
                <a:ea typeface="SimSun" panose="02010600030101010101" pitchFamily="2" charset="-122"/>
              </a:rPr>
              <a:t>3</a:t>
            </a:r>
            <a:r>
              <a:rPr lang="en-US" b="1" kern="100" dirty="0">
                <a:latin typeface="Times New Roman" panose="02020603050405020304" pitchFamily="18" charset="0"/>
                <a:ea typeface="SimSun" panose="02010600030101010101" pitchFamily="2" charset="-122"/>
              </a:rPr>
              <a:t>, Yu-Xuan XIA</a:t>
            </a:r>
            <a:r>
              <a:rPr lang="en-US" b="1" kern="100" baseline="30000" dirty="0">
                <a:latin typeface="Times New Roman" panose="02020603050405020304" pitchFamily="18" charset="0"/>
                <a:ea typeface="SimSun" panose="02010600030101010101" pitchFamily="2" charset="-122"/>
              </a:rPr>
              <a:t>4</a:t>
            </a:r>
            <a:r>
              <a:rPr lang="en-US" b="1" kern="100" dirty="0">
                <a:latin typeface="Times New Roman" panose="02020603050405020304" pitchFamily="18" charset="0"/>
                <a:ea typeface="SimSun" panose="02010600030101010101" pitchFamily="2" charset="-122"/>
              </a:rPr>
              <a:t>, Xi </a:t>
            </a:r>
            <a:r>
              <a:rPr lang="en-US" b="1" kern="100" dirty="0" smtClean="0">
                <a:latin typeface="Times New Roman" panose="02020603050405020304" pitchFamily="18" charset="0"/>
                <a:ea typeface="SimSun" panose="02010600030101010101" pitchFamily="2" charset="-122"/>
              </a:rPr>
              <a:t>YAN</a:t>
            </a:r>
            <a:r>
              <a:rPr lang="en-US" kern="100" baseline="30000" dirty="0" smtClean="0">
                <a:latin typeface="Times New Roman" panose="02020603050405020304" pitchFamily="18" charset="0"/>
                <a:ea typeface="SimSun" panose="02010600030101010101" pitchFamily="2" charset="-122"/>
              </a:rPr>
              <a:t>5</a:t>
            </a:r>
            <a:r>
              <a:rPr lang="en-US" b="1" kern="100" dirty="0" smtClean="0">
                <a:latin typeface="Times New Roman" panose="02020603050405020304" pitchFamily="18" charset="0"/>
                <a:ea typeface="SimSun" panose="02010600030101010101" pitchFamily="2" charset="-122"/>
              </a:rPr>
              <a:t> and Yu-</a:t>
            </a:r>
            <a:r>
              <a:rPr lang="en-US" b="1" kern="100" dirty="0" err="1" smtClean="0">
                <a:latin typeface="Times New Roman" panose="02020603050405020304" pitchFamily="18" charset="0"/>
                <a:ea typeface="SimSun" panose="02010600030101010101" pitchFamily="2" charset="-122"/>
              </a:rPr>
              <a:t>Guang</a:t>
            </a:r>
            <a:r>
              <a:rPr lang="en-US" b="1" kern="100" dirty="0" smtClean="0">
                <a:latin typeface="Times New Roman" panose="02020603050405020304" pitchFamily="18" charset="0"/>
                <a:ea typeface="SimSun" panose="02010600030101010101" pitchFamily="2" charset="-122"/>
              </a:rPr>
              <a:t> </a:t>
            </a:r>
            <a:r>
              <a:rPr lang="en-US" b="1" kern="100" dirty="0">
                <a:latin typeface="Times New Roman" panose="02020603050405020304" pitchFamily="18" charset="0"/>
                <a:ea typeface="SimSun" panose="02010600030101010101" pitchFamily="2" charset="-122"/>
              </a:rPr>
              <a:t>YANG</a:t>
            </a:r>
            <a:r>
              <a:rPr lang="en-US" kern="100" baseline="30000" dirty="0">
                <a:latin typeface="Times New Roman" panose="02020603050405020304" pitchFamily="18" charset="0"/>
                <a:ea typeface="SimSun" panose="02010600030101010101" pitchFamily="2" charset="-122"/>
              </a:rPr>
              <a:t>6</a:t>
            </a:r>
            <a:endParaRPr lang="en-US" kern="100" dirty="0">
              <a:latin typeface="Times New Roman" panose="02020603050405020304" pitchFamily="18" charset="0"/>
              <a:ea typeface="SimSun" panose="02010600030101010101" pitchFamily="2" charset="-122"/>
            </a:endParaRPr>
          </a:p>
          <a:p>
            <a:pPr marL="731520">
              <a:spcBef>
                <a:spcPts val="0"/>
              </a:spcBef>
              <a:spcAft>
                <a:spcPts val="0"/>
              </a:spcAft>
            </a:pPr>
            <a:r>
              <a:rPr lang="en-US" sz="1600" kern="100" baseline="30000" dirty="0">
                <a:solidFill>
                  <a:srgbClr val="000000"/>
                </a:solidFill>
                <a:latin typeface="Times New Roman" panose="02020603050405020304" pitchFamily="18" charset="0"/>
                <a:ea typeface="SimSun" panose="02010600030101010101" pitchFamily="2" charset="-122"/>
              </a:rPr>
              <a:t>1</a:t>
            </a:r>
            <a:r>
              <a:rPr lang="en-US" sz="1600" kern="100" dirty="0">
                <a:solidFill>
                  <a:srgbClr val="000000"/>
                </a:solidFill>
                <a:latin typeface="Times New Roman" panose="02020603050405020304" pitchFamily="18" charset="0"/>
                <a:ea typeface="SimSun" panose="02010600030101010101" pitchFamily="2" charset="-122"/>
              </a:rPr>
              <a:t> School of Business, </a:t>
            </a:r>
            <a:r>
              <a:rPr lang="en-US" sz="1600" kern="100" dirty="0" err="1">
                <a:solidFill>
                  <a:srgbClr val="000000"/>
                </a:solidFill>
                <a:latin typeface="Times New Roman" panose="02020603050405020304" pitchFamily="18" charset="0"/>
                <a:ea typeface="SimSun" panose="02010600030101010101" pitchFamily="2" charset="-122"/>
              </a:rPr>
              <a:t>Renmin</a:t>
            </a:r>
            <a:r>
              <a:rPr lang="en-US" sz="1600" kern="100" dirty="0">
                <a:solidFill>
                  <a:srgbClr val="000000"/>
                </a:solidFill>
                <a:latin typeface="Times New Roman" panose="02020603050405020304" pitchFamily="18" charset="0"/>
                <a:ea typeface="SimSun" panose="02010600030101010101" pitchFamily="2" charset="-122"/>
              </a:rPr>
              <a:t> University of China, Beijing 100872, China</a:t>
            </a:r>
            <a:endParaRPr lang="en-US" sz="1600" kern="100" dirty="0">
              <a:latin typeface="Times New Roman" panose="02020603050405020304" pitchFamily="18" charset="0"/>
              <a:ea typeface="SimSun" panose="02010600030101010101" pitchFamily="2" charset="-122"/>
            </a:endParaRPr>
          </a:p>
          <a:p>
            <a:pPr marL="731520" marR="0">
              <a:spcBef>
                <a:spcPts val="0"/>
              </a:spcBef>
              <a:spcAft>
                <a:spcPts val="0"/>
              </a:spcAft>
            </a:pPr>
            <a:r>
              <a:rPr lang="en-US" sz="1600" kern="100" baseline="30000" dirty="0">
                <a:solidFill>
                  <a:srgbClr val="000000"/>
                </a:solidFill>
                <a:latin typeface="Times New Roman" panose="02020603050405020304" pitchFamily="18" charset="0"/>
                <a:ea typeface="SimSun" panose="02010600030101010101" pitchFamily="2" charset="-122"/>
              </a:rPr>
              <a:t>2</a:t>
            </a:r>
            <a:r>
              <a:rPr lang="en-US" sz="1600" kern="100" dirty="0">
                <a:solidFill>
                  <a:srgbClr val="000000"/>
                </a:solidFill>
                <a:latin typeface="Times New Roman" panose="02020603050405020304" pitchFamily="18" charset="0"/>
                <a:ea typeface="SimSun" panose="02010600030101010101" pitchFamily="2" charset="-122"/>
              </a:rPr>
              <a:t> School of History, </a:t>
            </a:r>
            <a:r>
              <a:rPr lang="en-US" sz="1600" kern="100" dirty="0" err="1">
                <a:solidFill>
                  <a:srgbClr val="000000"/>
                </a:solidFill>
                <a:latin typeface="Times New Roman" panose="02020603050405020304" pitchFamily="18" charset="0"/>
                <a:ea typeface="SimSun" panose="02010600030101010101" pitchFamily="2" charset="-122"/>
              </a:rPr>
              <a:t>Renmin</a:t>
            </a:r>
            <a:r>
              <a:rPr lang="en-US" sz="1600" kern="100" dirty="0">
                <a:solidFill>
                  <a:srgbClr val="000000"/>
                </a:solidFill>
                <a:latin typeface="Times New Roman" panose="02020603050405020304" pitchFamily="18" charset="0"/>
                <a:ea typeface="SimSun" panose="02010600030101010101" pitchFamily="2" charset="-122"/>
              </a:rPr>
              <a:t> University of China, Beijing 100872, China</a:t>
            </a:r>
            <a:endParaRPr lang="en-US" sz="1600" kern="100" dirty="0">
              <a:latin typeface="Times New Roman" panose="02020603050405020304" pitchFamily="18" charset="0"/>
              <a:ea typeface="SimSun" panose="02010600030101010101" pitchFamily="2" charset="-122"/>
            </a:endParaRPr>
          </a:p>
          <a:p>
            <a:pPr marL="731520" marR="0">
              <a:spcBef>
                <a:spcPts val="0"/>
              </a:spcBef>
              <a:spcAft>
                <a:spcPts val="0"/>
              </a:spcAft>
            </a:pPr>
            <a:r>
              <a:rPr lang="en-US" sz="1600" kern="100" baseline="30000" dirty="0">
                <a:solidFill>
                  <a:srgbClr val="000000"/>
                </a:solidFill>
                <a:latin typeface="Times New Roman" panose="02020603050405020304" pitchFamily="18" charset="0"/>
                <a:ea typeface="SimSun" panose="02010600030101010101" pitchFamily="2" charset="-122"/>
              </a:rPr>
              <a:t>3</a:t>
            </a:r>
            <a:r>
              <a:rPr lang="en-US" sz="1600" kern="100" dirty="0">
                <a:solidFill>
                  <a:srgbClr val="000000"/>
                </a:solidFill>
                <a:latin typeface="Times New Roman" panose="02020603050405020304" pitchFamily="18" charset="0"/>
                <a:ea typeface="SimSun" panose="02010600030101010101" pitchFamily="2" charset="-122"/>
              </a:rPr>
              <a:t> School of </a:t>
            </a:r>
            <a:r>
              <a:rPr lang="en-US" sz="1600" kern="100" dirty="0" err="1">
                <a:solidFill>
                  <a:srgbClr val="000000"/>
                </a:solidFill>
                <a:latin typeface="Times New Roman" panose="02020603050405020304" pitchFamily="18" charset="0"/>
                <a:ea typeface="SimSun" panose="02010600030101010101" pitchFamily="2" charset="-122"/>
              </a:rPr>
              <a:t>Labour</a:t>
            </a:r>
            <a:r>
              <a:rPr lang="en-US" sz="1600" kern="100" dirty="0">
                <a:solidFill>
                  <a:srgbClr val="000000"/>
                </a:solidFill>
                <a:latin typeface="Times New Roman" panose="02020603050405020304" pitchFamily="18" charset="0"/>
                <a:ea typeface="SimSun" panose="02010600030101010101" pitchFamily="2" charset="-122"/>
              </a:rPr>
              <a:t> and Human Resources, </a:t>
            </a:r>
            <a:r>
              <a:rPr lang="en-US" sz="1600" kern="100" dirty="0" err="1">
                <a:solidFill>
                  <a:srgbClr val="000000"/>
                </a:solidFill>
                <a:latin typeface="Times New Roman" panose="02020603050405020304" pitchFamily="18" charset="0"/>
                <a:ea typeface="SimSun" panose="02010600030101010101" pitchFamily="2" charset="-122"/>
              </a:rPr>
              <a:t>Renmin</a:t>
            </a:r>
            <a:r>
              <a:rPr lang="en-US" sz="1600" kern="100" dirty="0">
                <a:solidFill>
                  <a:srgbClr val="000000"/>
                </a:solidFill>
                <a:latin typeface="Times New Roman" panose="02020603050405020304" pitchFamily="18" charset="0"/>
                <a:ea typeface="SimSun" panose="02010600030101010101" pitchFamily="2" charset="-122"/>
              </a:rPr>
              <a:t> University of China, Beijing 100872, China</a:t>
            </a:r>
            <a:endParaRPr lang="en-US" sz="1600" kern="100" dirty="0">
              <a:latin typeface="Times New Roman" panose="02020603050405020304" pitchFamily="18" charset="0"/>
              <a:ea typeface="SimSun" panose="02010600030101010101" pitchFamily="2" charset="-122"/>
            </a:endParaRPr>
          </a:p>
          <a:p>
            <a:pPr marL="731520" marR="0">
              <a:spcBef>
                <a:spcPts val="0"/>
              </a:spcBef>
              <a:spcAft>
                <a:spcPts val="0"/>
              </a:spcAft>
            </a:pPr>
            <a:r>
              <a:rPr lang="en-US" sz="1600" kern="100" baseline="30000" dirty="0">
                <a:solidFill>
                  <a:srgbClr val="000000"/>
                </a:solidFill>
                <a:latin typeface="Times New Roman" panose="02020603050405020304" pitchFamily="18" charset="0"/>
                <a:ea typeface="SimSun" panose="02010600030101010101" pitchFamily="2" charset="-122"/>
              </a:rPr>
              <a:t>4</a:t>
            </a:r>
            <a:r>
              <a:rPr lang="en-US" sz="1600" kern="100" dirty="0">
                <a:solidFill>
                  <a:srgbClr val="000000"/>
                </a:solidFill>
                <a:latin typeface="Times New Roman" panose="02020603050405020304" pitchFamily="18" charset="0"/>
                <a:ea typeface="SimSun" panose="02010600030101010101" pitchFamily="2" charset="-122"/>
              </a:rPr>
              <a:t> School of Business, </a:t>
            </a:r>
            <a:r>
              <a:rPr lang="en-US" sz="1600" kern="100" dirty="0" err="1">
                <a:solidFill>
                  <a:srgbClr val="000000"/>
                </a:solidFill>
                <a:latin typeface="Times New Roman" panose="02020603050405020304" pitchFamily="18" charset="0"/>
                <a:ea typeface="SimSun" panose="02010600030101010101" pitchFamily="2" charset="-122"/>
              </a:rPr>
              <a:t>Renmin</a:t>
            </a:r>
            <a:r>
              <a:rPr lang="en-US" sz="1600" kern="100" dirty="0">
                <a:solidFill>
                  <a:srgbClr val="000000"/>
                </a:solidFill>
                <a:latin typeface="Times New Roman" panose="02020603050405020304" pitchFamily="18" charset="0"/>
                <a:ea typeface="SimSun" panose="02010600030101010101" pitchFamily="2" charset="-122"/>
              </a:rPr>
              <a:t> University of China, Beijing 100872, China</a:t>
            </a:r>
            <a:endParaRPr lang="en-US" sz="1600" kern="100" dirty="0">
              <a:latin typeface="Times New Roman" panose="02020603050405020304" pitchFamily="18" charset="0"/>
              <a:ea typeface="SimSun" panose="02010600030101010101" pitchFamily="2" charset="-122"/>
            </a:endParaRPr>
          </a:p>
          <a:p>
            <a:pPr marL="731520" marR="0">
              <a:spcBef>
                <a:spcPts val="0"/>
              </a:spcBef>
              <a:spcAft>
                <a:spcPts val="0"/>
              </a:spcAft>
            </a:pPr>
            <a:r>
              <a:rPr lang="en-US" sz="1600" kern="100" baseline="30000" dirty="0">
                <a:solidFill>
                  <a:srgbClr val="000000"/>
                </a:solidFill>
                <a:latin typeface="Times New Roman" panose="02020603050405020304" pitchFamily="18" charset="0"/>
                <a:ea typeface="SimSun" panose="02010600030101010101" pitchFamily="2" charset="-122"/>
              </a:rPr>
              <a:t>5</a:t>
            </a:r>
            <a:r>
              <a:rPr lang="en-US" sz="1600" kern="100" dirty="0">
                <a:solidFill>
                  <a:srgbClr val="000000"/>
                </a:solidFill>
                <a:latin typeface="Times New Roman" panose="02020603050405020304" pitchFamily="18" charset="0"/>
                <a:ea typeface="SimSun" panose="02010600030101010101" pitchFamily="2" charset="-122"/>
              </a:rPr>
              <a:t> School of History, </a:t>
            </a:r>
            <a:r>
              <a:rPr lang="en-US" sz="1600" kern="100" dirty="0" err="1">
                <a:solidFill>
                  <a:srgbClr val="000000"/>
                </a:solidFill>
                <a:latin typeface="Times New Roman" panose="02020603050405020304" pitchFamily="18" charset="0"/>
                <a:ea typeface="SimSun" panose="02010600030101010101" pitchFamily="2" charset="-122"/>
              </a:rPr>
              <a:t>Renmin</a:t>
            </a:r>
            <a:r>
              <a:rPr lang="en-US" sz="1600" kern="100" dirty="0">
                <a:solidFill>
                  <a:srgbClr val="000000"/>
                </a:solidFill>
                <a:latin typeface="Times New Roman" panose="02020603050405020304" pitchFamily="18" charset="0"/>
                <a:ea typeface="SimSun" panose="02010600030101010101" pitchFamily="2" charset="-122"/>
              </a:rPr>
              <a:t> University of China, Beijing 100872, China</a:t>
            </a:r>
            <a:endParaRPr lang="en-US" sz="1600" kern="100" dirty="0">
              <a:latin typeface="Times New Roman" panose="02020603050405020304" pitchFamily="18" charset="0"/>
              <a:ea typeface="SimSun" panose="02010600030101010101" pitchFamily="2" charset="-122"/>
            </a:endParaRPr>
          </a:p>
          <a:p>
            <a:pPr marL="731520" marR="0">
              <a:spcBef>
                <a:spcPts val="0"/>
              </a:spcBef>
              <a:spcAft>
                <a:spcPts val="0"/>
              </a:spcAft>
            </a:pPr>
            <a:r>
              <a:rPr lang="en-US" sz="1600" kern="100" baseline="30000" dirty="0">
                <a:solidFill>
                  <a:srgbClr val="000000"/>
                </a:solidFill>
                <a:latin typeface="Times New Roman" panose="02020603050405020304" pitchFamily="18" charset="0"/>
                <a:ea typeface="SimSun" panose="02010600030101010101" pitchFamily="2" charset="-122"/>
              </a:rPr>
              <a:t>6</a:t>
            </a:r>
            <a:r>
              <a:rPr lang="en-US" sz="1600" kern="100" dirty="0">
                <a:solidFill>
                  <a:srgbClr val="000000"/>
                </a:solidFill>
                <a:latin typeface="Times New Roman" panose="02020603050405020304" pitchFamily="18" charset="0"/>
                <a:ea typeface="SimSun" panose="02010600030101010101" pitchFamily="2" charset="-122"/>
              </a:rPr>
              <a:t> School of Economy, </a:t>
            </a:r>
            <a:r>
              <a:rPr lang="en-US" sz="1600" kern="100" dirty="0" err="1">
                <a:solidFill>
                  <a:srgbClr val="000000"/>
                </a:solidFill>
                <a:latin typeface="Times New Roman" panose="02020603050405020304" pitchFamily="18" charset="0"/>
                <a:ea typeface="SimSun" panose="02010600030101010101" pitchFamily="2" charset="-122"/>
              </a:rPr>
              <a:t>Renmin</a:t>
            </a:r>
            <a:r>
              <a:rPr lang="en-US" sz="1600" kern="100" dirty="0">
                <a:solidFill>
                  <a:srgbClr val="000000"/>
                </a:solidFill>
                <a:latin typeface="Times New Roman" panose="02020603050405020304" pitchFamily="18" charset="0"/>
                <a:ea typeface="SimSun" panose="02010600030101010101" pitchFamily="2" charset="-122"/>
              </a:rPr>
              <a:t> University of China, Beijing 100872, China</a:t>
            </a:r>
            <a:endParaRPr lang="en-US" sz="16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12657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66909"/>
            <a:ext cx="4681355" cy="6300591"/>
          </a:xfrm>
          <a:prstGeom prst="rect">
            <a:avLst/>
          </a:prstGeom>
        </p:spPr>
      </p:pic>
      <p:sp>
        <p:nvSpPr>
          <p:cNvPr id="4" name="TextBox 3"/>
          <p:cNvSpPr txBox="1"/>
          <p:nvPr/>
        </p:nvSpPr>
        <p:spPr>
          <a:xfrm>
            <a:off x="6172200" y="4191000"/>
            <a:ext cx="2286000" cy="338554"/>
          </a:xfrm>
          <a:prstGeom prst="rect">
            <a:avLst/>
          </a:prstGeom>
          <a:solidFill>
            <a:srgbClr val="FFFF00"/>
          </a:solidFill>
        </p:spPr>
        <p:txBody>
          <a:bodyPr wrap="square" rtlCol="0">
            <a:spAutoFit/>
          </a:bodyPr>
          <a:lstStyle/>
          <a:p>
            <a:pPr algn="ctr"/>
            <a:r>
              <a:rPr lang="zh-CN" altLang="en-US" sz="1600" dirty="0" smtClean="0">
                <a:latin typeface="SimSun" panose="02010600030101010101" pitchFamily="2" charset="-122"/>
                <a:ea typeface="SimSun" panose="02010600030101010101" pitchFamily="2" charset="-122"/>
              </a:rPr>
              <a:t>人民大学提供出版费</a:t>
            </a:r>
            <a:endParaRPr 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61408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009" y="1752600"/>
            <a:ext cx="4518991" cy="2062103"/>
          </a:xfrm>
          <a:prstGeom prst="rect">
            <a:avLst/>
          </a:prstGeom>
          <a:noFill/>
        </p:spPr>
        <p:txBody>
          <a:bodyPr wrap="square" rtlCol="0">
            <a:spAutoFit/>
          </a:bodyPr>
          <a:lstStyle/>
          <a:p>
            <a:pPr marL="1200150" indent="-285750">
              <a:spcAft>
                <a:spcPts val="600"/>
              </a:spcAft>
              <a:buClr>
                <a:srgbClr val="00B050"/>
              </a:buClr>
              <a:buSzPct val="150000"/>
              <a:buFont typeface="Arial" panose="020B0604020202020204" pitchFamily="34" charset="0"/>
              <a:buChar char="•"/>
            </a:pPr>
            <a:r>
              <a:rPr lang="zh-CN" altLang="en-US" dirty="0" smtClean="0">
                <a:solidFill>
                  <a:srgbClr val="FF0000"/>
                </a:solidFill>
                <a:latin typeface="SimSun" panose="02010600030101010101" pitchFamily="2" charset="-122"/>
                <a:ea typeface="SimSun" panose="02010600030101010101" pitchFamily="2" charset="-122"/>
              </a:rPr>
              <a:t>促创新</a:t>
            </a:r>
            <a:endParaRPr lang="en-US" altLang="zh-CN" dirty="0" smtClean="0">
              <a:solidFill>
                <a:srgbClr val="FF0000"/>
              </a:solidFill>
              <a:latin typeface="SimSun" panose="02010600030101010101" pitchFamily="2" charset="-122"/>
              <a:ea typeface="SimSun" panose="02010600030101010101" pitchFamily="2" charset="-122"/>
            </a:endParaRPr>
          </a:p>
          <a:p>
            <a:pPr marL="1200150" indent="-285750">
              <a:spcAft>
                <a:spcPts val="600"/>
              </a:spcAft>
              <a:buClr>
                <a:srgbClr val="00B050"/>
              </a:buClr>
              <a:buSzPct val="150000"/>
              <a:buFont typeface="Arial" panose="020B0604020202020204" pitchFamily="34" charset="0"/>
              <a:buChar char="•"/>
            </a:pPr>
            <a:endParaRPr lang="en-US" altLang="zh-CN" dirty="0" smtClean="0">
              <a:latin typeface="SimSun" panose="02010600030101010101" pitchFamily="2" charset="-122"/>
              <a:ea typeface="SimSun" panose="02010600030101010101" pitchFamily="2" charset="-122"/>
            </a:endParaRPr>
          </a:p>
          <a:p>
            <a:pPr marL="1200150" indent="-285750">
              <a:spcAft>
                <a:spcPts val="600"/>
              </a:spcAft>
              <a:buClr>
                <a:srgbClr val="00B050"/>
              </a:buClr>
              <a:buSzPct val="150000"/>
              <a:buFont typeface="Arial" panose="020B0604020202020204" pitchFamily="34" charset="0"/>
              <a:buChar char="•"/>
            </a:pPr>
            <a:r>
              <a:rPr lang="zh-CN" altLang="en-US" dirty="0">
                <a:latin typeface="SimSun" panose="02010600030101010101" pitchFamily="2" charset="-122"/>
                <a:ea typeface="SimSun" panose="02010600030101010101" pitchFamily="2" charset="-122"/>
              </a:rPr>
              <a:t>促</a:t>
            </a:r>
            <a:r>
              <a:rPr lang="zh-CN" altLang="en-US" dirty="0" smtClean="0">
                <a:latin typeface="SimSun" panose="02010600030101010101" pitchFamily="2" charset="-122"/>
                <a:ea typeface="SimSun" panose="02010600030101010101" pitchFamily="2" charset="-122"/>
              </a:rPr>
              <a:t>就业</a:t>
            </a:r>
            <a:endParaRPr lang="en-US" altLang="zh-CN" dirty="0" smtClean="0">
              <a:latin typeface="SimSun" panose="02010600030101010101" pitchFamily="2" charset="-122"/>
              <a:ea typeface="SimSun" panose="02010600030101010101" pitchFamily="2" charset="-122"/>
            </a:endParaRPr>
          </a:p>
          <a:p>
            <a:pPr marL="1200150" indent="-285750">
              <a:spcAft>
                <a:spcPts val="600"/>
              </a:spcAft>
              <a:buClr>
                <a:srgbClr val="00B050"/>
              </a:buClr>
              <a:buSzPct val="150000"/>
              <a:buFont typeface="Arial" panose="020B0604020202020204" pitchFamily="34" charset="0"/>
              <a:buChar char="•"/>
            </a:pPr>
            <a:endParaRPr lang="en-US" dirty="0" smtClean="0">
              <a:solidFill>
                <a:srgbClr val="0000FF"/>
              </a:solidFill>
              <a:latin typeface="SimSun" panose="02010600030101010101" pitchFamily="2" charset="-122"/>
              <a:ea typeface="SimSun" panose="02010600030101010101" pitchFamily="2" charset="-122"/>
            </a:endParaRPr>
          </a:p>
          <a:p>
            <a:pPr marL="1200150" indent="-285750">
              <a:spcAft>
                <a:spcPts val="600"/>
              </a:spcAft>
              <a:buClr>
                <a:srgbClr val="00B050"/>
              </a:buClr>
              <a:buSzPct val="150000"/>
              <a:buFont typeface="Arial" panose="020B0604020202020204" pitchFamily="34" charset="0"/>
              <a:buChar char="•"/>
            </a:pPr>
            <a:r>
              <a:rPr lang="zh-CN" altLang="en-US" dirty="0" smtClean="0">
                <a:solidFill>
                  <a:srgbClr val="0000FF"/>
                </a:solidFill>
                <a:latin typeface="SimSun" panose="02010600030101010101" pitchFamily="2" charset="-122"/>
                <a:ea typeface="SimSun" panose="02010600030101010101" pitchFamily="2" charset="-122"/>
              </a:rPr>
              <a:t>是提升人文学</a:t>
            </a:r>
            <a:r>
              <a:rPr lang="zh-CN" altLang="en-US" dirty="0" smtClean="0">
                <a:solidFill>
                  <a:srgbClr val="ABABFF"/>
                </a:solidFill>
                <a:latin typeface="SimSun" panose="02010600030101010101" pitchFamily="2" charset="-122"/>
                <a:ea typeface="SimSun" panose="02010600030101010101" pitchFamily="2" charset="-122"/>
              </a:rPr>
              <a:t>（</a:t>
            </a:r>
            <a:r>
              <a:rPr lang="en-US" altLang="zh-CN" dirty="0" smtClean="0">
                <a:solidFill>
                  <a:srgbClr val="ABABFF"/>
                </a:solidFill>
                <a:latin typeface="SimSun" panose="02010600030101010101" pitchFamily="2" charset="-122"/>
                <a:ea typeface="SimSun" panose="02010600030101010101" pitchFamily="2" charset="-122"/>
              </a:rPr>
              <a:t>Humanities</a:t>
            </a:r>
            <a:r>
              <a:rPr lang="zh-CN" altLang="en-US" dirty="0" smtClean="0">
                <a:solidFill>
                  <a:srgbClr val="ABABFF"/>
                </a:solidFill>
                <a:latin typeface="SimSun" panose="02010600030101010101" pitchFamily="2" charset="-122"/>
                <a:ea typeface="SimSun" panose="02010600030101010101" pitchFamily="2" charset="-122"/>
              </a:rPr>
              <a:t>）</a:t>
            </a:r>
            <a:r>
              <a:rPr lang="zh-CN" altLang="en-US" dirty="0" smtClean="0">
                <a:solidFill>
                  <a:srgbClr val="0000FF"/>
                </a:solidFill>
                <a:latin typeface="SimSun" panose="02010600030101010101" pitchFamily="2" charset="-122"/>
                <a:ea typeface="SimSun" panose="02010600030101010101" pitchFamily="2" charset="-122"/>
              </a:rPr>
              <a:t>研究水平的必由之路</a:t>
            </a:r>
            <a:endParaRPr lang="en-US" dirty="0">
              <a:solidFill>
                <a:srgbClr val="0000FF"/>
              </a:solidFill>
            </a:endParaRPr>
          </a:p>
        </p:txBody>
      </p:sp>
      <p:sp>
        <p:nvSpPr>
          <p:cNvPr id="2" name="TextBox 1"/>
          <p:cNvSpPr txBox="1"/>
          <p:nvPr/>
        </p:nvSpPr>
        <p:spPr>
          <a:xfrm>
            <a:off x="1981200" y="838200"/>
            <a:ext cx="1524000" cy="369332"/>
          </a:xfrm>
          <a:prstGeom prst="rect">
            <a:avLst/>
          </a:prstGeom>
          <a:solidFill>
            <a:srgbClr val="FFFF00"/>
          </a:solidFill>
        </p:spPr>
        <p:txBody>
          <a:bodyPr wrap="square" rtlCol="0">
            <a:spAutoFit/>
          </a:bodyPr>
          <a:lstStyle/>
          <a:p>
            <a:pPr lvl="0" algn="ctr">
              <a:spcAft>
                <a:spcPts val="0"/>
              </a:spcAft>
            </a:pPr>
            <a:r>
              <a:rPr lang="zh-CN" altLang="en-US" dirty="0">
                <a:solidFill>
                  <a:srgbClr val="000000"/>
                </a:solidFill>
                <a:latin typeface="SimSun" panose="02010600030101010101" pitchFamily="2" charset="-122"/>
                <a:ea typeface="SimSun" panose="02010600030101010101" pitchFamily="2" charset="-122"/>
              </a:rPr>
              <a:t>文理交</a:t>
            </a:r>
            <a:r>
              <a:rPr lang="zh-CN" altLang="en-US" dirty="0" smtClean="0">
                <a:solidFill>
                  <a:srgbClr val="000000"/>
                </a:solidFill>
                <a:latin typeface="SimSun" panose="02010600030101010101" pitchFamily="2" charset="-122"/>
                <a:ea typeface="SimSun" panose="02010600030101010101" pitchFamily="2" charset="-122"/>
              </a:rPr>
              <a:t>融</a:t>
            </a:r>
            <a:endParaRPr lang="en-US" dirty="0"/>
          </a:p>
        </p:txBody>
      </p:sp>
      <p:sp>
        <p:nvSpPr>
          <p:cNvPr id="3" name="TextBox 2"/>
          <p:cNvSpPr txBox="1"/>
          <p:nvPr/>
        </p:nvSpPr>
        <p:spPr>
          <a:xfrm>
            <a:off x="2564296" y="4538246"/>
            <a:ext cx="4038600" cy="369332"/>
          </a:xfrm>
          <a:prstGeom prst="rect">
            <a:avLst/>
          </a:prstGeom>
          <a:solidFill>
            <a:srgbClr val="ABFFFF"/>
          </a:solidFill>
        </p:spPr>
        <p:txBody>
          <a:bodyPr wrap="square" rtlCol="0">
            <a:spAutoFit/>
          </a:bodyPr>
          <a:lstStyle/>
          <a:p>
            <a:pPr algn="ctr"/>
            <a:r>
              <a:rPr lang="zh-CN" altLang="en-US" spc="300" dirty="0" smtClean="0">
                <a:latin typeface="SimSun" panose="02010600030101010101" pitchFamily="2" charset="-122"/>
                <a:ea typeface="SimSun" panose="02010600030101010101" pitchFamily="2" charset="-122"/>
              </a:rPr>
              <a:t>国内所有问</a:t>
            </a:r>
            <a:r>
              <a:rPr lang="zh-CN" altLang="en-US" spc="300" dirty="0">
                <a:latin typeface="SimSun" panose="02010600030101010101" pitchFamily="2" charset="-122"/>
                <a:ea typeface="SimSun" panose="02010600030101010101" pitchFamily="2" charset="-122"/>
              </a:rPr>
              <a:t>题与人文学有</a:t>
            </a:r>
            <a:r>
              <a:rPr lang="zh-CN" altLang="en-US" spc="300" dirty="0" smtClean="0">
                <a:latin typeface="SimSun" panose="02010600030101010101" pitchFamily="2" charset="-122"/>
                <a:ea typeface="SimSun" panose="02010600030101010101" pitchFamily="2" charset="-122"/>
              </a:rPr>
              <a:t>关</a:t>
            </a:r>
            <a:endParaRPr lang="en-US" spc="300" dirty="0">
              <a:latin typeface="SimSun" panose="02010600030101010101" pitchFamily="2" charset="-122"/>
              <a:ea typeface="SimSun" panose="02010600030101010101" pitchFamily="2" charset="-122"/>
            </a:endParaRPr>
          </a:p>
        </p:txBody>
      </p:sp>
      <p:sp>
        <p:nvSpPr>
          <p:cNvPr id="5" name="TextBox 4"/>
          <p:cNvSpPr txBox="1"/>
          <p:nvPr/>
        </p:nvSpPr>
        <p:spPr>
          <a:xfrm>
            <a:off x="3467100" y="5147846"/>
            <a:ext cx="2234648" cy="338554"/>
          </a:xfrm>
          <a:prstGeom prst="rect">
            <a:avLst/>
          </a:prstGeom>
          <a:solidFill>
            <a:srgbClr val="FFEEBD"/>
          </a:solidFill>
        </p:spPr>
        <p:txBody>
          <a:bodyPr wrap="square" rtlCol="0">
            <a:spAutoFit/>
          </a:bodyPr>
          <a:lstStyle/>
          <a:p>
            <a:pPr algn="ctr"/>
            <a:r>
              <a:rPr lang="zh-CN" altLang="en-US" sz="1600" dirty="0" smtClean="0">
                <a:latin typeface="SimSun" panose="02010600030101010101" pitchFamily="2" charset="-122"/>
                <a:ea typeface="SimSun" panose="02010600030101010101" pitchFamily="2" charset="-122"/>
              </a:rPr>
              <a:t>三</a:t>
            </a:r>
            <a:r>
              <a:rPr lang="zh-CN" altLang="en-US" sz="1600" dirty="0">
                <a:latin typeface="SimSun" panose="02010600030101010101" pitchFamily="2" charset="-122"/>
                <a:ea typeface="SimSun" panose="02010600030101010101" pitchFamily="2" charset="-122"/>
              </a:rPr>
              <a:t>观</a:t>
            </a:r>
            <a:r>
              <a:rPr lang="zh-CN" altLang="en-US" sz="1600" dirty="0" smtClean="0">
                <a:latin typeface="SimSun" panose="02010600030101010101" pitchFamily="2" charset="-122"/>
                <a:ea typeface="SimSun" panose="02010600030101010101" pitchFamily="2" charset="-122"/>
              </a:rPr>
              <a:t>是</a:t>
            </a:r>
            <a:r>
              <a:rPr lang="zh-CN" altLang="en-US" sz="1600" dirty="0" smtClean="0">
                <a:solidFill>
                  <a:srgbClr val="000000"/>
                </a:solidFill>
                <a:latin typeface="SimSun" panose="02010600030101010101" pitchFamily="2" charset="-122"/>
                <a:ea typeface="SimSun" panose="02010600030101010101" pitchFamily="2" charset="-122"/>
              </a:rPr>
              <a:t>人</a:t>
            </a:r>
            <a:r>
              <a:rPr lang="zh-CN" altLang="en-US" sz="1600" dirty="0">
                <a:solidFill>
                  <a:srgbClr val="000000"/>
                </a:solidFill>
                <a:latin typeface="SimSun" panose="02010600030101010101" pitchFamily="2" charset="-122"/>
                <a:ea typeface="SimSun" panose="02010600030101010101" pitchFamily="2" charset="-122"/>
              </a:rPr>
              <a:t>文</a:t>
            </a:r>
            <a:r>
              <a:rPr lang="zh-CN" altLang="en-US" sz="1600" dirty="0" smtClean="0">
                <a:solidFill>
                  <a:srgbClr val="000000"/>
                </a:solidFill>
                <a:latin typeface="SimSun" panose="02010600030101010101" pitchFamily="2" charset="-122"/>
                <a:ea typeface="SimSun" panose="02010600030101010101" pitchFamily="2" charset="-122"/>
              </a:rPr>
              <a:t>学</a:t>
            </a:r>
            <a:r>
              <a:rPr lang="zh-CN" altLang="en-US" sz="1600" dirty="0">
                <a:latin typeface="SimSun" panose="02010600030101010101" pitchFamily="2" charset="-122"/>
                <a:ea typeface="SimSun" panose="02010600030101010101" pitchFamily="2" charset="-122"/>
              </a:rPr>
              <a:t>的</a:t>
            </a:r>
            <a:r>
              <a:rPr lang="zh-CN" altLang="en-US" sz="1600" dirty="0" smtClean="0">
                <a:latin typeface="SimSun" panose="02010600030101010101" pitchFamily="2" charset="-122"/>
                <a:ea typeface="SimSun" panose="02010600030101010101" pitchFamily="2" charset="-122"/>
              </a:rPr>
              <a:t>范畴</a:t>
            </a:r>
            <a:endParaRPr 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458905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1126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585"/>
            <a:ext cx="5334000" cy="68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3200" y="3581400"/>
            <a:ext cx="2209800" cy="830997"/>
          </a:xfrm>
          <a:prstGeom prst="rect">
            <a:avLst/>
          </a:prstGeom>
          <a:solidFill>
            <a:srgbClr val="FFFF00"/>
          </a:solidFill>
        </p:spPr>
        <p:txBody>
          <a:bodyPr wrap="square" rtlCol="0">
            <a:spAutoFit/>
          </a:bodyPr>
          <a:lstStyle/>
          <a:p>
            <a:r>
              <a:rPr lang="en-US" sz="1600" i="1" dirty="0" err="1" smtClean="0">
                <a:latin typeface="SimSun" panose="02010600030101010101" pitchFamily="2" charset="-122"/>
                <a:ea typeface="SimSun" panose="02010600030101010101" pitchFamily="2" charset="-122"/>
              </a:rPr>
              <a:t>Pantaneto</a:t>
            </a:r>
            <a:r>
              <a:rPr lang="en-US" sz="1600" i="1" dirty="0" smtClean="0">
                <a:latin typeface="SimSun" panose="02010600030101010101" pitchFamily="2" charset="-122"/>
                <a:ea typeface="SimSun" panose="02010600030101010101" pitchFamily="2" charset="-122"/>
              </a:rPr>
              <a:t> Forum </a:t>
            </a:r>
            <a:r>
              <a:rPr lang="zh-CN" altLang="en-US" sz="1600" dirty="0" smtClean="0">
                <a:latin typeface="SimSun" panose="02010600030101010101" pitchFamily="2" charset="-122"/>
                <a:ea typeface="SimSun" panose="02010600030101010101" pitchFamily="2" charset="-122"/>
              </a:rPr>
              <a:t>认为这</a:t>
            </a:r>
            <a:r>
              <a:rPr lang="en-US" altLang="zh-CN" sz="1600" dirty="0" smtClean="0">
                <a:latin typeface="SimSun" panose="02010600030101010101" pitchFamily="2" charset="-122"/>
                <a:ea typeface="SimSun" panose="02010600030101010101" pitchFamily="2" charset="-122"/>
              </a:rPr>
              <a:t>4</a:t>
            </a:r>
            <a:r>
              <a:rPr lang="zh-CN" altLang="en-US" sz="1600" dirty="0" smtClean="0">
                <a:latin typeface="SimSun" panose="02010600030101010101" pitchFamily="2" charset="-122"/>
                <a:ea typeface="SimSun" panose="02010600030101010101" pitchFamily="2" charset="-122"/>
              </a:rPr>
              <a:t>篇文章超好</a:t>
            </a:r>
            <a:r>
              <a:rPr lang="en-US" altLang="zh-CN" sz="1600" dirty="0" smtClean="0">
                <a:latin typeface="SimSun" panose="02010600030101010101" pitchFamily="2" charset="-122"/>
                <a:ea typeface="SimSun" panose="02010600030101010101" pitchFamily="2" charset="-122"/>
              </a:rPr>
              <a:t>,</a:t>
            </a:r>
            <a:r>
              <a:rPr lang="zh-CN" altLang="en-US" sz="1600" dirty="0" smtClean="0">
                <a:latin typeface="SimSun" panose="02010600030101010101" pitchFamily="2" charset="-122"/>
                <a:ea typeface="SimSun" panose="02010600030101010101" pitchFamily="2" charset="-122"/>
              </a:rPr>
              <a:t>特予转载</a:t>
            </a:r>
            <a:r>
              <a:rPr lang="en-US" sz="1600" dirty="0" smtClean="0">
                <a:latin typeface="SimSun" panose="02010600030101010101" pitchFamily="2" charset="-122"/>
                <a:ea typeface="SimSun" panose="02010600030101010101" pitchFamily="2" charset="-122"/>
              </a:rPr>
              <a:t>(2016)</a:t>
            </a:r>
            <a:endParaRPr 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01762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04" t="1875" r="3575" b="17415"/>
          <a:stretch/>
        </p:blipFill>
        <p:spPr>
          <a:xfrm>
            <a:off x="0" y="0"/>
            <a:ext cx="6217920" cy="3931920"/>
          </a:xfrm>
          <a:prstGeom prst="rect">
            <a:avLst/>
          </a:prstGeom>
        </p:spPr>
      </p:pic>
      <p:pic>
        <p:nvPicPr>
          <p:cNvPr id="5" name="Picture 4" descr="150730-Party 9.JPG"/>
          <p:cNvPicPr>
            <a:picLocks noChangeAspect="1"/>
          </p:cNvPicPr>
          <p:nvPr/>
        </p:nvPicPr>
        <p:blipFill>
          <a:blip r:embed="rId3" cstate="print"/>
          <a:stretch>
            <a:fillRect/>
          </a:stretch>
        </p:blipFill>
        <p:spPr>
          <a:xfrm>
            <a:off x="4771887" y="3581400"/>
            <a:ext cx="4368800" cy="3276600"/>
          </a:xfrm>
          <a:prstGeom prst="rect">
            <a:avLst/>
          </a:prstGeom>
          <a:ln w="15875">
            <a:solidFill>
              <a:schemeClr val="bg1"/>
            </a:solidFill>
          </a:ln>
        </p:spPr>
      </p:pic>
    </p:spTree>
    <p:extLst>
      <p:ext uri="{BB962C8B-B14F-4D97-AF65-F5344CB8AC3E}">
        <p14:creationId xmlns:p14="http://schemas.microsoft.com/office/powerpoint/2010/main" val="10894652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sp>
        <p:nvSpPr>
          <p:cNvPr id="3" name="Rectangle 2"/>
          <p:cNvSpPr>
            <a:spLocks noChangeArrowheads="1"/>
          </p:cNvSpPr>
          <p:nvPr/>
        </p:nvSpPr>
        <p:spPr bwMode="auto">
          <a:xfrm>
            <a:off x="36929" y="457199"/>
            <a:ext cx="18129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0" y="762000"/>
            <a:ext cx="9107070" cy="594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533400" y="57151"/>
            <a:ext cx="8127999"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smtClean="0">
                <a:latin typeface="Comic Sans MS" panose="030F0702030302020204" pitchFamily="66" charset="0"/>
                <a:ea typeface="SimSun" panose="02010600030101010101" pitchFamily="2" charset="-122"/>
              </a:rPr>
              <a:t>反饋</a:t>
            </a:r>
            <a:endParaRPr lang="en-US" altLang="zh-CN" sz="1800" b="1" spc="300" dirty="0">
              <a:solidFill>
                <a:srgbClr val="FF0000"/>
              </a:solidFill>
              <a:latin typeface="Comic Sans MS" panose="030F0702030302020204" pitchFamily="66" charset="0"/>
              <a:ea typeface="SimSun" panose="02010600030101010101" pitchFamily="2" charset="-122"/>
            </a:endParaRPr>
          </a:p>
        </p:txBody>
      </p:sp>
    </p:spTree>
    <p:extLst>
      <p:ext uri="{BB962C8B-B14F-4D97-AF65-F5344CB8AC3E}">
        <p14:creationId xmlns:p14="http://schemas.microsoft.com/office/powerpoint/2010/main" val="23693288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00000" flipV="1">
            <a:off x="1369218" y="10887075"/>
            <a:ext cx="8130539" cy="3086100"/>
          </a:xfrm>
          <a:prstGeom prst="rect">
            <a:avLst/>
          </a:prstGeom>
          <a:noFill/>
        </p:spPr>
        <p:txBody>
          <a:bodyPr wrap="square" rtlCol="0">
            <a:spAutoFit/>
          </a:bodyPr>
          <a:lstStyle/>
          <a:p>
            <a:endParaRPr lang="en-US" dirty="0"/>
          </a:p>
        </p:txBody>
      </p:sp>
      <p:pic>
        <p:nvPicPr>
          <p:cNvPr id="5" name="Picture 4" descr="Class thanks_0004.jpg"/>
          <p:cNvPicPr>
            <a:picLocks noChangeAspect="1"/>
          </p:cNvPicPr>
          <p:nvPr/>
        </p:nvPicPr>
        <p:blipFill>
          <a:blip r:embed="rId2" cstate="print"/>
          <a:stretch>
            <a:fillRect/>
          </a:stretch>
        </p:blipFill>
        <p:spPr>
          <a:xfrm>
            <a:off x="4630780" y="0"/>
            <a:ext cx="4513220" cy="2025128"/>
          </a:xfrm>
          <a:prstGeom prst="rect">
            <a:avLst/>
          </a:prstGeom>
        </p:spPr>
      </p:pic>
      <p:pic>
        <p:nvPicPr>
          <p:cNvPr id="4" name="Picture 3" descr="Class thanks_0003.jpg"/>
          <p:cNvPicPr>
            <a:picLocks noChangeAspect="1"/>
          </p:cNvPicPr>
          <p:nvPr/>
        </p:nvPicPr>
        <p:blipFill>
          <a:blip r:embed="rId3" cstate="print"/>
          <a:stretch>
            <a:fillRect/>
          </a:stretch>
        </p:blipFill>
        <p:spPr>
          <a:xfrm>
            <a:off x="0" y="0"/>
            <a:ext cx="4708094" cy="6858000"/>
          </a:xfrm>
          <a:prstGeom prst="rect">
            <a:avLst/>
          </a:prstGeom>
        </p:spPr>
      </p:pic>
      <p:cxnSp>
        <p:nvCxnSpPr>
          <p:cNvPr id="6" name="Straight Connector 5"/>
          <p:cNvCxnSpPr/>
          <p:nvPr/>
        </p:nvCxnSpPr>
        <p:spPr>
          <a:xfrm>
            <a:off x="152400" y="5181600"/>
            <a:ext cx="4343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2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25" r="5114" b="9217"/>
          <a:stretch/>
        </p:blipFill>
        <p:spPr>
          <a:xfrm>
            <a:off x="484496" y="742636"/>
            <a:ext cx="8148791" cy="5927708"/>
          </a:xfrm>
          <a:prstGeom prst="rect">
            <a:avLst/>
          </a:prstGeom>
          <a:ln>
            <a:solidFill>
              <a:schemeClr val="tx1"/>
            </a:solidFill>
          </a:ln>
        </p:spPr>
      </p:pic>
      <p:sp>
        <p:nvSpPr>
          <p:cNvPr id="4" name="Text Box 3"/>
          <p:cNvSpPr txBox="1">
            <a:spLocks noChangeArrowheads="1"/>
          </p:cNvSpPr>
          <p:nvPr/>
        </p:nvSpPr>
        <p:spPr bwMode="auto">
          <a:xfrm>
            <a:off x="457200" y="57150"/>
            <a:ext cx="82296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800" b="1" spc="300" dirty="0" smtClean="0">
                <a:latin typeface="SimSun" panose="02010600030101010101" pitchFamily="2" charset="-122"/>
                <a:ea typeface="SimSun" panose="02010600030101010101" pitchFamily="2" charset="-122"/>
              </a:rPr>
              <a:t>2016 </a:t>
            </a:r>
            <a:r>
              <a:rPr lang="zh-CN" altLang="en-US" sz="1800" b="1" spc="300" dirty="0" smtClean="0">
                <a:latin typeface="SimSun" panose="02010600030101010101" pitchFamily="2" charset="-122"/>
                <a:ea typeface="SimSun" panose="02010600030101010101" pitchFamily="2" charset="-122"/>
              </a:rPr>
              <a:t>班</a:t>
            </a:r>
            <a:endParaRPr lang="en-US" altLang="zh-CN" sz="1800" b="1" spc="300"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19685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914400"/>
            <a:ext cx="6629400" cy="5078313"/>
          </a:xfrm>
          <a:prstGeom prst="rect">
            <a:avLst/>
          </a:prstGeom>
          <a:noFill/>
        </p:spPr>
        <p:txBody>
          <a:bodyPr wrap="square" rtlCol="0">
            <a:spAutoFit/>
          </a:bodyPr>
          <a:lstStyle/>
          <a:p>
            <a:pPr>
              <a:buClr>
                <a:srgbClr val="00B050"/>
              </a:buClr>
              <a:buSzPct val="150000"/>
              <a:buFont typeface="Arial" pitchFamily="34" charset="0"/>
              <a:buChar char="•"/>
            </a:pPr>
            <a:r>
              <a:rPr lang="en-US" dirty="0" smtClean="0"/>
              <a:t> This is the </a:t>
            </a:r>
            <a:r>
              <a:rPr lang="en-US" dirty="0" smtClean="0">
                <a:solidFill>
                  <a:srgbClr val="FF0000"/>
                </a:solidFill>
              </a:rPr>
              <a:t>only</a:t>
            </a:r>
            <a:r>
              <a:rPr lang="en-US" dirty="0" smtClean="0"/>
              <a:t> GE course that clarifies the connection between all the disciplines in a university, from a historical and unified perspective.</a:t>
            </a:r>
          </a:p>
          <a:p>
            <a:pPr>
              <a:buClr>
                <a:srgbClr val="00B050"/>
              </a:buClr>
              <a:buSzPct val="150000"/>
              <a:buFont typeface="Arial" pitchFamily="34" charset="0"/>
              <a:buChar char="•"/>
            </a:pPr>
            <a:endParaRPr lang="en-US" dirty="0" smtClean="0"/>
          </a:p>
          <a:p>
            <a:pPr>
              <a:buClr>
                <a:srgbClr val="00B050"/>
              </a:buClr>
              <a:buSzPct val="150000"/>
              <a:buFont typeface="Arial" pitchFamily="34" charset="0"/>
              <a:buChar char="•"/>
            </a:pPr>
            <a:r>
              <a:rPr lang="en-US" dirty="0" smtClean="0">
                <a:solidFill>
                  <a:srgbClr val="0000FF"/>
                </a:solidFill>
              </a:rPr>
              <a:t> This is the only course that systematically teaches </a:t>
            </a:r>
            <a:r>
              <a:rPr lang="en-US" dirty="0" smtClean="0">
                <a:solidFill>
                  <a:srgbClr val="FF0000"/>
                </a:solidFill>
              </a:rPr>
              <a:t>all</a:t>
            </a:r>
            <a:r>
              <a:rPr lang="en-US" dirty="0" smtClean="0">
                <a:solidFill>
                  <a:srgbClr val="0000FF"/>
                </a:solidFill>
              </a:rPr>
              <a:t> undergraduates to do research </a:t>
            </a:r>
            <a:r>
              <a:rPr lang="en-US" sz="1400" dirty="0" smtClean="0">
                <a:solidFill>
                  <a:srgbClr val="0000FF"/>
                </a:solidFill>
              </a:rPr>
              <a:t>(by really doing it).</a:t>
            </a:r>
          </a:p>
          <a:p>
            <a:pPr>
              <a:buClr>
                <a:srgbClr val="00B050"/>
              </a:buClr>
              <a:buSzPct val="150000"/>
              <a:buFont typeface="Arial" pitchFamily="34" charset="0"/>
              <a:buChar char="•"/>
            </a:pPr>
            <a:endParaRPr lang="en-US" dirty="0" smtClean="0"/>
          </a:p>
          <a:p>
            <a:pPr>
              <a:buClr>
                <a:srgbClr val="00B050"/>
              </a:buClr>
              <a:buSzPct val="150000"/>
              <a:buFont typeface="Arial" pitchFamily="34" charset="0"/>
              <a:buChar char="•"/>
            </a:pPr>
            <a:r>
              <a:rPr lang="en-US" dirty="0" smtClean="0"/>
              <a:t> The course provides the basic and core understanding about  where we come from and why we are what we are, which should be shared by </a:t>
            </a:r>
            <a:r>
              <a:rPr lang="en-US" dirty="0" smtClean="0">
                <a:solidFill>
                  <a:srgbClr val="FF0000"/>
                </a:solidFill>
              </a:rPr>
              <a:t>every</a:t>
            </a:r>
            <a:r>
              <a:rPr lang="en-US" dirty="0" smtClean="0"/>
              <a:t> living human being </a:t>
            </a:r>
            <a:r>
              <a:rPr lang="en-US" sz="1400" dirty="0" smtClean="0"/>
              <a:t>(in particular, the political </a:t>
            </a:r>
            <a:r>
              <a:rPr lang="en-US" sz="1400" dirty="0" smtClean="0">
                <a:solidFill>
                  <a:srgbClr val="FF0000"/>
                </a:solidFill>
              </a:rPr>
              <a:t>leaders</a:t>
            </a:r>
            <a:r>
              <a:rPr lang="en-US" sz="1400" dirty="0" smtClean="0"/>
              <a:t>, present and </a:t>
            </a:r>
            <a:r>
              <a:rPr lang="en-US" sz="1400" dirty="0"/>
              <a:t>future)</a:t>
            </a:r>
            <a:r>
              <a:rPr lang="en-US" dirty="0"/>
              <a:t> in this </a:t>
            </a:r>
            <a:r>
              <a:rPr lang="en-US" dirty="0" smtClean="0"/>
              <a:t>world.</a:t>
            </a:r>
          </a:p>
          <a:p>
            <a:pPr>
              <a:buClr>
                <a:srgbClr val="00B050"/>
              </a:buClr>
              <a:buSzPct val="150000"/>
              <a:buFont typeface="Arial" pitchFamily="34" charset="0"/>
              <a:buChar char="•"/>
            </a:pPr>
            <a:endParaRPr lang="en-US" dirty="0" smtClean="0"/>
          </a:p>
          <a:p>
            <a:pPr>
              <a:buClr>
                <a:srgbClr val="00B050"/>
              </a:buClr>
              <a:buSzPct val="150000"/>
              <a:buFont typeface="Arial" pitchFamily="34" charset="0"/>
              <a:buChar char="•"/>
            </a:pPr>
            <a:r>
              <a:rPr lang="en-US" dirty="0" smtClean="0">
                <a:solidFill>
                  <a:srgbClr val="0000FF"/>
                </a:solidFill>
              </a:rPr>
              <a:t> This GE course can be taught by </a:t>
            </a:r>
            <a:r>
              <a:rPr lang="en-US" dirty="0" smtClean="0">
                <a:solidFill>
                  <a:srgbClr val="FF0000"/>
                </a:solidFill>
              </a:rPr>
              <a:t>any</a:t>
            </a:r>
            <a:r>
              <a:rPr lang="en-US" dirty="0" smtClean="0">
                <a:solidFill>
                  <a:srgbClr val="0000FF"/>
                </a:solidFill>
              </a:rPr>
              <a:t> instructor in </a:t>
            </a:r>
            <a:r>
              <a:rPr lang="en-US" dirty="0" smtClean="0">
                <a:solidFill>
                  <a:srgbClr val="FF0000"/>
                </a:solidFill>
              </a:rPr>
              <a:t>any</a:t>
            </a:r>
            <a:r>
              <a:rPr lang="en-US" dirty="0" smtClean="0">
                <a:solidFill>
                  <a:srgbClr val="0000FF"/>
                </a:solidFill>
              </a:rPr>
              <a:t> university worldwide.</a:t>
            </a:r>
          </a:p>
          <a:p>
            <a:pPr>
              <a:buClr>
                <a:srgbClr val="00B050"/>
              </a:buClr>
              <a:buSzPct val="150000"/>
              <a:buFont typeface="Arial" pitchFamily="34" charset="0"/>
              <a:buChar char="•"/>
            </a:pPr>
            <a:endParaRPr lang="en-US" dirty="0">
              <a:solidFill>
                <a:srgbClr val="0000FF"/>
              </a:solidFill>
            </a:endParaRPr>
          </a:p>
          <a:p>
            <a:pPr>
              <a:buClr>
                <a:srgbClr val="00B050"/>
              </a:buClr>
              <a:buSzPct val="150000"/>
              <a:buFont typeface="Arial" pitchFamily="34" charset="0"/>
              <a:buChar char="•"/>
            </a:pPr>
            <a:r>
              <a:rPr lang="en-US" dirty="0" smtClean="0"/>
              <a:t> This course is cross-cultural and interdisciplinary, taught with everything recommended by the experts on how it should be done.</a:t>
            </a:r>
            <a:endParaRPr lang="en-US" dirty="0"/>
          </a:p>
        </p:txBody>
      </p:sp>
      <p:sp>
        <p:nvSpPr>
          <p:cNvPr id="4" name="Text Box 3"/>
          <p:cNvSpPr txBox="1">
            <a:spLocks noChangeArrowheads="1"/>
          </p:cNvSpPr>
          <p:nvPr/>
        </p:nvSpPr>
        <p:spPr bwMode="auto">
          <a:xfrm>
            <a:off x="457200" y="43703"/>
            <a:ext cx="8229600" cy="369332"/>
          </a:xfrm>
          <a:prstGeom prst="rect">
            <a:avLst/>
          </a:prstGeom>
          <a:solidFill>
            <a:srgbClr val="66FF6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800" b="1" spc="300" dirty="0">
                <a:latin typeface="SimSun" panose="02010600030101010101" pitchFamily="2" charset="-122"/>
                <a:ea typeface="SimSun" panose="02010600030101010101" pitchFamily="2" charset="-122"/>
              </a:rPr>
              <a:t>《</a:t>
            </a:r>
            <a:r>
              <a:rPr lang="zh-CN" altLang="en-US" sz="1800" b="1" spc="300" dirty="0">
                <a:latin typeface="SimSun" panose="02010600030101010101" pitchFamily="2" charset="-122"/>
                <a:ea typeface="SimSun" panose="02010600030101010101" pitchFamily="2" charset="-122"/>
              </a:rPr>
              <a:t>人文学、科学、人科</a:t>
            </a:r>
            <a:r>
              <a:rPr lang="en-US" altLang="zh-CN" sz="1800" b="1" spc="300" dirty="0">
                <a:latin typeface="SimSun" panose="02010600030101010101" pitchFamily="2" charset="-122"/>
                <a:ea typeface="SimSun" panose="02010600030101010101" pitchFamily="2" charset="-122"/>
              </a:rPr>
              <a:t>》</a:t>
            </a:r>
            <a:r>
              <a:rPr lang="zh-CN" altLang="en-US" sz="1800" b="1" spc="300" dirty="0">
                <a:latin typeface="SimSun" panose="02010600030101010101" pitchFamily="2" charset="-122"/>
                <a:ea typeface="SimSun" panose="02010600030101010101" pitchFamily="2" charset="-122"/>
              </a:rPr>
              <a:t>通识</a:t>
            </a:r>
            <a:r>
              <a:rPr lang="zh-CN" altLang="en-US" sz="1800" b="1" spc="300" dirty="0" smtClean="0">
                <a:latin typeface="SimSun" panose="02010600030101010101" pitchFamily="2" charset="-122"/>
                <a:ea typeface="SimSun" panose="02010600030101010101" pitchFamily="2" charset="-122"/>
              </a:rPr>
              <a:t>课小結</a:t>
            </a:r>
            <a:endParaRPr lang="en-US" altLang="zh-CN" sz="1800" b="1" spc="300"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180247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97922"/>
            <a:ext cx="9144000" cy="1754326"/>
          </a:xfrm>
          <a:prstGeom prst="rect">
            <a:avLst/>
          </a:prstGeom>
          <a:solidFill>
            <a:srgbClr val="FFFF00"/>
          </a:solidFill>
        </p:spPr>
        <p:txBody>
          <a:bodyPr wrap="square" rtlCol="0">
            <a:spAutoFit/>
          </a:bodyPr>
          <a:lstStyle/>
          <a:p>
            <a:pPr algn="ctr"/>
            <a:endParaRPr lang="en-US" sz="3600" dirty="0" smtClean="0"/>
          </a:p>
          <a:p>
            <a:pPr algn="ctr"/>
            <a:r>
              <a:rPr lang="zh-CN" altLang="en-US" sz="3600" spc="300" dirty="0" smtClean="0">
                <a:latin typeface="SimSun" panose="02010600030101010101" pitchFamily="2" charset="-122"/>
                <a:ea typeface="SimSun" panose="02010600030101010101" pitchFamily="2" charset="-122"/>
              </a:rPr>
              <a:t>结語</a:t>
            </a:r>
            <a:endParaRPr lang="en-US" altLang="zh-CN" sz="3600" spc="300" dirty="0" smtClean="0">
              <a:latin typeface="SimSun" panose="02010600030101010101" pitchFamily="2" charset="-122"/>
              <a:ea typeface="SimSun" panose="02010600030101010101" pitchFamily="2" charset="-122"/>
            </a:endParaRPr>
          </a:p>
          <a:p>
            <a:pPr algn="ctr"/>
            <a:endParaRPr lang="en-US" sz="3600" spc="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2922105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971800"/>
            <a:ext cx="8229600" cy="1219200"/>
          </a:xfrm>
          <a:prstGeom prst="rect">
            <a:avLst/>
          </a:prstGeom>
          <a:solidFill>
            <a:srgbClr val="FFF4D5"/>
          </a:solidFill>
        </p:spPr>
        <p:txBody>
          <a:bodyPr wrap="square" rtlCol="0">
            <a:spAutoFit/>
          </a:bodyPr>
          <a:lstStyle/>
          <a:p>
            <a:endParaRPr lang="en-US" dirty="0"/>
          </a:p>
        </p:txBody>
      </p:sp>
      <p:sp>
        <p:nvSpPr>
          <p:cNvPr id="2" name="TextBox 1"/>
          <p:cNvSpPr txBox="1"/>
          <p:nvPr/>
        </p:nvSpPr>
        <p:spPr>
          <a:xfrm>
            <a:off x="844826" y="657791"/>
            <a:ext cx="7848600" cy="6047809"/>
          </a:xfrm>
          <a:prstGeom prst="rect">
            <a:avLst/>
          </a:prstGeom>
          <a:noFill/>
        </p:spPr>
        <p:txBody>
          <a:bodyPr wrap="square" rtlCol="0">
            <a:spAutoFit/>
          </a:bodyPr>
          <a:lstStyle/>
          <a:p>
            <a:pPr marL="285750" indent="-285750">
              <a:lnSpc>
                <a:spcPct val="150000"/>
              </a:lnSpc>
              <a:spcAft>
                <a:spcPts val="1800"/>
              </a:spcAft>
              <a:buClr>
                <a:srgbClr val="00B050"/>
              </a:buClr>
              <a:buSzPct val="150000"/>
              <a:buFont typeface="Arial" panose="020B0604020202020204" pitchFamily="34" charset="0"/>
              <a:buChar char="•"/>
            </a:pPr>
            <a:r>
              <a:rPr lang="zh-CN" altLang="en-US" spc="300" dirty="0" smtClean="0">
                <a:latin typeface="SimSun" panose="02010600030101010101" pitchFamily="2" charset="-122"/>
                <a:ea typeface="SimSun" panose="02010600030101010101" pitchFamily="2" charset="-122"/>
              </a:rPr>
              <a:t>人</a:t>
            </a:r>
            <a:r>
              <a:rPr lang="zh-CN" altLang="en-US" spc="300" dirty="0">
                <a:latin typeface="SimSun" panose="02010600030101010101" pitchFamily="2" charset="-122"/>
                <a:ea typeface="SimSun" panose="02010600030101010101" pitchFamily="2" charset="-122"/>
              </a:rPr>
              <a:t>文</a:t>
            </a:r>
            <a:r>
              <a:rPr lang="zh-CN" altLang="en-US" spc="300" dirty="0" smtClean="0">
                <a:latin typeface="SimSun" panose="02010600030101010101" pitchFamily="2" charset="-122"/>
                <a:ea typeface="SimSun" panose="02010600030101010101" pitchFamily="2" charset="-122"/>
              </a:rPr>
              <a:t>学</a:t>
            </a:r>
            <a:r>
              <a:rPr lang="zh-CN" altLang="en-US" spc="300" dirty="0">
                <a:solidFill>
                  <a:srgbClr val="FF0000"/>
                </a:solidFill>
                <a:latin typeface="SimSun" panose="02010600030101010101" pitchFamily="2" charset="-122"/>
                <a:ea typeface="SimSun" panose="02010600030101010101" pitchFamily="2" charset="-122"/>
              </a:rPr>
              <a:t>不</a:t>
            </a:r>
            <a:r>
              <a:rPr lang="zh-CN" altLang="en-US" spc="300" dirty="0" smtClean="0">
                <a:solidFill>
                  <a:srgbClr val="FF0000"/>
                </a:solidFill>
                <a:latin typeface="SimSun" panose="02010600030101010101" pitchFamily="2" charset="-122"/>
                <a:ea typeface="SimSun" panose="02010600030101010101" pitchFamily="2" charset="-122"/>
              </a:rPr>
              <a:t>是</a:t>
            </a:r>
            <a:r>
              <a:rPr lang="en-US" altLang="zh-CN" spc="300" dirty="0">
                <a:solidFill>
                  <a:srgbClr val="FF0000"/>
                </a:solidFill>
                <a:latin typeface="SimSun" panose="02010600030101010101" pitchFamily="2" charset="-122"/>
                <a:ea typeface="SimSun" panose="02010600030101010101" pitchFamily="2" charset="-122"/>
              </a:rPr>
              <a:t>“</a:t>
            </a:r>
            <a:r>
              <a:rPr lang="zh-CN" altLang="en-US" spc="300" dirty="0" smtClean="0">
                <a:solidFill>
                  <a:srgbClr val="FF0000"/>
                </a:solidFill>
                <a:latin typeface="SimSun" panose="02010600030101010101" pitchFamily="2" charset="-122"/>
                <a:ea typeface="SimSun" panose="02010600030101010101" pitchFamily="2" charset="-122"/>
              </a:rPr>
              <a:t>科学</a:t>
            </a:r>
            <a:r>
              <a:rPr lang="en-US" altLang="zh-CN" spc="300" dirty="0" smtClean="0">
                <a:solidFill>
                  <a:srgbClr val="FF0000"/>
                </a:solidFill>
                <a:latin typeface="SimSun" panose="02010600030101010101" pitchFamily="2" charset="-122"/>
                <a:ea typeface="SimSun" panose="02010600030101010101" pitchFamily="2" charset="-122"/>
              </a:rPr>
              <a:t>”</a:t>
            </a:r>
            <a:r>
              <a:rPr lang="zh-CN" altLang="en-US" spc="300" dirty="0" smtClean="0">
                <a:latin typeface="SimSun" panose="02010600030101010101" pitchFamily="2" charset="-122"/>
                <a:ea typeface="SimSun" panose="02010600030101010101" pitchFamily="2" charset="-122"/>
              </a:rPr>
              <a:t>的一部分</a:t>
            </a:r>
            <a:endParaRPr lang="en-US" altLang="zh-CN" spc="300" dirty="0" smtClean="0">
              <a:latin typeface="SimSun" panose="02010600030101010101" pitchFamily="2" charset="-122"/>
              <a:ea typeface="SimSun" panose="02010600030101010101" pitchFamily="2" charset="-122"/>
            </a:endParaRPr>
          </a:p>
          <a:p>
            <a:pPr marL="285750" indent="-285750">
              <a:lnSpc>
                <a:spcPct val="150000"/>
              </a:lnSpc>
              <a:spcAft>
                <a:spcPts val="1800"/>
              </a:spcAft>
              <a:buClr>
                <a:srgbClr val="00B050"/>
              </a:buClr>
              <a:buSzPct val="150000"/>
              <a:buFont typeface="Arial" panose="020B0604020202020204" pitchFamily="34" charset="0"/>
              <a:buChar char="•"/>
            </a:pPr>
            <a:r>
              <a:rPr lang="zh-CN" altLang="en-US" spc="300" dirty="0">
                <a:solidFill>
                  <a:srgbClr val="0000FF"/>
                </a:solidFill>
                <a:latin typeface="SimSun" panose="02010600030101010101" pitchFamily="2" charset="-122"/>
                <a:ea typeface="SimSun" panose="02010600030101010101" pitchFamily="2" charset="-122"/>
              </a:rPr>
              <a:t>人文学</a:t>
            </a:r>
            <a:r>
              <a:rPr lang="zh-CN" altLang="en-US" spc="300" dirty="0">
                <a:solidFill>
                  <a:srgbClr val="FF0000"/>
                </a:solidFill>
                <a:latin typeface="SimSun" panose="02010600030101010101" pitchFamily="2" charset="-122"/>
                <a:ea typeface="SimSun" panose="02010600030101010101" pitchFamily="2" charset="-122"/>
              </a:rPr>
              <a:t>是科学</a:t>
            </a:r>
            <a:r>
              <a:rPr lang="zh-CN" altLang="en-US" spc="300" dirty="0">
                <a:solidFill>
                  <a:srgbClr val="0000FF"/>
                </a:solidFill>
                <a:latin typeface="SimSun" panose="02010600030101010101" pitchFamily="2" charset="-122"/>
                <a:ea typeface="SimSun" panose="02010600030101010101" pitchFamily="2" charset="-122"/>
              </a:rPr>
              <a:t>的一部</a:t>
            </a:r>
            <a:r>
              <a:rPr lang="zh-CN" altLang="en-US" spc="300" dirty="0" smtClean="0">
                <a:solidFill>
                  <a:srgbClr val="0000FF"/>
                </a:solidFill>
                <a:latin typeface="SimSun" panose="02010600030101010101" pitchFamily="2" charset="-122"/>
                <a:ea typeface="SimSun" panose="02010600030101010101" pitchFamily="2" charset="-122"/>
              </a:rPr>
              <a:t>分</a:t>
            </a:r>
            <a:endParaRPr lang="en-US" altLang="zh-CN" spc="300" dirty="0" smtClean="0">
              <a:solidFill>
                <a:srgbClr val="0000FF"/>
              </a:solidFill>
              <a:latin typeface="SimSun" panose="02010600030101010101" pitchFamily="2" charset="-122"/>
              <a:ea typeface="SimSun" panose="02010600030101010101" pitchFamily="2" charset="-122"/>
            </a:endParaRPr>
          </a:p>
          <a:p>
            <a:pPr marL="285750" indent="-285750">
              <a:lnSpc>
                <a:spcPct val="150000"/>
              </a:lnSpc>
              <a:spcAft>
                <a:spcPts val="1800"/>
              </a:spcAft>
              <a:buClr>
                <a:srgbClr val="00B050"/>
              </a:buClr>
              <a:buSzPct val="150000"/>
              <a:buFont typeface="Arial" panose="020B0604020202020204" pitchFamily="34" charset="0"/>
              <a:buChar char="•"/>
            </a:pPr>
            <a:r>
              <a:rPr lang="zh-CN" altLang="en-US" spc="300" dirty="0">
                <a:latin typeface="SimSun" panose="02010600030101010101" pitchFamily="2" charset="-122"/>
                <a:ea typeface="SimSun" panose="02010600030101010101" pitchFamily="2" charset="-122"/>
              </a:rPr>
              <a:t>建</a:t>
            </a:r>
            <a:r>
              <a:rPr lang="zh-CN" altLang="en-US" spc="300" dirty="0" smtClean="0">
                <a:latin typeface="SimSun" panose="02010600030101010101" pitchFamily="2" charset="-122"/>
                <a:ea typeface="SimSun" panose="02010600030101010101" pitchFamily="2" charset="-122"/>
              </a:rPr>
              <a:t>议大学</a:t>
            </a:r>
            <a:r>
              <a:rPr lang="zh-CN" altLang="en-US" spc="300" dirty="0" smtClean="0">
                <a:solidFill>
                  <a:srgbClr val="FF0000"/>
                </a:solidFill>
                <a:latin typeface="SimSun" panose="02010600030101010101" pitchFamily="2" charset="-122"/>
                <a:ea typeface="SimSun" panose="02010600030101010101" pitchFamily="2" charset="-122"/>
              </a:rPr>
              <a:t>学院正名</a:t>
            </a:r>
            <a:r>
              <a:rPr lang="zh-CN" altLang="en-US" spc="300" dirty="0" smtClean="0">
                <a:latin typeface="SimSun" panose="02010600030101010101" pitchFamily="2" charset="-122"/>
                <a:ea typeface="SimSun" panose="02010600030101010101" pitchFamily="2" charset="-122"/>
              </a:rPr>
              <a:t>：理</a:t>
            </a:r>
            <a:r>
              <a:rPr lang="zh-CN" altLang="en-US" spc="300" dirty="0">
                <a:latin typeface="SimSun" panose="02010600030101010101" pitchFamily="2" charset="-122"/>
                <a:ea typeface="SimSun" panose="02010600030101010101" pitchFamily="2" charset="-122"/>
              </a:rPr>
              <a:t>学</a:t>
            </a:r>
            <a:r>
              <a:rPr lang="zh-CN" altLang="en-US" spc="300" dirty="0" smtClean="0">
                <a:latin typeface="SimSun" panose="02010600030101010101" pitchFamily="2" charset="-122"/>
                <a:ea typeface="SimSun" panose="02010600030101010101" pitchFamily="2" charset="-122"/>
              </a:rPr>
              <a:t>院</a:t>
            </a:r>
            <a:r>
              <a:rPr lang="en-US" altLang="zh-CN" spc="300" dirty="0" smtClean="0">
                <a:latin typeface="SimSun" panose="02010600030101010101" pitchFamily="2" charset="-122"/>
                <a:ea typeface="SimSun" panose="02010600030101010101" pitchFamily="2" charset="-122"/>
                <a:sym typeface="Wingdings" panose="05000000000000000000" pitchFamily="2" charset="2"/>
              </a:rPr>
              <a:t></a:t>
            </a:r>
            <a:r>
              <a:rPr lang="zh-CN" altLang="en-US" dirty="0">
                <a:latin typeface="SimSun" panose="02010600030101010101" pitchFamily="2" charset="-122"/>
                <a:ea typeface="SimSun" panose="02010600030101010101" pitchFamily="2" charset="-122"/>
              </a:rPr>
              <a:t>自然科</a:t>
            </a:r>
            <a:r>
              <a:rPr lang="zh-CN" altLang="en-US" dirty="0" smtClean="0">
                <a:latin typeface="SimSun" panose="02010600030101010101" pitchFamily="2" charset="-122"/>
                <a:ea typeface="SimSun" panose="02010600030101010101" pitchFamily="2" charset="-122"/>
              </a:rPr>
              <a:t>学</a:t>
            </a:r>
            <a:r>
              <a:rPr lang="zh-CN" altLang="en-US" spc="300" dirty="0">
                <a:latin typeface="SimSun" panose="02010600030101010101" pitchFamily="2" charset="-122"/>
                <a:ea typeface="SimSun" panose="02010600030101010101" pitchFamily="2" charset="-122"/>
              </a:rPr>
              <a:t>学</a:t>
            </a:r>
            <a:r>
              <a:rPr lang="zh-CN" altLang="en-US" spc="300" dirty="0" smtClean="0">
                <a:latin typeface="SimSun" panose="02010600030101010101" pitchFamily="2" charset="-122"/>
                <a:ea typeface="SimSun" panose="02010600030101010101" pitchFamily="2" charset="-122"/>
              </a:rPr>
              <a:t>院</a:t>
            </a:r>
            <a:r>
              <a:rPr lang="en-US" altLang="zh-CN" spc="300" dirty="0" smtClean="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人</a:t>
            </a:r>
            <a:r>
              <a:rPr lang="zh-TW" altLang="en-US" dirty="0" smtClean="0">
                <a:latin typeface="SimSun" panose="02010600030101010101" pitchFamily="2" charset="-122"/>
                <a:ea typeface="SimSun" panose="02010600030101010101" pitchFamily="2" charset="-122"/>
              </a:rPr>
              <a:t>文</a:t>
            </a:r>
            <a:r>
              <a:rPr lang="zh-CN" altLang="en-US" spc="300" dirty="0">
                <a:latin typeface="SimSun" panose="02010600030101010101" pitchFamily="2" charset="-122"/>
                <a:ea typeface="SimSun" panose="02010600030101010101" pitchFamily="2" charset="-122"/>
              </a:rPr>
              <a:t>学</a:t>
            </a:r>
            <a:r>
              <a:rPr lang="zh-CN" altLang="en-US" spc="300" dirty="0" smtClean="0">
                <a:latin typeface="SimSun" panose="02010600030101010101" pitchFamily="2" charset="-122"/>
                <a:ea typeface="SimSun" panose="02010600030101010101" pitchFamily="2" charset="-122"/>
              </a:rPr>
              <a:t>院</a:t>
            </a:r>
            <a:r>
              <a:rPr lang="en-US" altLang="zh-CN" spc="300" dirty="0" smtClean="0">
                <a:latin typeface="SimSun" panose="02010600030101010101" pitchFamily="2" charset="-122"/>
                <a:ea typeface="SimSun" panose="02010600030101010101" pitchFamily="2" charset="-122"/>
                <a:sym typeface="Wingdings" panose="05000000000000000000" pitchFamily="2" charset="2"/>
              </a:rPr>
              <a:t></a:t>
            </a:r>
            <a:r>
              <a:rPr lang="zh-TW" altLang="en-US" dirty="0">
                <a:latin typeface="SimSun" panose="02010600030101010101" pitchFamily="2" charset="-122"/>
                <a:ea typeface="SimSun" panose="02010600030101010101" pitchFamily="2" charset="-122"/>
              </a:rPr>
              <a:t>人文</a:t>
            </a:r>
            <a:r>
              <a:rPr lang="zh-CN" altLang="en-US" dirty="0" smtClean="0">
                <a:latin typeface="SimSun" panose="02010600030101010101" pitchFamily="2" charset="-122"/>
                <a:ea typeface="SimSun" panose="02010600030101010101" pitchFamily="2" charset="-122"/>
              </a:rPr>
              <a:t>科</a:t>
            </a:r>
            <a:r>
              <a:rPr lang="zh-CN" altLang="en-US" dirty="0">
                <a:latin typeface="SimSun" panose="02010600030101010101" pitchFamily="2" charset="-122"/>
                <a:ea typeface="SimSun" panose="02010600030101010101" pitchFamily="2" charset="-122"/>
              </a:rPr>
              <a:t>学</a:t>
            </a:r>
            <a:r>
              <a:rPr lang="zh-CN" altLang="en-US" spc="300" dirty="0">
                <a:latin typeface="SimSun" panose="02010600030101010101" pitchFamily="2" charset="-122"/>
                <a:ea typeface="SimSun" panose="02010600030101010101" pitchFamily="2" charset="-122"/>
              </a:rPr>
              <a:t>学</a:t>
            </a:r>
            <a:r>
              <a:rPr lang="zh-CN" altLang="en-US" spc="300" dirty="0" smtClean="0">
                <a:latin typeface="SimSun" panose="02010600030101010101" pitchFamily="2" charset="-122"/>
                <a:ea typeface="SimSun" panose="02010600030101010101" pitchFamily="2" charset="-122"/>
              </a:rPr>
              <a:t>院</a:t>
            </a:r>
            <a:endParaRPr lang="en-US" altLang="zh-CN" spc="300" dirty="0" smtClean="0">
              <a:latin typeface="SimSun" panose="02010600030101010101" pitchFamily="2" charset="-122"/>
              <a:ea typeface="SimSun" panose="02010600030101010101" pitchFamily="2" charset="-122"/>
            </a:endParaRPr>
          </a:p>
          <a:p>
            <a:pPr marL="285750" indent="-285750">
              <a:lnSpc>
                <a:spcPct val="150000"/>
              </a:lnSpc>
              <a:spcAft>
                <a:spcPts val="1800"/>
              </a:spcAft>
              <a:buClr>
                <a:srgbClr val="00B050"/>
              </a:buClr>
              <a:buSzPct val="150000"/>
              <a:buFont typeface="Arial" panose="020B0604020202020204" pitchFamily="34" charset="0"/>
              <a:buChar char="•"/>
            </a:pPr>
            <a:r>
              <a:rPr lang="zh-CN" altLang="en-US" spc="300" dirty="0">
                <a:solidFill>
                  <a:srgbClr val="0000FF"/>
                </a:solidFill>
                <a:latin typeface="SimSun" panose="02010600030101010101" pitchFamily="2" charset="-122"/>
                <a:ea typeface="SimSun" panose="02010600030101010101" pitchFamily="2" charset="-122"/>
              </a:rPr>
              <a:t>文理交</a:t>
            </a:r>
            <a:r>
              <a:rPr lang="zh-CN" altLang="en-US" spc="300" dirty="0" smtClean="0">
                <a:solidFill>
                  <a:srgbClr val="0000FF"/>
                </a:solidFill>
                <a:latin typeface="SimSun" panose="02010600030101010101" pitchFamily="2" charset="-122"/>
                <a:ea typeface="SimSun" panose="02010600030101010101" pitchFamily="2" charset="-122"/>
              </a:rPr>
              <a:t>融提高</a:t>
            </a:r>
            <a:r>
              <a:rPr lang="zh-TW" altLang="en-US" dirty="0">
                <a:solidFill>
                  <a:srgbClr val="0000FF"/>
                </a:solidFill>
                <a:latin typeface="SimSun" panose="02010600030101010101" pitchFamily="2" charset="-122"/>
                <a:ea typeface="SimSun" panose="02010600030101010101" pitchFamily="2" charset="-122"/>
              </a:rPr>
              <a:t>人文</a:t>
            </a:r>
            <a:r>
              <a:rPr lang="zh-CN" altLang="en-US" spc="300" dirty="0" smtClean="0">
                <a:solidFill>
                  <a:srgbClr val="0000FF"/>
                </a:solidFill>
                <a:latin typeface="SimSun" panose="02010600030101010101" pitchFamily="2" charset="-122"/>
                <a:ea typeface="SimSun" panose="02010600030101010101" pitchFamily="2" charset="-122"/>
              </a:rPr>
              <a:t>学的</a:t>
            </a:r>
            <a:r>
              <a:rPr lang="zh-CN" altLang="en-US" spc="300" dirty="0">
                <a:solidFill>
                  <a:srgbClr val="FF0000"/>
                </a:solidFill>
                <a:latin typeface="SimSun" panose="02010600030101010101" pitchFamily="2" charset="-122"/>
                <a:ea typeface="SimSun" panose="02010600030101010101" pitchFamily="2" charset="-122"/>
              </a:rPr>
              <a:t>研</a:t>
            </a:r>
            <a:r>
              <a:rPr lang="zh-CN" altLang="en-US" spc="300" dirty="0" smtClean="0">
                <a:solidFill>
                  <a:srgbClr val="FF0000"/>
                </a:solidFill>
                <a:latin typeface="SimSun" panose="02010600030101010101" pitchFamily="2" charset="-122"/>
                <a:ea typeface="SimSun" panose="02010600030101010101" pitchFamily="2" charset="-122"/>
              </a:rPr>
              <a:t>究水平</a:t>
            </a:r>
            <a:r>
              <a:rPr lang="en-US" altLang="zh-CN" spc="300" dirty="0" smtClean="0">
                <a:solidFill>
                  <a:srgbClr val="0000FF"/>
                </a:solidFill>
                <a:latin typeface="SimSun" panose="02010600030101010101" pitchFamily="2" charset="-122"/>
                <a:ea typeface="SimSun" panose="02010600030101010101" pitchFamily="2" charset="-122"/>
              </a:rPr>
              <a:t>,</a:t>
            </a:r>
            <a:r>
              <a:rPr lang="zh-CN" altLang="en-US" spc="300" dirty="0" smtClean="0">
                <a:solidFill>
                  <a:srgbClr val="0000FF"/>
                </a:solidFill>
                <a:latin typeface="SimSun" panose="02010600030101010101" pitchFamily="2" charset="-122"/>
                <a:ea typeface="SimSun" panose="02010600030101010101" pitchFamily="2" charset="-122"/>
              </a:rPr>
              <a:t>同时扩展</a:t>
            </a:r>
            <a:r>
              <a:rPr lang="zh-CN" altLang="en-US" dirty="0">
                <a:solidFill>
                  <a:srgbClr val="0000FF"/>
                </a:solidFill>
                <a:latin typeface="SimSun" panose="02010600030101010101" pitchFamily="2" charset="-122"/>
                <a:ea typeface="SimSun" panose="02010600030101010101" pitchFamily="2" charset="-122"/>
              </a:rPr>
              <a:t>自然</a:t>
            </a:r>
            <a:r>
              <a:rPr lang="zh-CN" altLang="en-US" dirty="0" smtClean="0">
                <a:solidFill>
                  <a:srgbClr val="0000FF"/>
                </a:solidFill>
                <a:latin typeface="SimSun" panose="02010600030101010101" pitchFamily="2" charset="-122"/>
                <a:ea typeface="SimSun" panose="02010600030101010101" pitchFamily="2" charset="-122"/>
              </a:rPr>
              <a:t>科</a:t>
            </a:r>
            <a:r>
              <a:rPr lang="zh-CN" altLang="en-US" spc="300" dirty="0">
                <a:solidFill>
                  <a:srgbClr val="0000FF"/>
                </a:solidFill>
                <a:latin typeface="SimSun" panose="02010600030101010101" pitchFamily="2" charset="-122"/>
                <a:ea typeface="SimSun" panose="02010600030101010101" pitchFamily="2" charset="-122"/>
              </a:rPr>
              <a:t>学</a:t>
            </a:r>
            <a:r>
              <a:rPr lang="zh-CN" altLang="en-US" spc="300" dirty="0" smtClean="0">
                <a:solidFill>
                  <a:srgbClr val="0000FF"/>
                </a:solidFill>
                <a:latin typeface="SimSun" panose="02010600030101010101" pitchFamily="2" charset="-122"/>
                <a:ea typeface="SimSun" panose="02010600030101010101" pitchFamily="2" charset="-122"/>
              </a:rPr>
              <a:t>的</a:t>
            </a:r>
            <a:r>
              <a:rPr lang="zh-CN" altLang="en-US" spc="300" dirty="0" smtClean="0">
                <a:solidFill>
                  <a:srgbClr val="FF0000"/>
                </a:solidFill>
                <a:latin typeface="SimSun" panose="02010600030101010101" pitchFamily="2" charset="-122"/>
                <a:ea typeface="SimSun" panose="02010600030101010101" pitchFamily="2" charset="-122"/>
              </a:rPr>
              <a:t>研</a:t>
            </a:r>
            <a:r>
              <a:rPr lang="zh-CN" altLang="en-US" spc="300" dirty="0">
                <a:solidFill>
                  <a:srgbClr val="FF0000"/>
                </a:solidFill>
                <a:latin typeface="SimSun" panose="02010600030101010101" pitchFamily="2" charset="-122"/>
                <a:ea typeface="SimSun" panose="02010600030101010101" pitchFamily="2" charset="-122"/>
              </a:rPr>
              <a:t>究领</a:t>
            </a:r>
            <a:r>
              <a:rPr lang="zh-CN" altLang="en-US" spc="300" dirty="0" smtClean="0">
                <a:solidFill>
                  <a:srgbClr val="FF0000"/>
                </a:solidFill>
                <a:latin typeface="SimSun" panose="02010600030101010101" pitchFamily="2" charset="-122"/>
                <a:ea typeface="SimSun" panose="02010600030101010101" pitchFamily="2" charset="-122"/>
              </a:rPr>
              <a:t>域</a:t>
            </a:r>
            <a:endParaRPr lang="en-US" altLang="zh-CN" spc="300" dirty="0" smtClean="0">
              <a:solidFill>
                <a:srgbClr val="0000FF"/>
              </a:solidFill>
              <a:latin typeface="SimSun" panose="02010600030101010101" pitchFamily="2" charset="-122"/>
              <a:ea typeface="SimSun" panose="02010600030101010101" pitchFamily="2" charset="-122"/>
            </a:endParaRPr>
          </a:p>
          <a:p>
            <a:pPr marL="285750" indent="-285750">
              <a:lnSpc>
                <a:spcPct val="150000"/>
              </a:lnSpc>
              <a:spcAft>
                <a:spcPts val="1800"/>
              </a:spcAft>
              <a:buClr>
                <a:srgbClr val="00B050"/>
              </a:buClr>
              <a:buSzPct val="150000"/>
              <a:buFont typeface="Arial" panose="020B0604020202020204" pitchFamily="34" charset="0"/>
              <a:buChar char="•"/>
            </a:pPr>
            <a:r>
              <a:rPr lang="zh-CN" altLang="en-US" spc="300" dirty="0">
                <a:latin typeface="SimSun" panose="02010600030101010101" pitchFamily="2" charset="-122"/>
                <a:ea typeface="SimSun" panose="02010600030101010101" pitchFamily="2" charset="-122"/>
              </a:rPr>
              <a:t>文理交</a:t>
            </a:r>
            <a:r>
              <a:rPr lang="zh-CN" altLang="en-US" spc="300" dirty="0" smtClean="0">
                <a:latin typeface="SimSun" panose="02010600030101010101" pitchFamily="2" charset="-122"/>
                <a:ea typeface="SimSun" panose="02010600030101010101" pitchFamily="2" charset="-122"/>
              </a:rPr>
              <a:t>融</a:t>
            </a:r>
            <a:r>
              <a:rPr lang="zh-CN" altLang="en-US" spc="300" dirty="0">
                <a:latin typeface="SimSun" panose="02010600030101010101" pitchFamily="2" charset="-122"/>
                <a:ea typeface="SimSun" panose="02010600030101010101" pitchFamily="2" charset="-122"/>
              </a:rPr>
              <a:t>促创新</a:t>
            </a:r>
          </a:p>
          <a:p>
            <a:pPr marL="285750" indent="-285750">
              <a:lnSpc>
                <a:spcPct val="150000"/>
              </a:lnSpc>
              <a:spcAft>
                <a:spcPts val="1800"/>
              </a:spcAft>
              <a:buClr>
                <a:srgbClr val="00B050"/>
              </a:buClr>
              <a:buSzPct val="150000"/>
              <a:buFont typeface="Arial" panose="020B0604020202020204" pitchFamily="34" charset="0"/>
              <a:buChar char="•"/>
            </a:pPr>
            <a:r>
              <a:rPr lang="zh-CN" altLang="en-US" spc="300" dirty="0" smtClean="0">
                <a:solidFill>
                  <a:srgbClr val="FF0000"/>
                </a:solidFill>
                <a:latin typeface="SimSun" panose="02010600030101010101" pitchFamily="2" charset="-122"/>
                <a:ea typeface="SimSun" panose="02010600030101010101" pitchFamily="2" charset="-122"/>
              </a:rPr>
              <a:t>长期來說</a:t>
            </a:r>
            <a:r>
              <a:rPr lang="en-US" altLang="zh-CN" spc="300" dirty="0" smtClean="0">
                <a:solidFill>
                  <a:srgbClr val="0000FF"/>
                </a:solidFill>
                <a:latin typeface="SimSun" panose="02010600030101010101" pitchFamily="2" charset="-122"/>
                <a:ea typeface="SimSun" panose="02010600030101010101" pitchFamily="2" charset="-122"/>
              </a:rPr>
              <a:t>,</a:t>
            </a:r>
            <a:r>
              <a:rPr lang="zh-CN" altLang="en-US" spc="300" dirty="0" smtClean="0">
                <a:solidFill>
                  <a:srgbClr val="0000FF"/>
                </a:solidFill>
                <a:latin typeface="SimSun" panose="02010600030101010101" pitchFamily="2" charset="-122"/>
                <a:ea typeface="SimSun" panose="02010600030101010101" pitchFamily="2" charset="-122"/>
              </a:rPr>
              <a:t>文理交融的根本解决途径就是提高人</a:t>
            </a:r>
            <a:r>
              <a:rPr lang="zh-CN" altLang="en-US" spc="300" dirty="0">
                <a:solidFill>
                  <a:srgbClr val="0000FF"/>
                </a:solidFill>
                <a:latin typeface="SimSun" panose="02010600030101010101" pitchFamily="2" charset="-122"/>
                <a:ea typeface="SimSun" panose="02010600030101010101" pitchFamily="2" charset="-122"/>
              </a:rPr>
              <a:t>文学研</a:t>
            </a:r>
            <a:r>
              <a:rPr lang="zh-CN" altLang="en-US" spc="300" dirty="0" smtClean="0">
                <a:solidFill>
                  <a:srgbClr val="0000FF"/>
                </a:solidFill>
                <a:latin typeface="SimSun" panose="02010600030101010101" pitchFamily="2" charset="-122"/>
                <a:ea typeface="SimSun" panose="02010600030101010101" pitchFamily="2" charset="-122"/>
              </a:rPr>
              <a:t>究的</a:t>
            </a:r>
            <a:r>
              <a:rPr lang="zh-CN" altLang="en-US" spc="300" dirty="0">
                <a:solidFill>
                  <a:srgbClr val="0000FF"/>
                </a:solidFill>
                <a:latin typeface="SimSun" panose="02010600030101010101" pitchFamily="2" charset="-122"/>
                <a:ea typeface="SimSun" panose="02010600030101010101" pitchFamily="2" charset="-122"/>
              </a:rPr>
              <a:t>科</a:t>
            </a:r>
            <a:r>
              <a:rPr lang="zh-CN" altLang="en-US" spc="300" dirty="0" smtClean="0">
                <a:solidFill>
                  <a:srgbClr val="0000FF"/>
                </a:solidFill>
                <a:latin typeface="SimSun" panose="02010600030101010101" pitchFamily="2" charset="-122"/>
                <a:ea typeface="SimSun" panose="02010600030101010101" pitchFamily="2" charset="-122"/>
              </a:rPr>
              <a:t>学性</a:t>
            </a:r>
            <a:r>
              <a:rPr lang="en-US" altLang="zh-CN" spc="300" dirty="0" smtClean="0">
                <a:solidFill>
                  <a:srgbClr val="ABABFF"/>
                </a:solidFill>
                <a:latin typeface="SimSun" panose="02010600030101010101" pitchFamily="2" charset="-122"/>
                <a:ea typeface="SimSun" panose="02010600030101010101" pitchFamily="2" charset="-122"/>
              </a:rPr>
              <a:t>(</a:t>
            </a:r>
            <a:r>
              <a:rPr lang="zh-CN" altLang="en-US" spc="300" dirty="0" smtClean="0">
                <a:solidFill>
                  <a:srgbClr val="ABABFF"/>
                </a:solidFill>
                <a:latin typeface="SimSun" panose="02010600030101010101" pitchFamily="2" charset="-122"/>
                <a:ea typeface="SimSun" panose="02010600030101010101" pitchFamily="2" charset="-122"/>
              </a:rPr>
              <a:t>通过人</a:t>
            </a:r>
            <a:r>
              <a:rPr lang="zh-CN" altLang="en-US" spc="300" dirty="0">
                <a:solidFill>
                  <a:srgbClr val="ABABFF"/>
                </a:solidFill>
                <a:latin typeface="SimSun" panose="02010600030101010101" pitchFamily="2" charset="-122"/>
                <a:ea typeface="SimSun" panose="02010600030101010101" pitchFamily="2" charset="-122"/>
              </a:rPr>
              <a:t>文学学者</a:t>
            </a:r>
            <a:r>
              <a:rPr lang="zh-CN" altLang="en-US" spc="300" dirty="0" smtClean="0">
                <a:solidFill>
                  <a:srgbClr val="ABABFF"/>
                </a:solidFill>
                <a:latin typeface="SimSun" panose="02010600030101010101" pitchFamily="2" charset="-122"/>
                <a:ea typeface="SimSun" panose="02010600030101010101" pitchFamily="2" charset="-122"/>
              </a:rPr>
              <a:t>和自然科学工作者合作</a:t>
            </a:r>
            <a:r>
              <a:rPr lang="en-US" altLang="zh-CN" spc="300" dirty="0" smtClean="0">
                <a:solidFill>
                  <a:srgbClr val="ABABFF"/>
                </a:solidFill>
                <a:latin typeface="SimSun" panose="02010600030101010101" pitchFamily="2" charset="-122"/>
                <a:ea typeface="SimSun" panose="02010600030101010101" pitchFamily="2" charset="-122"/>
              </a:rPr>
              <a:t>)</a:t>
            </a:r>
            <a:r>
              <a:rPr lang="en-US" altLang="zh-CN" spc="300" dirty="0" smtClean="0">
                <a:solidFill>
                  <a:srgbClr val="0000FF"/>
                </a:solidFill>
                <a:latin typeface="SimSun" panose="02010600030101010101" pitchFamily="2" charset="-122"/>
                <a:ea typeface="SimSun" panose="02010600030101010101" pitchFamily="2" charset="-122"/>
              </a:rPr>
              <a:t>,</a:t>
            </a:r>
            <a:r>
              <a:rPr lang="zh-CN" altLang="en-US" spc="300" dirty="0" smtClean="0">
                <a:solidFill>
                  <a:srgbClr val="FF0000"/>
                </a:solidFill>
                <a:latin typeface="SimSun" panose="02010600030101010101" pitchFamily="2" charset="-122"/>
                <a:ea typeface="SimSun" panose="02010600030101010101" pitchFamily="2" charset="-122"/>
              </a:rPr>
              <a:t>先從研究层次解决问題</a:t>
            </a:r>
            <a:r>
              <a:rPr lang="en-US" altLang="zh-CN" spc="300" dirty="0" smtClean="0">
                <a:solidFill>
                  <a:srgbClr val="0000FF"/>
                </a:solidFill>
                <a:latin typeface="SimSun" panose="02010600030101010101" pitchFamily="2" charset="-122"/>
                <a:ea typeface="SimSun" panose="02010600030101010101" pitchFamily="2" charset="-122"/>
              </a:rPr>
              <a:t>,</a:t>
            </a:r>
            <a:r>
              <a:rPr lang="zh-CN" altLang="en-US" spc="300" dirty="0" smtClean="0">
                <a:solidFill>
                  <a:srgbClr val="0000FF"/>
                </a:solidFill>
                <a:latin typeface="SimSun" panose="02010600030101010101" pitchFamily="2" charset="-122"/>
                <a:ea typeface="SimSun" panose="02010600030101010101" pitchFamily="2" charset="-122"/>
              </a:rPr>
              <a:t>自然就会辐射到教</a:t>
            </a:r>
            <a:r>
              <a:rPr lang="zh-CN" altLang="en-US" spc="300" dirty="0">
                <a:solidFill>
                  <a:srgbClr val="0000FF"/>
                </a:solidFill>
                <a:latin typeface="SimSun" panose="02010600030101010101" pitchFamily="2" charset="-122"/>
                <a:ea typeface="SimSun" panose="02010600030101010101" pitchFamily="2" charset="-122"/>
              </a:rPr>
              <a:t>育层</a:t>
            </a:r>
            <a:r>
              <a:rPr lang="zh-CN" altLang="en-US" spc="300" dirty="0" smtClean="0">
                <a:solidFill>
                  <a:srgbClr val="0000FF"/>
                </a:solidFill>
                <a:latin typeface="SimSun" panose="02010600030101010101" pitchFamily="2" charset="-122"/>
                <a:ea typeface="SimSun" panose="02010600030101010101" pitchFamily="2" charset="-122"/>
              </a:rPr>
              <a:t>次与社</a:t>
            </a:r>
            <a:r>
              <a:rPr lang="zh-CN" altLang="en-US" spc="300" dirty="0">
                <a:solidFill>
                  <a:srgbClr val="0000FF"/>
                </a:solidFill>
                <a:latin typeface="SimSun" panose="02010600030101010101" pitchFamily="2" charset="-122"/>
                <a:ea typeface="SimSun" panose="02010600030101010101" pitchFamily="2" charset="-122"/>
              </a:rPr>
              <a:t>交层次</a:t>
            </a:r>
            <a:endParaRPr lang="en-US" altLang="zh-CN" spc="300" dirty="0" smtClean="0">
              <a:solidFill>
                <a:srgbClr val="0000FF"/>
              </a:solidFill>
              <a:latin typeface="SimSun" panose="02010600030101010101" pitchFamily="2" charset="-122"/>
              <a:ea typeface="SimSun" panose="02010600030101010101" pitchFamily="2" charset="-122"/>
            </a:endParaRPr>
          </a:p>
          <a:p>
            <a:pPr marL="285750" indent="-285750">
              <a:lnSpc>
                <a:spcPct val="150000"/>
              </a:lnSpc>
              <a:buClr>
                <a:srgbClr val="00B050"/>
              </a:buClr>
              <a:buSzPct val="150000"/>
              <a:buFont typeface="Arial" panose="020B0604020202020204" pitchFamily="34" charset="0"/>
              <a:buChar char="•"/>
            </a:pPr>
            <a:r>
              <a:rPr lang="zh-CN" altLang="en-US" spc="300" dirty="0" smtClean="0">
                <a:solidFill>
                  <a:srgbClr val="FF0000"/>
                </a:solidFill>
                <a:latin typeface="SimSun" panose="02010600030101010101" pitchFamily="2" charset="-122"/>
                <a:ea typeface="SimSun" panose="02010600030101010101" pitchFamily="2" charset="-122"/>
              </a:rPr>
              <a:t>短期來説</a:t>
            </a:r>
            <a:r>
              <a:rPr lang="en-US" altLang="zh-CN" spc="300" dirty="0" smtClean="0">
                <a:latin typeface="SimSun" panose="02010600030101010101" pitchFamily="2" charset="-122"/>
                <a:ea typeface="SimSun" panose="02010600030101010101" pitchFamily="2" charset="-122"/>
              </a:rPr>
              <a:t>,</a:t>
            </a:r>
            <a:r>
              <a:rPr lang="zh-CN" altLang="en-US" spc="300" dirty="0" smtClean="0">
                <a:latin typeface="SimSun" panose="02010600030101010101" pitchFamily="2" charset="-122"/>
                <a:ea typeface="SimSun" panose="02010600030101010101" pitchFamily="2" charset="-122"/>
              </a:rPr>
              <a:t>就是通過</a:t>
            </a:r>
            <a:r>
              <a:rPr lang="zh-CN" altLang="en-US" spc="300" dirty="0" smtClean="0">
                <a:solidFill>
                  <a:srgbClr val="FF0000"/>
                </a:solidFill>
                <a:latin typeface="SimSun" panose="02010600030101010101" pitchFamily="2" charset="-122"/>
                <a:ea typeface="SimSun" panose="02010600030101010101" pitchFamily="2" charset="-122"/>
              </a:rPr>
              <a:t>通识教育</a:t>
            </a:r>
            <a:r>
              <a:rPr lang="zh-CN" altLang="en-US" spc="300" dirty="0" smtClean="0">
                <a:latin typeface="SimSun" panose="02010600030101010101" pitchFamily="2" charset="-122"/>
                <a:ea typeface="SimSun" panose="02010600030101010101" pitchFamily="2" charset="-122"/>
              </a:rPr>
              <a:t>把</a:t>
            </a:r>
            <a:r>
              <a:rPr lang="zh-CN" altLang="en-US" spc="300" dirty="0">
                <a:latin typeface="SimSun" panose="02010600030101010101" pitchFamily="2" charset="-122"/>
                <a:ea typeface="SimSun" panose="02010600030101010101" pitchFamily="2" charset="-122"/>
              </a:rPr>
              <a:t>问</a:t>
            </a:r>
            <a:r>
              <a:rPr lang="zh-CN" altLang="en-US" spc="300" dirty="0" smtClean="0">
                <a:latin typeface="SimSun" panose="02010600030101010101" pitchFamily="2" charset="-122"/>
                <a:ea typeface="SimSun" panose="02010600030101010101" pitchFamily="2" charset="-122"/>
              </a:rPr>
              <a:t>題說清楚</a:t>
            </a:r>
            <a:r>
              <a:rPr lang="en-US" altLang="zh-CN" spc="300" dirty="0" smtClean="0">
                <a:latin typeface="SimSun" panose="02010600030101010101" pitchFamily="2" charset="-122"/>
                <a:ea typeface="SimSun" panose="02010600030101010101" pitchFamily="2" charset="-122"/>
              </a:rPr>
              <a:t>,</a:t>
            </a:r>
            <a:r>
              <a:rPr lang="zh-CN" altLang="en-US" spc="300" dirty="0" smtClean="0">
                <a:latin typeface="SimSun" panose="02010600030101010101" pitchFamily="2" charset="-122"/>
                <a:ea typeface="SimSun" panose="02010600030101010101" pitchFamily="2" charset="-122"/>
              </a:rPr>
              <a:t>並把已知的成果传授与學生</a:t>
            </a:r>
            <a:endParaRPr lang="en-US" spc="300" dirty="0">
              <a:latin typeface="SimSun" panose="02010600030101010101" pitchFamily="2" charset="-122"/>
              <a:ea typeface="SimSun" panose="02010600030101010101" pitchFamily="2" charset="-122"/>
            </a:endParaRPr>
          </a:p>
        </p:txBody>
      </p:sp>
      <p:sp>
        <p:nvSpPr>
          <p:cNvPr id="8" name="Text Box 3"/>
          <p:cNvSpPr txBox="1">
            <a:spLocks noChangeArrowheads="1"/>
          </p:cNvSpPr>
          <p:nvPr/>
        </p:nvSpPr>
        <p:spPr bwMode="auto">
          <a:xfrm>
            <a:off x="457200" y="43703"/>
            <a:ext cx="8229600" cy="369332"/>
          </a:xfrm>
          <a:prstGeom prst="rect">
            <a:avLst/>
          </a:prstGeom>
          <a:solidFill>
            <a:srgbClr val="FFFF00"/>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CN" altLang="en-US" sz="1800" b="1" spc="300" dirty="0">
                <a:latin typeface="SimSun" panose="02010600030101010101" pitchFamily="2" charset="-122"/>
                <a:ea typeface="SimSun" panose="02010600030101010101" pitchFamily="2" charset="-122"/>
              </a:rPr>
              <a:t>文理交</a:t>
            </a:r>
            <a:r>
              <a:rPr lang="zh-CN" altLang="en-US" sz="1800" b="1" spc="300" dirty="0" smtClean="0">
                <a:latin typeface="SimSun" panose="02010600030101010101" pitchFamily="2" charset="-122"/>
                <a:ea typeface="SimSun" panose="02010600030101010101" pitchFamily="2" charset="-122"/>
              </a:rPr>
              <a:t>融之道</a:t>
            </a:r>
            <a:endParaRPr lang="en-US" altLang="zh-CN" sz="1800" b="1" spc="300"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78791609"/>
      </p:ext>
    </p:extLst>
  </p:cSld>
  <p:clrMapOvr>
    <a:masterClrMapping/>
  </p:clrMapOvr>
  <p:transition advTm="4784"/>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2" name="TextBox 1"/>
          <p:cNvSpPr txBox="1"/>
          <p:nvPr/>
        </p:nvSpPr>
        <p:spPr>
          <a:xfrm>
            <a:off x="748748" y="228600"/>
            <a:ext cx="7633252" cy="6191439"/>
          </a:xfrm>
          <a:prstGeom prst="rect">
            <a:avLst/>
          </a:prstGeom>
          <a:noFill/>
        </p:spPr>
        <p:txBody>
          <a:bodyPr wrap="square" rtlCol="0">
            <a:spAutoFit/>
          </a:bodyPr>
          <a:lstStyle/>
          <a:p>
            <a:pPr algn="ctr">
              <a:spcAft>
                <a:spcPts val="1200"/>
              </a:spcAft>
            </a:pPr>
            <a:r>
              <a:rPr lang="zh-CN" altLang="en-US" b="1" dirty="0" smtClean="0">
                <a:latin typeface="SimSun" panose="02010600030101010101" pitchFamily="2" charset="-122"/>
                <a:ea typeface="SimSun" panose="02010600030101010101" pitchFamily="2" charset="-122"/>
              </a:rPr>
              <a:t>文</a:t>
            </a:r>
            <a:r>
              <a:rPr lang="zh-CN" altLang="en-US" b="1" dirty="0">
                <a:latin typeface="SimSun" panose="02010600030101010101" pitchFamily="2" charset="-122"/>
                <a:ea typeface="SimSun" panose="02010600030101010101" pitchFamily="2" charset="-122"/>
              </a:rPr>
              <a:t>理交融之</a:t>
            </a:r>
            <a:r>
              <a:rPr lang="zh-CN" altLang="en-US" b="1" dirty="0" smtClean="0">
                <a:latin typeface="SimSun" panose="02010600030101010101" pitchFamily="2" charset="-122"/>
                <a:ea typeface="SimSun" panose="02010600030101010101" pitchFamily="2" charset="-122"/>
              </a:rPr>
              <a:t>道</a:t>
            </a:r>
            <a:endParaRPr lang="en-US" altLang="zh-CN" b="1" dirty="0" smtClean="0">
              <a:latin typeface="SimSun" panose="02010600030101010101" pitchFamily="2" charset="-122"/>
              <a:ea typeface="SimSun" panose="02010600030101010101" pitchFamily="2" charset="-122"/>
            </a:endParaRPr>
          </a:p>
          <a:p>
            <a:pPr algn="ctr">
              <a:spcBef>
                <a:spcPts val="1200"/>
              </a:spcBef>
              <a:spcAft>
                <a:spcPts val="1200"/>
              </a:spcAft>
            </a:pPr>
            <a:r>
              <a:rPr lang="zh-CN" altLang="en-US" sz="1600" dirty="0" smtClean="0">
                <a:latin typeface="SimSun" panose="02010600030101010101" pitchFamily="2" charset="-122"/>
                <a:ea typeface="SimSun" panose="02010600030101010101" pitchFamily="2" charset="-122"/>
              </a:rPr>
              <a:t>林磊</a:t>
            </a:r>
            <a:endParaRPr lang="en-US" altLang="zh-CN" sz="1600" dirty="0" smtClean="0">
              <a:latin typeface="SimSun" panose="02010600030101010101" pitchFamily="2" charset="-122"/>
              <a:ea typeface="SimSun" panose="02010600030101010101" pitchFamily="2" charset="-122"/>
            </a:endParaRPr>
          </a:p>
          <a:p>
            <a:pPr algn="ctr">
              <a:spcAft>
                <a:spcPts val="1800"/>
              </a:spcAft>
            </a:pPr>
            <a:r>
              <a:rPr lang="zh-CN" altLang="en-US" sz="1400" dirty="0" smtClean="0">
                <a:latin typeface="SimSun" panose="02010600030101010101" pitchFamily="2" charset="-122"/>
                <a:ea typeface="SimSun" panose="02010600030101010101" pitchFamily="2" charset="-122"/>
              </a:rPr>
              <a:t>美</a:t>
            </a:r>
            <a:r>
              <a:rPr lang="zh-CN" altLang="en-US" sz="1400" dirty="0">
                <a:latin typeface="SimSun" panose="02010600030101010101" pitchFamily="2" charset="-122"/>
                <a:ea typeface="SimSun" panose="02010600030101010101" pitchFamily="2" charset="-122"/>
              </a:rPr>
              <a:t>国加州圣何塞州立大学物理</a:t>
            </a:r>
            <a:r>
              <a:rPr lang="zh-CN" altLang="en-US" sz="1400" dirty="0" smtClean="0">
                <a:latin typeface="SimSun" panose="02010600030101010101" pitchFamily="2" charset="-122"/>
                <a:ea typeface="SimSun" panose="02010600030101010101" pitchFamily="2" charset="-122"/>
              </a:rPr>
              <a:t>系</a:t>
            </a:r>
            <a:endParaRPr lang="en-US" altLang="zh-CN" sz="1400" dirty="0" smtClean="0">
              <a:latin typeface="SimSun" panose="02010600030101010101" pitchFamily="2" charset="-122"/>
              <a:ea typeface="SimSun" panose="02010600030101010101" pitchFamily="2" charset="-122"/>
            </a:endParaRPr>
          </a:p>
          <a:p>
            <a:pPr>
              <a:lnSpc>
                <a:spcPts val="2200"/>
              </a:lnSpc>
              <a:spcBef>
                <a:spcPts val="1200"/>
              </a:spcBef>
            </a:pPr>
            <a:r>
              <a:rPr lang="zh-CN" altLang="en-US" sz="1400" dirty="0" smtClean="0">
                <a:latin typeface="SimSun" panose="02010600030101010101" pitchFamily="2" charset="-122"/>
                <a:ea typeface="SimSun" panose="02010600030101010101" pitchFamily="2" charset="-122"/>
              </a:rPr>
              <a:t>文</a:t>
            </a:r>
            <a:r>
              <a:rPr lang="zh-CN" altLang="en-US" sz="1400" dirty="0">
                <a:latin typeface="SimSun" panose="02010600030101010101" pitchFamily="2" charset="-122"/>
                <a:ea typeface="SimSun" panose="02010600030101010101" pitchFamily="2" charset="-122"/>
              </a:rPr>
              <a:t>理交融的问题始于历史上的文理分离。文理交融有三个层次</a:t>
            </a:r>
            <a:r>
              <a:rPr lang="en-US" altLang="zh-CN" sz="1400" dirty="0">
                <a:latin typeface="SimSun" panose="02010600030101010101" pitchFamily="2" charset="-122"/>
                <a:ea typeface="SimSun" panose="02010600030101010101" pitchFamily="2" charset="-122"/>
              </a:rPr>
              <a:t>: </a:t>
            </a:r>
            <a:r>
              <a:rPr lang="zh-CN" altLang="en-US" sz="1400" dirty="0" smtClean="0">
                <a:latin typeface="SimSun" panose="02010600030101010101" pitchFamily="2" charset="-122"/>
                <a:ea typeface="SimSun" panose="02010600030101010101" pitchFamily="2" charset="-122"/>
              </a:rPr>
              <a:t>教</a:t>
            </a:r>
            <a:r>
              <a:rPr lang="zh-CN" altLang="en-US" sz="1400" dirty="0">
                <a:latin typeface="SimSun" panose="02010600030101010101" pitchFamily="2" charset="-122"/>
                <a:ea typeface="SimSun" panose="02010600030101010101" pitchFamily="2" charset="-122"/>
              </a:rPr>
              <a:t>育</a:t>
            </a:r>
            <a:r>
              <a:rPr lang="zh-CN" altLang="en-US" sz="1400" dirty="0" smtClean="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社交、</a:t>
            </a:r>
            <a:r>
              <a:rPr lang="zh-CN" altLang="en-US" sz="1400" dirty="0" smtClean="0">
                <a:latin typeface="SimSun" panose="02010600030101010101" pitchFamily="2" charset="-122"/>
                <a:ea typeface="SimSun" panose="02010600030101010101" pitchFamily="2" charset="-122"/>
              </a:rPr>
              <a:t>研</a:t>
            </a:r>
            <a:r>
              <a:rPr lang="zh-CN" altLang="en-US" sz="1400" dirty="0">
                <a:latin typeface="SimSun" panose="02010600030101010101" pitchFamily="2" charset="-122"/>
                <a:ea typeface="SimSun" panose="02010600030101010101" pitchFamily="2" charset="-122"/>
              </a:rPr>
              <a:t>究</a:t>
            </a:r>
            <a:r>
              <a:rPr lang="zh-CN" altLang="en-US" sz="1400" dirty="0" smtClean="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蔡元培的“文理融合”</a:t>
            </a:r>
            <a:r>
              <a:rPr lang="en-US" altLang="zh-CN" sz="1400" dirty="0">
                <a:latin typeface="SimSun" panose="02010600030101010101" pitchFamily="2" charset="-122"/>
                <a:ea typeface="SimSun" panose="02010600030101010101" pitchFamily="2" charset="-122"/>
              </a:rPr>
              <a:t>(1918) </a:t>
            </a:r>
            <a:r>
              <a:rPr lang="zh-CN" altLang="en-US" sz="1400" dirty="0">
                <a:latin typeface="SimSun" panose="02010600030101010101" pitchFamily="2" charset="-122"/>
                <a:ea typeface="SimSun" panose="02010600030101010101" pitchFamily="2" charset="-122"/>
              </a:rPr>
              <a:t>是教育层次</a:t>
            </a:r>
            <a:r>
              <a:rPr lang="zh-CN" altLang="en-US" sz="1400" dirty="0" smtClean="0">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C</a:t>
            </a:r>
            <a:r>
              <a:rPr lang="en-US" altLang="zh-CN" sz="1400" dirty="0">
                <a:latin typeface="SimSun" panose="02010600030101010101" pitchFamily="2" charset="-122"/>
                <a:ea typeface="SimSun" panose="02010600030101010101" pitchFamily="2" charset="-122"/>
              </a:rPr>
              <a:t>. P</a:t>
            </a:r>
            <a:r>
              <a:rPr lang="en-US" altLang="zh-CN" sz="1400" dirty="0" smtClean="0">
                <a:latin typeface="SimSun" panose="02010600030101010101" pitchFamily="2" charset="-122"/>
                <a:ea typeface="SimSun" panose="02010600030101010101" pitchFamily="2" charset="-122"/>
              </a:rPr>
              <a:t>. Snow </a:t>
            </a:r>
            <a:r>
              <a:rPr lang="zh-CN" altLang="en-US" sz="1400" dirty="0">
                <a:latin typeface="SimSun" panose="02010600030101010101" pitchFamily="2" charset="-122"/>
                <a:ea typeface="SimSun" panose="02010600030101010101" pitchFamily="2" charset="-122"/>
              </a:rPr>
              <a:t>的“两种文化”</a:t>
            </a:r>
            <a:r>
              <a:rPr lang="en-US" altLang="zh-CN" sz="1400" dirty="0">
                <a:latin typeface="SimSun" panose="02010600030101010101" pitchFamily="2" charset="-122"/>
                <a:ea typeface="SimSun" panose="02010600030101010101" pitchFamily="2" charset="-122"/>
              </a:rPr>
              <a:t>(1959</a:t>
            </a:r>
            <a:r>
              <a:rPr lang="en-US" altLang="zh-CN"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是</a:t>
            </a:r>
            <a:r>
              <a:rPr lang="zh-CN" altLang="en-US" sz="1400" dirty="0">
                <a:latin typeface="SimSun" panose="02010600030101010101" pitchFamily="2" charset="-122"/>
                <a:ea typeface="SimSun" panose="02010600030101010101" pitchFamily="2" charset="-122"/>
              </a:rPr>
              <a:t>社交层次</a:t>
            </a:r>
            <a:r>
              <a:rPr lang="zh-CN" altLang="en-US" sz="1400" dirty="0" smtClean="0">
                <a:latin typeface="SimSun" panose="02010600030101010101" pitchFamily="2" charset="-122"/>
                <a:ea typeface="SimSun" panose="02010600030101010101" pitchFamily="2" charset="-122"/>
              </a:rPr>
              <a:t>，研</a:t>
            </a:r>
            <a:r>
              <a:rPr lang="zh-CN" altLang="en-US" sz="1400" dirty="0">
                <a:latin typeface="SimSun" panose="02010600030101010101" pitchFamily="2" charset="-122"/>
                <a:ea typeface="SimSun" panose="02010600030101010101" pitchFamily="2" charset="-122"/>
              </a:rPr>
              <a:t>究层次是近 </a:t>
            </a:r>
            <a:r>
              <a:rPr lang="en-US" altLang="zh-CN" sz="1400" dirty="0">
                <a:latin typeface="SimSun" panose="02010600030101010101" pitchFamily="2" charset="-122"/>
                <a:ea typeface="SimSun" panose="02010600030101010101" pitchFamily="2" charset="-122"/>
              </a:rPr>
              <a:t>20 </a:t>
            </a:r>
            <a:r>
              <a:rPr lang="zh-CN" altLang="en-US" sz="1400" dirty="0">
                <a:latin typeface="SimSun" panose="02010600030101010101" pitchFamily="2" charset="-122"/>
                <a:ea typeface="SimSun" panose="02010600030101010101" pitchFamily="2" charset="-122"/>
              </a:rPr>
              <a:t>年来在西方兴起的趋势，也是“人科”</a:t>
            </a:r>
            <a:r>
              <a:rPr lang="en-US" altLang="zh-CN" sz="1400" dirty="0">
                <a:latin typeface="SimSun" panose="02010600030101010101" pitchFamily="2" charset="-122"/>
                <a:ea typeface="SimSun" panose="02010600030101010101" pitchFamily="2" charset="-122"/>
              </a:rPr>
              <a:t>(</a:t>
            </a:r>
            <a:r>
              <a:rPr lang="en-US" altLang="zh-CN" sz="1400" dirty="0" err="1" smtClean="0">
                <a:latin typeface="SimSun" panose="02010600030101010101" pitchFamily="2" charset="-122"/>
                <a:ea typeface="SimSun" panose="02010600030101010101" pitchFamily="2" charset="-122"/>
              </a:rPr>
              <a:t>Scimat</a:t>
            </a:r>
            <a:r>
              <a:rPr lang="en-US" altLang="zh-CN" sz="1400" dirty="0" smtClean="0">
                <a:latin typeface="SimSun" panose="02010600030101010101" pitchFamily="2" charset="-122"/>
                <a:ea typeface="SimSun" panose="02010600030101010101" pitchFamily="2" charset="-122"/>
              </a:rPr>
              <a:t>) </a:t>
            </a:r>
            <a:r>
              <a:rPr lang="zh-CN" altLang="en-US" sz="1400" dirty="0">
                <a:latin typeface="SimSun" panose="02010600030101010101" pitchFamily="2" charset="-122"/>
                <a:ea typeface="SimSun" panose="02010600030101010101" pitchFamily="2" charset="-122"/>
              </a:rPr>
              <a:t>自 </a:t>
            </a:r>
            <a:r>
              <a:rPr lang="en-US" altLang="zh-CN" sz="1400" dirty="0">
                <a:latin typeface="SimSun" panose="02010600030101010101" pitchFamily="2" charset="-122"/>
                <a:ea typeface="SimSun" panose="02010600030101010101" pitchFamily="2" charset="-122"/>
              </a:rPr>
              <a:t>2007 </a:t>
            </a:r>
            <a:r>
              <a:rPr lang="zh-CN" altLang="en-US" sz="1400" dirty="0">
                <a:latin typeface="SimSun" panose="02010600030101010101" pitchFamily="2" charset="-122"/>
                <a:ea typeface="SimSun" panose="02010600030101010101" pitchFamily="2" charset="-122"/>
              </a:rPr>
              <a:t>年来所鼓吹的方向。在目前各国以创新为推动新经济发展的基础的时侯，文科教育对创新的重要性已渐受注意，但还未成为共識。如何推动教育层次的文理交融，其突破点在通识教育。我们将对上述各问题的历史来源与发展进行介绍和讨论，並介绍一门专注于文理交融、新的通识教育课：“人文、科学、人科</a:t>
            </a:r>
            <a:r>
              <a:rPr lang="zh-CN" altLang="en-US" sz="1400" dirty="0" smtClean="0">
                <a:latin typeface="SimSun" panose="02010600030101010101" pitchFamily="2" charset="-122"/>
                <a:ea typeface="SimSun" panose="02010600030101010101" pitchFamily="2" charset="-122"/>
              </a:rPr>
              <a:t>”。</a:t>
            </a:r>
            <a:endParaRPr lang="en-US" altLang="zh-CN" sz="1400" dirty="0" smtClean="0">
              <a:latin typeface="SimSun" panose="02010600030101010101" pitchFamily="2" charset="-122"/>
              <a:ea typeface="SimSun" panose="02010600030101010101" pitchFamily="2" charset="-122"/>
            </a:endParaRPr>
          </a:p>
          <a:p>
            <a:pPr>
              <a:lnSpc>
                <a:spcPts val="2200"/>
              </a:lnSpc>
            </a:pPr>
            <a:endParaRPr lang="en-US" altLang="zh-CN" sz="1600" dirty="0">
              <a:latin typeface="SimSun" panose="02010600030101010101" pitchFamily="2" charset="-122"/>
              <a:ea typeface="SimSun" panose="02010600030101010101" pitchFamily="2" charset="-122"/>
            </a:endParaRPr>
          </a:p>
          <a:p>
            <a:pPr>
              <a:lnSpc>
                <a:spcPts val="2200"/>
              </a:lnSpc>
            </a:pPr>
            <a:r>
              <a:rPr lang="zh-CN" altLang="en-US" sz="1400" b="1" dirty="0" smtClean="0">
                <a:latin typeface="SimSun" panose="02010600030101010101" pitchFamily="2" charset="-122"/>
                <a:ea typeface="SimSun" panose="02010600030101010101" pitchFamily="2" charset="-122"/>
              </a:rPr>
              <a:t>林</a:t>
            </a:r>
            <a:r>
              <a:rPr lang="zh-CN" altLang="en-US" sz="1400" b="1" dirty="0">
                <a:latin typeface="SimSun" panose="02010600030101010101" pitchFamily="2" charset="-122"/>
                <a:ea typeface="SimSun" panose="02010600030101010101" pitchFamily="2" charset="-122"/>
              </a:rPr>
              <a:t>磊</a:t>
            </a:r>
            <a:r>
              <a:rPr lang="zh-CN" altLang="en-US" sz="1400" dirty="0">
                <a:latin typeface="SimSun" panose="02010600030101010101" pitchFamily="2" charset="-122"/>
                <a:ea typeface="SimSun" panose="02010600030101010101" pitchFamily="2" charset="-122"/>
              </a:rPr>
              <a:t>，人文学者与物理学家，美国加州圣何塞州立大学教授，中国科学院物理所与中国科学技术协会客座教授。香港大学（一级榮譽）学士、英属哥伦比亚大学硕士、哥伦比亚大学博士</a:t>
            </a:r>
            <a:r>
              <a:rPr lang="zh-CN" altLang="en-US" sz="1400" dirty="0" smtClean="0">
                <a:latin typeface="SimSun" panose="02010600030101010101" pitchFamily="2" charset="-122"/>
                <a:ea typeface="SimSun" panose="02010600030101010101" pitchFamily="2" charset="-122"/>
              </a:rPr>
              <a:t>。</a:t>
            </a:r>
            <a:r>
              <a:rPr lang="en-US" sz="1400" dirty="0">
                <a:latin typeface="SimSun" panose="02010600030101010101" pitchFamily="2" charset="-122"/>
                <a:ea typeface="SimSun" panose="02010600030101010101" pitchFamily="2" charset="-122"/>
              </a:rPr>
              <a:t> </a:t>
            </a:r>
            <a:r>
              <a:rPr lang="zh-CN" altLang="en-US" sz="1400" dirty="0" smtClean="0">
                <a:latin typeface="SimSun" panose="02010600030101010101" pitchFamily="2" charset="-122"/>
                <a:ea typeface="SimSun" panose="02010600030101010101" pitchFamily="2" charset="-122"/>
              </a:rPr>
              <a:t>除美国外，曾</a:t>
            </a:r>
            <a:r>
              <a:rPr lang="zh-CN" altLang="en-US" sz="1400" dirty="0">
                <a:latin typeface="SimSun" panose="02010600030101010101" pitchFamily="2" charset="-122"/>
                <a:ea typeface="SimSun" panose="02010600030101010101" pitchFamily="2" charset="-122"/>
              </a:rPr>
              <a:t>在</a:t>
            </a:r>
            <a:r>
              <a:rPr lang="zh-CN" altLang="en-US" sz="1400" dirty="0" smtClean="0">
                <a:latin typeface="SimSun" panose="02010600030101010101" pitchFamily="2" charset="-122"/>
                <a:ea typeface="SimSun" panose="02010600030101010101" pitchFamily="2" charset="-122"/>
              </a:rPr>
              <a:t>欧洲</a:t>
            </a:r>
            <a:r>
              <a:rPr lang="zh-CN" altLang="en-US" sz="1400" dirty="0">
                <a:solidFill>
                  <a:srgbClr val="000000"/>
                </a:solidFill>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比利时</a:t>
            </a:r>
            <a:r>
              <a:rPr lang="zh-CN" altLang="en-US" sz="1400" dirty="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西德）、北京</a:t>
            </a:r>
            <a:r>
              <a:rPr lang="zh-CN" altLang="en-US" sz="1400" dirty="0">
                <a:solidFill>
                  <a:srgbClr val="000000"/>
                </a:solidFill>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中科院</a:t>
            </a:r>
            <a:r>
              <a:rPr lang="zh-CN" altLang="en-US" sz="1400" dirty="0">
                <a:latin typeface="SimSun" panose="02010600030101010101" pitchFamily="2" charset="-122"/>
                <a:ea typeface="SimSun" panose="02010600030101010101" pitchFamily="2" charset="-122"/>
              </a:rPr>
              <a:t>物理</a:t>
            </a:r>
            <a:r>
              <a:rPr lang="zh-CN" altLang="en-US" sz="1400" dirty="0" smtClean="0">
                <a:latin typeface="SimSun" panose="02010600030101010101" pitchFamily="2" charset="-122"/>
                <a:ea typeface="SimSun" panose="02010600030101010101" pitchFamily="2" charset="-122"/>
              </a:rPr>
              <a:t>所</a:t>
            </a:r>
            <a:r>
              <a:rPr lang="en-US" altLang="zh-CN" sz="1400" dirty="0" smtClean="0">
                <a:latin typeface="SimSun" panose="02010600030101010101" pitchFamily="2" charset="-122"/>
                <a:ea typeface="SimSun" panose="02010600030101010101" pitchFamily="2" charset="-122"/>
              </a:rPr>
              <a:t>,</a:t>
            </a:r>
            <a:r>
              <a:rPr lang="en-US" sz="1400" dirty="0" smtClean="0">
                <a:latin typeface="SimSun" panose="02010600030101010101" pitchFamily="2" charset="-122"/>
                <a:ea typeface="SimSun" panose="02010600030101010101" pitchFamily="2" charset="-122"/>
              </a:rPr>
              <a:t>1978-1983</a:t>
            </a:r>
            <a:r>
              <a:rPr lang="zh-CN" altLang="en-US" sz="1400" dirty="0" smtClean="0">
                <a:latin typeface="SimSun" panose="02010600030101010101" pitchFamily="2" charset="-122"/>
                <a:ea typeface="SimSun" panose="02010600030101010101" pitchFamily="2" charset="-122"/>
              </a:rPr>
              <a:t>）工作。发</a:t>
            </a:r>
            <a:r>
              <a:rPr lang="zh-CN" altLang="en-US" sz="1400" dirty="0">
                <a:latin typeface="SimSun" panose="02010600030101010101" pitchFamily="2" charset="-122"/>
                <a:ea typeface="SimSun" panose="02010600030101010101" pitchFamily="2" charset="-122"/>
              </a:rPr>
              <a:t>明了世界上三种液晶之一的 “碗形液晶” </a:t>
            </a:r>
            <a:r>
              <a:rPr lang="en-US" altLang="zh-CN" sz="1400" dirty="0">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1982</a:t>
            </a:r>
            <a:r>
              <a:rPr lang="zh-CN" altLang="en-US" sz="1400" dirty="0">
                <a:solidFill>
                  <a:srgbClr val="000000"/>
                </a:solidFill>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描述复杂系统的 “活性行走</a:t>
            </a:r>
            <a:r>
              <a:rPr lang="zh-CN" altLang="en-US" sz="1400" dirty="0" smtClean="0">
                <a:latin typeface="SimSun" panose="02010600030101010101" pitchFamily="2" charset="-122"/>
                <a:ea typeface="SimSun" panose="02010600030101010101" pitchFamily="2" charset="-122"/>
              </a:rPr>
              <a:t>”</a:t>
            </a:r>
            <a:r>
              <a:rPr lang="zh-CN" altLang="en-US" sz="1400" dirty="0" smtClean="0">
                <a:solidFill>
                  <a:srgbClr val="000000"/>
                </a:solidFill>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1992</a:t>
            </a:r>
            <a:r>
              <a:rPr lang="en-US" altLang="zh-CN" sz="1400" dirty="0">
                <a:latin typeface="SimSun" panose="02010600030101010101" pitchFamily="2" charset="-122"/>
                <a:ea typeface="SimSun" panose="02010600030101010101" pitchFamily="2" charset="-122"/>
              </a:rPr>
              <a:t>) </a:t>
            </a:r>
            <a:r>
              <a:rPr lang="zh-CN" altLang="en-US" sz="1400" dirty="0">
                <a:latin typeface="SimSun" panose="02010600030101010101" pitchFamily="2" charset="-122"/>
                <a:ea typeface="SimSun" panose="02010600030101010101" pitchFamily="2" charset="-122"/>
              </a:rPr>
              <a:t>和两门新的学科：历史物理学（</a:t>
            </a:r>
            <a:r>
              <a:rPr lang="en-US" altLang="zh-CN" sz="1400" dirty="0">
                <a:latin typeface="SimSun" panose="02010600030101010101" pitchFamily="2" charset="-122"/>
                <a:ea typeface="SimSun" panose="02010600030101010101" pitchFamily="2" charset="-122"/>
              </a:rPr>
              <a:t>2002</a:t>
            </a:r>
            <a:r>
              <a:rPr lang="zh-CN" altLang="en-US" sz="1400" dirty="0">
                <a:latin typeface="SimSun" panose="02010600030101010101" pitchFamily="2" charset="-122"/>
                <a:ea typeface="SimSun" panose="02010600030101010101" pitchFamily="2" charset="-122"/>
              </a:rPr>
              <a:t>）、人科（</a:t>
            </a:r>
            <a:r>
              <a:rPr lang="en-US" altLang="zh-CN" sz="1400" dirty="0">
                <a:latin typeface="SimSun" panose="02010600030101010101" pitchFamily="2" charset="-122"/>
                <a:ea typeface="SimSun" panose="02010600030101010101" pitchFamily="2" charset="-122"/>
              </a:rPr>
              <a:t>2007/2008</a:t>
            </a:r>
            <a:r>
              <a:rPr lang="zh-CN" altLang="en-US" sz="1400" dirty="0">
                <a:latin typeface="SimSun" panose="02010600030101010101" pitchFamily="2" charset="-122"/>
                <a:ea typeface="SimSun" panose="02010600030101010101" pitchFamily="2" charset="-122"/>
              </a:rPr>
              <a:t>）。已出版</a:t>
            </a:r>
            <a:r>
              <a:rPr lang="en-US" altLang="zh-CN" sz="1400" dirty="0">
                <a:latin typeface="SimSun" panose="02010600030101010101" pitchFamily="2" charset="-122"/>
                <a:ea typeface="SimSun" panose="02010600030101010101" pitchFamily="2" charset="-122"/>
              </a:rPr>
              <a:t>180 </a:t>
            </a:r>
            <a:r>
              <a:rPr lang="zh-CN" altLang="en-US" sz="1400" dirty="0">
                <a:latin typeface="SimSun" panose="02010600030101010101" pitchFamily="2" charset="-122"/>
                <a:ea typeface="SimSun" panose="02010600030101010101" pitchFamily="2" charset="-122"/>
              </a:rPr>
              <a:t>多篇论文和 </a:t>
            </a:r>
            <a:r>
              <a:rPr lang="en-US" altLang="zh-CN" sz="1400" dirty="0">
                <a:latin typeface="SimSun" panose="02010600030101010101" pitchFamily="2" charset="-122"/>
                <a:ea typeface="SimSun" panose="02010600030101010101" pitchFamily="2" charset="-122"/>
              </a:rPr>
              <a:t>16 </a:t>
            </a:r>
            <a:r>
              <a:rPr lang="zh-CN" altLang="en-US" sz="1400" dirty="0">
                <a:latin typeface="SimSun" panose="02010600030101010101" pitchFamily="2" charset="-122"/>
                <a:ea typeface="SimSun" panose="02010600030101010101" pitchFamily="2" charset="-122"/>
              </a:rPr>
              <a:t>本書，包括 </a:t>
            </a:r>
            <a:r>
              <a:rPr lang="en-US" altLang="zh-CN" sz="1400" i="1" dirty="0" smtClean="0">
                <a:latin typeface="SimSun" panose="02010600030101010101" pitchFamily="2" charset="-122"/>
                <a:ea typeface="SimSun" panose="02010600030101010101" pitchFamily="2" charset="-122"/>
              </a:rPr>
              <a:t>Arts</a:t>
            </a:r>
            <a:r>
              <a:rPr lang="zh-CN" altLang="en-US" sz="1400" dirty="0" smtClean="0">
                <a:solidFill>
                  <a:srgbClr val="000000"/>
                </a:solidFill>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2011</a:t>
            </a:r>
            <a:r>
              <a:rPr lang="zh-CN" altLang="en-US" sz="1400" dirty="0">
                <a:solidFill>
                  <a:srgbClr val="000000"/>
                </a:solidFill>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人</a:t>
            </a:r>
            <a:r>
              <a:rPr lang="zh-CN" altLang="en-US" sz="1400" dirty="0">
                <a:latin typeface="SimSun" panose="02010600030101010101" pitchFamily="2" charset="-122"/>
                <a:ea typeface="SimSun" panose="02010600030101010101" pitchFamily="2" charset="-122"/>
              </a:rPr>
              <a:t>科</a:t>
            </a:r>
            <a:r>
              <a:rPr lang="en-US" altLang="zh-CN" sz="1400" dirty="0">
                <a:latin typeface="SimSun" panose="02010600030101010101" pitchFamily="2" charset="-122"/>
                <a:ea typeface="SimSun" panose="02010600030101010101" pitchFamily="2" charset="-122"/>
              </a:rPr>
              <a:t>》(2013) </a:t>
            </a:r>
            <a:r>
              <a:rPr lang="zh-CN" altLang="en-US" sz="1400" dirty="0">
                <a:latin typeface="SimSun" panose="02010600030101010101" pitchFamily="2" charset="-122"/>
                <a:ea typeface="SimSun" panose="02010600030101010101" pitchFamily="2" charset="-122"/>
              </a:rPr>
              <a:t>、</a:t>
            </a:r>
            <a:r>
              <a:rPr lang="en-US" altLang="zh-CN" sz="1400" i="1" dirty="0">
                <a:latin typeface="SimSun" panose="02010600030101010101" pitchFamily="2" charset="-122"/>
                <a:ea typeface="SimSun" panose="02010600030101010101" pitchFamily="2" charset="-122"/>
              </a:rPr>
              <a:t>All About </a:t>
            </a:r>
            <a:r>
              <a:rPr lang="en-US" altLang="zh-CN" sz="1400" i="1" dirty="0" smtClean="0">
                <a:latin typeface="SimSun" panose="02010600030101010101" pitchFamily="2" charset="-122"/>
                <a:ea typeface="SimSun" panose="02010600030101010101" pitchFamily="2" charset="-122"/>
              </a:rPr>
              <a:t>Science</a:t>
            </a:r>
            <a:r>
              <a:rPr lang="zh-CN" altLang="en-US" sz="1400" dirty="0" smtClean="0">
                <a:solidFill>
                  <a:srgbClr val="000000"/>
                </a:solidFill>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2014</a:t>
            </a:r>
            <a:r>
              <a:rPr lang="en-US" altLang="zh-CN" sz="1400" dirty="0">
                <a:latin typeface="SimSun" panose="02010600030101010101" pitchFamily="2" charset="-122"/>
                <a:ea typeface="SimSun" panose="02010600030101010101" pitchFamily="2" charset="-122"/>
              </a:rPr>
              <a:t>) </a:t>
            </a:r>
            <a:r>
              <a:rPr lang="zh-CN" altLang="en-US" sz="1400" dirty="0" smtClean="0">
                <a:latin typeface="SimSun" panose="02010600030101010101" pitchFamily="2" charset="-122"/>
                <a:ea typeface="SimSun" panose="02010600030101010101" pitchFamily="2" charset="-122"/>
              </a:rPr>
              <a:t>。国</a:t>
            </a:r>
            <a:r>
              <a:rPr lang="zh-CN" altLang="en-US" sz="1400" dirty="0">
                <a:latin typeface="SimSun" panose="02010600030101010101" pitchFamily="2" charset="-122"/>
                <a:ea typeface="SimSun" panose="02010600030101010101" pitchFamily="2" charset="-122"/>
              </a:rPr>
              <a:t>际液晶学会创立</a:t>
            </a:r>
            <a:r>
              <a:rPr lang="zh-CN" altLang="en-US" sz="1400" dirty="0" smtClean="0">
                <a:latin typeface="SimSun" panose="02010600030101010101" pitchFamily="2" charset="-122"/>
                <a:ea typeface="SimSun" panose="02010600030101010101" pitchFamily="2" charset="-122"/>
              </a:rPr>
              <a:t>者</a:t>
            </a:r>
            <a:r>
              <a:rPr lang="zh-CN" altLang="en-US" sz="1400" dirty="0" smtClean="0">
                <a:solidFill>
                  <a:srgbClr val="000000"/>
                </a:solidFill>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1990</a:t>
            </a:r>
            <a:r>
              <a:rPr lang="en-US" altLang="zh-CN"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、“人科” </a:t>
            </a:r>
            <a:r>
              <a:rPr lang="en-US" altLang="zh-CN" sz="1400" dirty="0">
                <a:latin typeface="SimSun" panose="02010600030101010101" pitchFamily="2" charset="-122"/>
                <a:ea typeface="SimSun" panose="02010600030101010101" pitchFamily="2" charset="-122"/>
              </a:rPr>
              <a:t>(World </a:t>
            </a:r>
            <a:r>
              <a:rPr lang="en-US" altLang="zh-CN" sz="1400" dirty="0" smtClean="0">
                <a:latin typeface="SimSun" panose="02010600030101010101" pitchFamily="2" charset="-122"/>
                <a:ea typeface="SimSun" panose="02010600030101010101" pitchFamily="2" charset="-122"/>
              </a:rPr>
              <a:t>Scientific) </a:t>
            </a:r>
            <a:r>
              <a:rPr lang="zh-CN" altLang="en-US" sz="1400" dirty="0">
                <a:latin typeface="SimSun" panose="02010600030101010101" pitchFamily="2" charset="-122"/>
                <a:ea typeface="SimSun" panose="02010600030101010101" pitchFamily="2" charset="-122"/>
              </a:rPr>
              <a:t>与 “偏序</a:t>
            </a:r>
            <a:r>
              <a:rPr lang="zh-CN" altLang="en-US" sz="1400" dirty="0" smtClean="0">
                <a:latin typeface="SimSun" panose="02010600030101010101" pitchFamily="2" charset="-122"/>
                <a:ea typeface="SimSun" panose="02010600030101010101" pitchFamily="2" charset="-122"/>
              </a:rPr>
              <a:t>系统</a:t>
            </a:r>
            <a:r>
              <a:rPr lang="zh-CN" altLang="en-US" sz="1400" dirty="0">
                <a:solidFill>
                  <a:srgbClr val="000000"/>
                </a:solidFill>
                <a:latin typeface="SimSun" panose="02010600030101010101" pitchFamily="2" charset="-122"/>
                <a:ea typeface="SimSun" panose="02010600030101010101" pitchFamily="2" charset="-122"/>
              </a:rPr>
              <a:t>”</a:t>
            </a:r>
            <a:r>
              <a:rPr lang="en-US" altLang="zh-CN" sz="1400" dirty="0" smtClean="0">
                <a:latin typeface="SimSun" panose="02010600030101010101" pitchFamily="2" charset="-122"/>
                <a:ea typeface="SimSun" panose="02010600030101010101" pitchFamily="2" charset="-122"/>
              </a:rPr>
              <a:t>(Springer</a:t>
            </a:r>
            <a:r>
              <a:rPr lang="zh-CN" altLang="en-US" sz="1400" dirty="0">
                <a:solidFill>
                  <a:srgbClr val="000000"/>
                </a:solidFill>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两英文 丛书的创立者与主编。目前研究哲学、复杂系统、 人科。电郵</a:t>
            </a:r>
            <a:r>
              <a:rPr lang="en-US" altLang="zh-CN" sz="1400" dirty="0" smtClean="0">
                <a:latin typeface="SimSun" panose="02010600030101010101" pitchFamily="2" charset="-122"/>
                <a:ea typeface="SimSun" panose="02010600030101010101" pitchFamily="2" charset="-122"/>
              </a:rPr>
              <a:t>: </a:t>
            </a:r>
            <a:r>
              <a:rPr lang="en-US" altLang="zh-CN" sz="1400" dirty="0" smtClean="0">
                <a:solidFill>
                  <a:srgbClr val="0000FF"/>
                </a:solidFill>
                <a:latin typeface="SimSun" panose="02010600030101010101" pitchFamily="2" charset="-122"/>
                <a:ea typeface="SimSun" panose="02010600030101010101" pitchFamily="2" charset="-122"/>
              </a:rPr>
              <a:t>lui2002lam@ yahoo.com </a:t>
            </a:r>
            <a:r>
              <a:rPr lang="en-US" altLang="zh-CN" sz="1400" dirty="0" smtClean="0">
                <a:latin typeface="SimSun" panose="02010600030101010101" pitchFamily="2" charset="-122"/>
                <a:ea typeface="SimSun" panose="02010600030101010101" pitchFamily="2" charset="-122"/>
              </a:rPr>
              <a:t> </a:t>
            </a:r>
            <a:endParaRPr lang="en-US" sz="1400" dirty="0">
              <a:latin typeface="SimSun" panose="02010600030101010101" pitchFamily="2" charset="-122"/>
              <a:ea typeface="SimSun" panose="02010600030101010101" pitchFamily="2" charset="-122"/>
            </a:endParaRPr>
          </a:p>
        </p:txBody>
      </p:sp>
      <p:sp>
        <p:nvSpPr>
          <p:cNvPr id="24" name="TextBox 23"/>
          <p:cNvSpPr txBox="1"/>
          <p:nvPr/>
        </p:nvSpPr>
        <p:spPr>
          <a:xfrm>
            <a:off x="6858000" y="6553200"/>
            <a:ext cx="1828800" cy="276999"/>
          </a:xfrm>
          <a:prstGeom prst="rect">
            <a:avLst/>
          </a:prstGeom>
          <a:noFill/>
        </p:spPr>
        <p:txBody>
          <a:bodyPr wrap="square" rtlCol="0">
            <a:spAutoFit/>
          </a:bodyPr>
          <a:lstStyle/>
          <a:p>
            <a:pPr algn="r"/>
            <a:r>
              <a:rPr lang="zh-CN" altLang="en-US" sz="1200" dirty="0" smtClean="0">
                <a:solidFill>
                  <a:schemeClr val="bg1">
                    <a:lumMod val="65000"/>
                  </a:schemeClr>
                </a:solidFill>
              </a:rPr>
              <a:t>广</a:t>
            </a:r>
            <a:r>
              <a:rPr lang="zh-CN" altLang="en-US" sz="1200" dirty="0">
                <a:solidFill>
                  <a:schemeClr val="bg1">
                    <a:lumMod val="65000"/>
                  </a:schemeClr>
                </a:solidFill>
              </a:rPr>
              <a:t>西民族大</a:t>
            </a:r>
            <a:r>
              <a:rPr lang="zh-CN" altLang="en-US" sz="1200" dirty="0" smtClean="0">
                <a:solidFill>
                  <a:schemeClr val="bg1">
                    <a:lumMod val="65000"/>
                  </a:schemeClr>
                </a:solidFill>
              </a:rPr>
              <a:t>学 </a:t>
            </a:r>
            <a:r>
              <a:rPr lang="en-US" altLang="zh-CN" sz="1200" dirty="0" smtClean="0">
                <a:solidFill>
                  <a:schemeClr val="bg1">
                    <a:lumMod val="65000"/>
                  </a:schemeClr>
                </a:solidFill>
              </a:rPr>
              <a:t>18.12.17</a:t>
            </a:r>
            <a:endParaRPr lang="en-US" sz="1200" dirty="0">
              <a:solidFill>
                <a:schemeClr val="bg1">
                  <a:lumMod val="65000"/>
                </a:schemeClr>
              </a:solidFill>
            </a:endParaRPr>
          </a:p>
        </p:txBody>
      </p:sp>
    </p:spTree>
    <p:extLst>
      <p:ext uri="{BB962C8B-B14F-4D97-AF65-F5344CB8AC3E}">
        <p14:creationId xmlns:p14="http://schemas.microsoft.com/office/powerpoint/2010/main" val="32725136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2208074"/>
            <a:ext cx="9144000" cy="1631216"/>
          </a:xfrm>
          <a:prstGeom prst="rect">
            <a:avLst/>
          </a:prstGeom>
          <a:solidFill>
            <a:srgbClr val="59F560"/>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3600" spc="300" dirty="0" smtClean="0">
              <a:latin typeface="+mn-lt"/>
              <a:ea typeface="SimSun" panose="02010600030101010101" pitchFamily="2" charset="-122"/>
            </a:endParaRPr>
          </a:p>
          <a:p>
            <a:pPr algn="ctr"/>
            <a:r>
              <a:rPr lang="en-US" altLang="zh-CN" sz="2400" spc="300" dirty="0" smtClean="0">
                <a:latin typeface="+mn-lt"/>
                <a:ea typeface="SimSun" panose="02010600030101010101" pitchFamily="2" charset="-122"/>
              </a:rPr>
              <a:t>The International </a:t>
            </a:r>
            <a:r>
              <a:rPr lang="en-US" altLang="zh-CN" sz="2400" spc="300" dirty="0" err="1" smtClean="0">
                <a:latin typeface="+mn-lt"/>
                <a:ea typeface="SimSun" panose="02010600030101010101" pitchFamily="2" charset="-122"/>
              </a:rPr>
              <a:t>Scimat</a:t>
            </a:r>
            <a:r>
              <a:rPr lang="en-US" altLang="zh-CN" sz="2400" spc="300" dirty="0" smtClean="0">
                <a:latin typeface="+mn-lt"/>
                <a:ea typeface="SimSun" panose="02010600030101010101" pitchFamily="2" charset="-122"/>
              </a:rPr>
              <a:t> Program</a:t>
            </a:r>
          </a:p>
          <a:p>
            <a:pPr algn="ctr"/>
            <a:endParaRPr lang="en-US" altLang="zh-CN" sz="3600" spc="300" dirty="0">
              <a:latin typeface="+mn-lt"/>
              <a:ea typeface="SimSun" panose="02010600030101010101" pitchFamily="2" charset="-122"/>
            </a:endParaRPr>
          </a:p>
        </p:txBody>
      </p:sp>
    </p:spTree>
    <p:extLst>
      <p:ext uri="{BB962C8B-B14F-4D97-AF65-F5344CB8AC3E}">
        <p14:creationId xmlns:p14="http://schemas.microsoft.com/office/powerpoint/2010/main" val="655778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11537" y="12032"/>
            <a:ext cx="4934470" cy="6858000"/>
            <a:chOff x="3543300" y="45244"/>
            <a:chExt cx="4934470" cy="6858000"/>
          </a:xfrm>
        </p:grpSpPr>
        <p:pic>
          <p:nvPicPr>
            <p:cNvPr id="2" name="Picture 1"/>
            <p:cNvPicPr>
              <a:picLocks noChangeAspect="1"/>
            </p:cNvPicPr>
            <p:nvPr/>
          </p:nvPicPr>
          <p:blipFill>
            <a:blip r:embed="rId2"/>
            <a:stretch>
              <a:fillRect/>
            </a:stretch>
          </p:blipFill>
          <p:spPr>
            <a:xfrm>
              <a:off x="3543300" y="45244"/>
              <a:ext cx="4934470" cy="6858000"/>
            </a:xfrm>
            <a:prstGeom prst="rect">
              <a:avLst/>
            </a:prstGeom>
          </p:spPr>
        </p:pic>
        <p:sp>
          <p:nvSpPr>
            <p:cNvPr id="7" name="Rectangle 6"/>
            <p:cNvSpPr/>
            <p:nvPr/>
          </p:nvSpPr>
          <p:spPr>
            <a:xfrm>
              <a:off x="6238875" y="2939017"/>
              <a:ext cx="2150213" cy="319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42140" y="5448520"/>
              <a:ext cx="2152650" cy="200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39817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52600" y="2964463"/>
            <a:ext cx="5680075" cy="3708031"/>
            <a:chOff x="1752600" y="2964463"/>
            <a:chExt cx="5680075" cy="3708031"/>
          </a:xfrm>
        </p:grpSpPr>
        <p:pic>
          <p:nvPicPr>
            <p:cNvPr id="21507" name="Picture 2" descr="earth"/>
            <p:cNvPicPr>
              <a:picLocks noChangeAspect="1" noChangeArrowheads="1"/>
            </p:cNvPicPr>
            <p:nvPr/>
          </p:nvPicPr>
          <p:blipFill>
            <a:blip r:embed="rId2">
              <a:extLst>
                <a:ext uri="{28A0092B-C50C-407E-A947-70E740481C1C}">
                  <a14:useLocalDpi xmlns:a14="http://schemas.microsoft.com/office/drawing/2010/main" val="0"/>
                </a:ext>
              </a:extLst>
            </a:blip>
            <a:srcRect l="13715" r="13715" b="39688"/>
            <a:stretch>
              <a:fillRect/>
            </a:stretch>
          </p:blipFill>
          <p:spPr bwMode="auto">
            <a:xfrm>
              <a:off x="1752600" y="2964463"/>
              <a:ext cx="5680075" cy="370803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 Box 3"/>
            <p:cNvSpPr txBox="1">
              <a:spLocks noChangeArrowheads="1"/>
            </p:cNvSpPr>
            <p:nvPr/>
          </p:nvSpPr>
          <p:spPr bwMode="auto">
            <a:xfrm>
              <a:off x="2908852" y="3166646"/>
              <a:ext cx="33489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600" dirty="0">
                  <a:solidFill>
                    <a:schemeClr val="bg1"/>
                  </a:solidFill>
                  <a:ea typeface="SimSun" panose="02010600030101010101" pitchFamily="2" charset="-122"/>
                </a:rPr>
                <a:t>Let the Earth be peaceful forever ! </a:t>
              </a:r>
              <a:endParaRPr lang="en-US" altLang="en-US" sz="1600" dirty="0">
                <a:solidFill>
                  <a:schemeClr val="bg1"/>
                </a:solidFill>
              </a:endParaRPr>
            </a:p>
          </p:txBody>
        </p:sp>
      </p:grpSp>
      <p:sp>
        <p:nvSpPr>
          <p:cNvPr id="21509" name="TextBox 1"/>
          <p:cNvSpPr txBox="1">
            <a:spLocks noChangeArrowheads="1"/>
          </p:cNvSpPr>
          <p:nvPr/>
        </p:nvSpPr>
        <p:spPr bwMode="auto">
          <a:xfrm>
            <a:off x="459709" y="621268"/>
            <a:ext cx="1558440" cy="307777"/>
          </a:xfrm>
          <a:prstGeom prst="rect">
            <a:avLst/>
          </a:prstGeom>
          <a:solidFill>
            <a:srgbClr val="ABFFFF"/>
          </a:solid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t>Established</a:t>
            </a:r>
            <a:r>
              <a:rPr lang="en-US" altLang="en-US" sz="1400" dirty="0">
                <a:solidFill>
                  <a:srgbClr val="0000FF"/>
                </a:solidFill>
              </a:rPr>
              <a:t> </a:t>
            </a:r>
            <a:r>
              <a:rPr lang="en-US" altLang="en-US" sz="1400" dirty="0"/>
              <a:t>2007</a:t>
            </a:r>
          </a:p>
        </p:txBody>
      </p:sp>
      <p:sp>
        <p:nvSpPr>
          <p:cNvPr id="21510" name="TextBox 3"/>
          <p:cNvSpPr txBox="1">
            <a:spLocks noChangeArrowheads="1"/>
          </p:cNvSpPr>
          <p:nvPr/>
        </p:nvSpPr>
        <p:spPr bwMode="auto">
          <a:xfrm>
            <a:off x="457200" y="1326035"/>
            <a:ext cx="778626" cy="369332"/>
          </a:xfrm>
          <a:prstGeom prst="rect">
            <a:avLst/>
          </a:prstGeom>
          <a:solidFill>
            <a:srgbClr val="FFD1F6"/>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Aim</a:t>
            </a:r>
          </a:p>
        </p:txBody>
      </p:sp>
      <p:sp>
        <p:nvSpPr>
          <p:cNvPr id="21511" name="TextBox 1"/>
          <p:cNvSpPr txBox="1">
            <a:spLocks noChangeArrowheads="1"/>
          </p:cNvSpPr>
          <p:nvPr/>
        </p:nvSpPr>
        <p:spPr bwMode="auto">
          <a:xfrm>
            <a:off x="1352381" y="1312783"/>
            <a:ext cx="7486819" cy="1354217"/>
          </a:xfrm>
          <a:prstGeom prst="rect">
            <a:avLst/>
          </a:prstGeom>
          <a:solidFill>
            <a:srgbClr val="FFF3CD"/>
          </a:solidFill>
          <a:ln w="9525">
            <a:noFill/>
            <a:miter lim="800000"/>
            <a:headEnd/>
            <a:tailEnd/>
          </a:ln>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200"/>
              </a:spcAft>
              <a:buClr>
                <a:srgbClr val="00B050"/>
              </a:buClr>
              <a:buSzPct val="150000"/>
            </a:pPr>
            <a:r>
              <a:rPr lang="en-US" altLang="en-US" sz="1800" dirty="0"/>
              <a:t>Return to Aristotle’s tradition of treating everything in </a:t>
            </a:r>
            <a:r>
              <a:rPr lang="en-US" altLang="en-US" sz="1800" dirty="0" smtClean="0"/>
              <a:t>nature </a:t>
            </a:r>
            <a:r>
              <a:rPr lang="en-US" altLang="en-US" sz="1800" dirty="0"/>
              <a:t>as equally important in pursuit of knowledge </a:t>
            </a:r>
            <a:r>
              <a:rPr lang="en-US" altLang="en-US" sz="1600" dirty="0"/>
              <a:t>(</a:t>
            </a:r>
            <a:r>
              <a:rPr lang="en-US" altLang="en-US" sz="1600" dirty="0">
                <a:solidFill>
                  <a:srgbClr val="FF0000"/>
                </a:solidFill>
              </a:rPr>
              <a:t>but </a:t>
            </a:r>
            <a:r>
              <a:rPr lang="en-US" altLang="en-US" sz="1600" dirty="0"/>
              <a:t>without bringing in God/supernatural).</a:t>
            </a:r>
          </a:p>
          <a:p>
            <a:pPr>
              <a:spcBef>
                <a:spcPct val="0"/>
              </a:spcBef>
              <a:buClr>
                <a:srgbClr val="00B050"/>
              </a:buClr>
              <a:buSzPct val="150000"/>
            </a:pPr>
            <a:r>
              <a:rPr lang="en-US" altLang="en-US" sz="1800" dirty="0">
                <a:solidFill>
                  <a:srgbClr val="0000FF"/>
                </a:solidFill>
              </a:rPr>
              <a:t>Return to </a:t>
            </a:r>
            <a:r>
              <a:rPr lang="en-US" altLang="en-US" sz="1800" dirty="0" err="1">
                <a:solidFill>
                  <a:srgbClr val="0000FF"/>
                </a:solidFill>
              </a:rPr>
              <a:t>Cai</a:t>
            </a:r>
            <a:r>
              <a:rPr lang="en-US" altLang="en-US" sz="1800" dirty="0">
                <a:solidFill>
                  <a:srgbClr val="0000FF"/>
                </a:solidFill>
              </a:rPr>
              <a:t> </a:t>
            </a:r>
            <a:r>
              <a:rPr lang="en-US" altLang="en-US" sz="1800" dirty="0" err="1">
                <a:solidFill>
                  <a:srgbClr val="0000FF"/>
                </a:solidFill>
              </a:rPr>
              <a:t>Yuanpei’s</a:t>
            </a:r>
            <a:r>
              <a:rPr lang="en-US" altLang="en-US" sz="1800" dirty="0">
                <a:solidFill>
                  <a:srgbClr val="0000FF"/>
                </a:solidFill>
              </a:rPr>
              <a:t> tradition of </a:t>
            </a:r>
            <a:r>
              <a:rPr lang="en-US" altLang="en-US" sz="1800" dirty="0" smtClean="0">
                <a:solidFill>
                  <a:srgbClr val="0000FF"/>
                </a:solidFill>
                <a:ea typeface="SimSun" panose="02010600030101010101" pitchFamily="2" charset="-122"/>
              </a:rPr>
              <a:t>blending </a:t>
            </a:r>
            <a:r>
              <a:rPr lang="en-US" altLang="zh-CN" sz="1800" dirty="0" smtClean="0">
                <a:solidFill>
                  <a:srgbClr val="0000FF"/>
                </a:solidFill>
                <a:ea typeface="SimSun" panose="02010600030101010101" pitchFamily="2" charset="-122"/>
              </a:rPr>
              <a:t>humanities and science.</a:t>
            </a:r>
            <a:endParaRPr lang="en-US" altLang="en-US" sz="1800" dirty="0"/>
          </a:p>
        </p:txBody>
      </p:sp>
      <p:sp>
        <p:nvSpPr>
          <p:cNvPr id="4" name="TextBox 3"/>
          <p:cNvSpPr txBox="1"/>
          <p:nvPr/>
        </p:nvSpPr>
        <p:spPr>
          <a:xfrm>
            <a:off x="2613992" y="230329"/>
            <a:ext cx="3962400" cy="369332"/>
          </a:xfrm>
          <a:prstGeom prst="rect">
            <a:avLst/>
          </a:prstGeom>
          <a:solidFill>
            <a:srgbClr val="FFFF00"/>
          </a:solidFill>
        </p:spPr>
        <p:txBody>
          <a:bodyPr wrap="square" rtlCol="0">
            <a:spAutoFit/>
          </a:bodyPr>
          <a:lstStyle/>
          <a:p>
            <a:pPr algn="ctr"/>
            <a:r>
              <a:rPr lang="en-US" dirty="0"/>
              <a:t>The </a:t>
            </a:r>
            <a:r>
              <a:rPr lang="en-US" dirty="0" smtClean="0"/>
              <a:t>international </a:t>
            </a:r>
            <a:r>
              <a:rPr lang="en-US" dirty="0" err="1" smtClean="0"/>
              <a:t>scimat</a:t>
            </a:r>
            <a:r>
              <a:rPr lang="en-US" dirty="0" smtClean="0"/>
              <a:t> program</a:t>
            </a:r>
            <a:endParaRPr lang="en-US" dirty="0"/>
          </a:p>
        </p:txBody>
      </p:sp>
    </p:spTree>
    <p:extLst>
      <p:ext uri="{BB962C8B-B14F-4D97-AF65-F5344CB8AC3E}">
        <p14:creationId xmlns:p14="http://schemas.microsoft.com/office/powerpoint/2010/main" val="20718597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01988" y="1490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 name="Group 13"/>
          <p:cNvGrpSpPr>
            <a:grpSpLocks/>
          </p:cNvGrpSpPr>
          <p:nvPr/>
        </p:nvGrpSpPr>
        <p:grpSpPr bwMode="auto">
          <a:xfrm>
            <a:off x="471488" y="838200"/>
            <a:ext cx="8240712" cy="5562600"/>
            <a:chOff x="424" y="720"/>
            <a:chExt cx="5008" cy="3312"/>
          </a:xfrm>
        </p:grpSpPr>
        <p:graphicFrame>
          <p:nvGraphicFramePr>
            <p:cNvPr id="22535" name="Object 8"/>
            <p:cNvGraphicFramePr>
              <a:graphicFrameLocks noChangeAspect="1"/>
            </p:cNvGraphicFramePr>
            <p:nvPr/>
          </p:nvGraphicFramePr>
          <p:xfrm>
            <a:off x="424" y="720"/>
            <a:ext cx="2344" cy="3306"/>
          </p:xfrm>
          <a:graphic>
            <a:graphicData uri="http://schemas.openxmlformats.org/presentationml/2006/ole">
              <mc:AlternateContent xmlns:mc="http://schemas.openxmlformats.org/markup-compatibility/2006">
                <mc:Choice xmlns:v="urn:schemas-microsoft-com:vml" Requires="v">
                  <p:oleObj spid="_x0000_s8301" r:id="rId3" imgW="6693480" imgH="9472320" progId="AcroExch.Document.11">
                    <p:embed/>
                  </p:oleObj>
                </mc:Choice>
                <mc:Fallback>
                  <p:oleObj r:id="rId3" imgW="6693480" imgH="947232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 y="720"/>
                          <a:ext cx="2344" cy="330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53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4" y="720"/>
              <a:ext cx="2348" cy="331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532" name="Text Box 10"/>
          <p:cNvSpPr txBox="1">
            <a:spLocks noChangeArrowheads="1"/>
          </p:cNvSpPr>
          <p:nvPr/>
        </p:nvSpPr>
        <p:spPr bwMode="auto">
          <a:xfrm>
            <a:off x="2057400" y="6416675"/>
            <a:ext cx="50770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solidFill>
                  <a:srgbClr val="0000FF"/>
                </a:solidFill>
              </a:rPr>
              <a:t>2007                                                  </a:t>
            </a:r>
            <a:r>
              <a:rPr lang="en-US" altLang="en-US" sz="1600" dirty="0" smtClean="0">
                <a:solidFill>
                  <a:srgbClr val="0000FF"/>
                </a:solidFill>
              </a:rPr>
              <a:t>                   </a:t>
            </a:r>
            <a:r>
              <a:rPr lang="en-US" altLang="en-US" sz="1600" dirty="0">
                <a:solidFill>
                  <a:srgbClr val="0000FF"/>
                </a:solidFill>
              </a:rPr>
              <a:t>2009</a:t>
            </a:r>
          </a:p>
        </p:txBody>
      </p:sp>
      <p:sp>
        <p:nvSpPr>
          <p:cNvPr id="22533" name="Text Box 11"/>
          <p:cNvSpPr txBox="1">
            <a:spLocks noChangeArrowheads="1"/>
          </p:cNvSpPr>
          <p:nvPr/>
        </p:nvSpPr>
        <p:spPr bwMode="auto">
          <a:xfrm>
            <a:off x="1887109" y="252175"/>
            <a:ext cx="5378395" cy="369332"/>
          </a:xfrm>
          <a:prstGeom prst="rect">
            <a:avLst/>
          </a:prstGeom>
          <a:solidFill>
            <a:srgbClr val="FFFF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The biennial international </a:t>
            </a:r>
            <a:r>
              <a:rPr lang="en-US" altLang="en-US" sz="1800" dirty="0" err="1"/>
              <a:t>scimat</a:t>
            </a:r>
            <a:r>
              <a:rPr lang="en-US" altLang="en-US" sz="1800" dirty="0"/>
              <a:t> conference series</a:t>
            </a:r>
          </a:p>
        </p:txBody>
      </p:sp>
      <p:sp>
        <p:nvSpPr>
          <p:cNvPr id="22534" name="Rectangle 12"/>
          <p:cNvSpPr>
            <a:spLocks noChangeArrowheads="1"/>
          </p:cNvSpPr>
          <p:nvPr/>
        </p:nvSpPr>
        <p:spPr bwMode="auto">
          <a:xfrm>
            <a:off x="-11113" y="0"/>
            <a:ext cx="912813" cy="404813"/>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chemeClr val="bg1"/>
                </a:solidFill>
              </a:rPr>
              <a:t>Step 1</a:t>
            </a:r>
          </a:p>
        </p:txBody>
      </p:sp>
    </p:spTree>
    <p:extLst>
      <p:ext uri="{BB962C8B-B14F-4D97-AF65-F5344CB8AC3E}">
        <p14:creationId xmlns:p14="http://schemas.microsoft.com/office/powerpoint/2010/main" val="6097194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7"/>
          <p:cNvGraphicFramePr>
            <a:graphicFrameLocks noChangeAspect="1"/>
          </p:cNvGraphicFramePr>
          <p:nvPr/>
        </p:nvGraphicFramePr>
        <p:xfrm>
          <a:off x="336550" y="457200"/>
          <a:ext cx="4095750" cy="5791200"/>
        </p:xfrm>
        <a:graphic>
          <a:graphicData uri="http://schemas.openxmlformats.org/presentationml/2006/ole">
            <mc:AlternateContent xmlns:mc="http://schemas.openxmlformats.org/markup-compatibility/2006">
              <mc:Choice xmlns:v="urn:schemas-microsoft-com:vml" Requires="v">
                <p:oleObj spid="_x0000_s9430" name="Acrobat Document" r:id="rId3" imgW="5334745" imgH="7542857" progId="AcroExch.Document.11">
                  <p:embed/>
                </p:oleObj>
              </mc:Choice>
              <mc:Fallback>
                <p:oleObj name="Acrobat Document" r:id="rId3" imgW="5334745" imgH="7542857"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457200"/>
                        <a:ext cx="4095750" cy="5791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5" name="Text Box 28"/>
          <p:cNvSpPr txBox="1">
            <a:spLocks noChangeArrowheads="1"/>
          </p:cNvSpPr>
          <p:nvPr/>
        </p:nvSpPr>
        <p:spPr bwMode="auto">
          <a:xfrm>
            <a:off x="1917700" y="6308725"/>
            <a:ext cx="54657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smtClean="0">
                <a:solidFill>
                  <a:srgbClr val="0000FF"/>
                </a:solidFill>
              </a:rPr>
              <a:t>  2011                                                                        2013</a:t>
            </a:r>
            <a:endParaRPr lang="en-US" altLang="en-US" sz="1600" dirty="0">
              <a:solidFill>
                <a:srgbClr val="0000FF"/>
              </a:solidFill>
            </a:endParaRPr>
          </a:p>
        </p:txBody>
      </p:sp>
      <p:graphicFrame>
        <p:nvGraphicFramePr>
          <p:cNvPr id="23556" name="Object 29"/>
          <p:cNvGraphicFramePr>
            <a:graphicFrameLocks noChangeAspect="1"/>
          </p:cNvGraphicFramePr>
          <p:nvPr/>
        </p:nvGraphicFramePr>
        <p:xfrm>
          <a:off x="4745038" y="457200"/>
          <a:ext cx="4094162" cy="5791200"/>
        </p:xfrm>
        <a:graphic>
          <a:graphicData uri="http://schemas.openxmlformats.org/presentationml/2006/ole">
            <mc:AlternateContent xmlns:mc="http://schemas.openxmlformats.org/markup-compatibility/2006">
              <mc:Choice xmlns:v="urn:schemas-microsoft-com:vml" Requires="v">
                <p:oleObj spid="_x0000_s9431" name="Acrobat Document" r:id="rId5" imgW="8019048" imgH="11342857" progId="AcroExch.Document.11">
                  <p:embed/>
                </p:oleObj>
              </mc:Choice>
              <mc:Fallback>
                <p:oleObj name="Acrobat Document" r:id="rId5" imgW="8019048" imgH="11342857" progId="AcroExch.Document.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5038" y="457200"/>
                        <a:ext cx="4094162" cy="5791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812376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074916282"/>
              </p:ext>
            </p:extLst>
          </p:nvPr>
        </p:nvGraphicFramePr>
        <p:xfrm>
          <a:off x="533400" y="490331"/>
          <a:ext cx="3886200" cy="5613952"/>
        </p:xfrm>
        <a:graphic>
          <a:graphicData uri="http://schemas.openxmlformats.org/presentationml/2006/ole">
            <mc:AlternateContent xmlns:mc="http://schemas.openxmlformats.org/markup-compatibility/2006">
              <mc:Choice xmlns:v="urn:schemas-microsoft-com:vml" Requires="v">
                <p:oleObj spid="_x0000_s14384" name="Acrobat Document" r:id="rId3" imgW="13496455" imgH="18897412" progId="AcroExch.Document.7">
                  <p:embed/>
                </p:oleObj>
              </mc:Choice>
              <mc:Fallback>
                <p:oleObj name="Acrobat Document" r:id="rId3" imgW="13496455" imgH="18897412" progId="AcroExch.Document.7">
                  <p:embed/>
                  <p:pic>
                    <p:nvPicPr>
                      <p:cNvPr id="0" name=""/>
                      <p:cNvPicPr/>
                      <p:nvPr/>
                    </p:nvPicPr>
                    <p:blipFill>
                      <a:blip r:embed="rId4"/>
                      <a:stretch>
                        <a:fillRect/>
                      </a:stretch>
                    </p:blipFill>
                    <p:spPr>
                      <a:xfrm>
                        <a:off x="533400" y="490331"/>
                        <a:ext cx="3886200" cy="5613952"/>
                      </a:xfrm>
                      <a:prstGeom prst="rect">
                        <a:avLst/>
                      </a:prstGeom>
                      <a:ln w="3175">
                        <a:solidFill>
                          <a:schemeClr val="tx1"/>
                        </a:solidFill>
                      </a:ln>
                    </p:spPr>
                  </p:pic>
                </p:oleObj>
              </mc:Fallback>
            </mc:AlternateContent>
          </a:graphicData>
        </a:graphic>
      </p:graphicFrame>
      <p:pic>
        <p:nvPicPr>
          <p:cNvPr id="3" name="Picture 5" descr="http://files.scimat-2015.webnode.pt/system_preview_detail_200000391-a1fa4a2f41/Poster_2017%20baixa%20res%20JULH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90330"/>
            <a:ext cx="4014072" cy="562720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ext Box 28"/>
          <p:cNvSpPr txBox="1">
            <a:spLocks noChangeArrowheads="1"/>
          </p:cNvSpPr>
          <p:nvPr/>
        </p:nvSpPr>
        <p:spPr bwMode="auto">
          <a:xfrm>
            <a:off x="2154273" y="6145696"/>
            <a:ext cx="52348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smtClean="0">
                <a:solidFill>
                  <a:srgbClr val="0000FF"/>
                </a:solidFill>
              </a:rPr>
              <a:t>  2015                                                                    2017</a:t>
            </a:r>
            <a:endParaRPr lang="en-US" altLang="en-US" sz="1600" dirty="0">
              <a:solidFill>
                <a:srgbClr val="0000FF"/>
              </a:solidFill>
            </a:endParaRPr>
          </a:p>
        </p:txBody>
      </p:sp>
    </p:spTree>
    <p:extLst>
      <p:ext uri="{BB962C8B-B14F-4D97-AF65-F5344CB8AC3E}">
        <p14:creationId xmlns:p14="http://schemas.microsoft.com/office/powerpoint/2010/main" val="30106259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336093" y="808719"/>
            <a:ext cx="2393604" cy="307777"/>
          </a:xfrm>
          <a:prstGeom prst="rect">
            <a:avLst/>
          </a:prstGeom>
          <a:solidFill>
            <a:srgbClr val="ABFFFF"/>
          </a:solid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kumimoji="1" lang="en-US" altLang="zh-CN" sz="1400" dirty="0">
                <a:solidFill>
                  <a:srgbClr val="000000"/>
                </a:solidFill>
                <a:ea typeface="SimSun" panose="02010600030101010101" pitchFamily="2" charset="-122"/>
              </a:rPr>
              <a:t>ISMC (established </a:t>
            </a:r>
            <a:r>
              <a:rPr kumimoji="1" lang="en-US" altLang="zh-CN" sz="1400" dirty="0" smtClean="0">
                <a:solidFill>
                  <a:srgbClr val="000000"/>
                </a:solidFill>
                <a:ea typeface="SimSun" panose="02010600030101010101" pitchFamily="2" charset="-122"/>
              </a:rPr>
              <a:t>in 2007)</a:t>
            </a:r>
            <a:endParaRPr kumimoji="1" lang="en-US" altLang="zh-CN" sz="1400" dirty="0">
              <a:solidFill>
                <a:srgbClr val="000000"/>
              </a:solidFill>
              <a:ea typeface="SimSun" panose="02010600030101010101" pitchFamily="2" charset="-122"/>
            </a:endParaRPr>
          </a:p>
        </p:txBody>
      </p:sp>
      <p:sp>
        <p:nvSpPr>
          <p:cNvPr id="29" name="Text Box 4"/>
          <p:cNvSpPr txBox="1">
            <a:spLocks noChangeArrowheads="1"/>
          </p:cNvSpPr>
          <p:nvPr/>
        </p:nvSpPr>
        <p:spPr bwMode="auto">
          <a:xfrm>
            <a:off x="988711" y="6346752"/>
            <a:ext cx="6555089" cy="338554"/>
          </a:xfrm>
          <a:prstGeom prst="rect">
            <a:avLst/>
          </a:prstGeom>
          <a:solidFill>
            <a:srgbClr val="FFF3CD"/>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kumimoji="1" lang="en-US" altLang="zh-CN" sz="1600" dirty="0">
                <a:solidFill>
                  <a:srgbClr val="000000"/>
                </a:solidFill>
                <a:ea typeface="SimSun" panose="02010600030101010101" pitchFamily="2" charset="-122"/>
              </a:rPr>
              <a:t>To promote the </a:t>
            </a:r>
            <a:r>
              <a:rPr kumimoji="1" lang="en-US" altLang="zh-CN" sz="1600" dirty="0" err="1">
                <a:solidFill>
                  <a:srgbClr val="000000"/>
                </a:solidFill>
                <a:ea typeface="SimSun" panose="02010600030101010101" pitchFamily="2" charset="-122"/>
              </a:rPr>
              <a:t>scimat</a:t>
            </a:r>
            <a:r>
              <a:rPr kumimoji="1" lang="en-US" altLang="zh-CN" sz="1600" dirty="0">
                <a:solidFill>
                  <a:srgbClr val="000000"/>
                </a:solidFill>
                <a:ea typeface="SimSun" panose="02010600030101010101" pitchFamily="2" charset="-122"/>
              </a:rPr>
              <a:t> idea and push the International </a:t>
            </a:r>
            <a:r>
              <a:rPr kumimoji="1" lang="en-US" altLang="zh-CN" sz="1600" dirty="0" err="1">
                <a:solidFill>
                  <a:srgbClr val="000000"/>
                </a:solidFill>
                <a:ea typeface="SimSun" panose="02010600030101010101" pitchFamily="2" charset="-122"/>
              </a:rPr>
              <a:t>Scimat</a:t>
            </a:r>
            <a:r>
              <a:rPr kumimoji="1" lang="en-US" altLang="zh-CN" sz="1600" dirty="0">
                <a:solidFill>
                  <a:srgbClr val="000000"/>
                </a:solidFill>
                <a:ea typeface="SimSun" panose="02010600030101010101" pitchFamily="2" charset="-122"/>
              </a:rPr>
              <a:t> </a:t>
            </a:r>
            <a:r>
              <a:rPr kumimoji="1" lang="en-US" altLang="zh-CN" sz="1600" dirty="0" smtClean="0">
                <a:solidFill>
                  <a:srgbClr val="000000"/>
                </a:solidFill>
                <a:ea typeface="SimSun" panose="02010600030101010101" pitchFamily="2" charset="-122"/>
              </a:rPr>
              <a:t>Program</a:t>
            </a:r>
            <a:endParaRPr kumimoji="1" lang="en-US" altLang="zh-CN" sz="1800" dirty="0">
              <a:solidFill>
                <a:srgbClr val="000000"/>
              </a:solidFill>
              <a:ea typeface="SimSun" panose="02010600030101010101" pitchFamily="2" charset="-122"/>
            </a:endParaRPr>
          </a:p>
        </p:txBody>
      </p:sp>
      <p:sp>
        <p:nvSpPr>
          <p:cNvPr id="30" name="Text Box 10"/>
          <p:cNvSpPr txBox="1">
            <a:spLocks noChangeArrowheads="1"/>
          </p:cNvSpPr>
          <p:nvPr/>
        </p:nvSpPr>
        <p:spPr bwMode="auto">
          <a:xfrm>
            <a:off x="1009268" y="5909037"/>
            <a:ext cx="582499" cy="369931"/>
          </a:xfrm>
          <a:prstGeom prst="rect">
            <a:avLst/>
          </a:prstGeom>
          <a:solidFill>
            <a:srgbClr val="FFD1F6"/>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altLang="en-US" sz="1800" dirty="0">
                <a:solidFill>
                  <a:srgbClr val="000000"/>
                </a:solidFill>
              </a:rPr>
              <a:t>Aim</a:t>
            </a:r>
          </a:p>
        </p:txBody>
      </p:sp>
      <p:grpSp>
        <p:nvGrpSpPr>
          <p:cNvPr id="2" name="Group 4"/>
          <p:cNvGrpSpPr>
            <a:grpSpLocks noChangeAspect="1"/>
          </p:cNvGrpSpPr>
          <p:nvPr/>
        </p:nvGrpSpPr>
        <p:grpSpPr bwMode="auto">
          <a:xfrm>
            <a:off x="2638726" y="730250"/>
            <a:ext cx="5400675" cy="5441950"/>
            <a:chOff x="1248" y="355"/>
            <a:chExt cx="3402" cy="3428"/>
          </a:xfrm>
        </p:grpSpPr>
        <p:sp>
          <p:nvSpPr>
            <p:cNvPr id="3" name="AutoShape 3"/>
            <p:cNvSpPr>
              <a:spLocks noChangeAspect="1" noChangeArrowheads="1" noTextEdit="1"/>
            </p:cNvSpPr>
            <p:nvPr/>
          </p:nvSpPr>
          <p:spPr bwMode="auto">
            <a:xfrm>
              <a:off x="1248" y="355"/>
              <a:ext cx="3402" cy="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nvGrpSpPr>
            <p:cNvPr id="4" name="Group 205"/>
            <p:cNvGrpSpPr>
              <a:grpSpLocks/>
            </p:cNvGrpSpPr>
            <p:nvPr/>
          </p:nvGrpSpPr>
          <p:grpSpPr bwMode="auto">
            <a:xfrm>
              <a:off x="1322" y="365"/>
              <a:ext cx="3230" cy="3446"/>
              <a:chOff x="1322" y="365"/>
              <a:chExt cx="3230" cy="3446"/>
            </a:xfrm>
          </p:grpSpPr>
          <p:sp>
            <p:nvSpPr>
              <p:cNvPr id="19" name="Rectangle 5"/>
              <p:cNvSpPr>
                <a:spLocks noChangeArrowheads="1"/>
              </p:cNvSpPr>
              <p:nvPr/>
            </p:nvSpPr>
            <p:spPr bwMode="auto">
              <a:xfrm>
                <a:off x="1340" y="365"/>
                <a:ext cx="6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3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20" name="Rectangle 6"/>
              <p:cNvSpPr>
                <a:spLocks noChangeArrowheads="1"/>
              </p:cNvSpPr>
              <p:nvPr/>
            </p:nvSpPr>
            <p:spPr bwMode="auto">
              <a:xfrm>
                <a:off x="1535" y="554"/>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21" name="Rectangle 7"/>
              <p:cNvSpPr>
                <a:spLocks noChangeArrowheads="1"/>
              </p:cNvSpPr>
              <p:nvPr/>
            </p:nvSpPr>
            <p:spPr bwMode="auto">
              <a:xfrm>
                <a:off x="2931" y="681"/>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22" name="Rectangle 8"/>
              <p:cNvSpPr>
                <a:spLocks noChangeArrowheads="1"/>
              </p:cNvSpPr>
              <p:nvPr/>
            </p:nvSpPr>
            <p:spPr bwMode="auto">
              <a:xfrm>
                <a:off x="1340" y="805"/>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23" name="Rectangle 9"/>
              <p:cNvSpPr>
                <a:spLocks noChangeArrowheads="1"/>
              </p:cNvSpPr>
              <p:nvPr/>
            </p:nvSpPr>
            <p:spPr bwMode="auto">
              <a:xfrm>
                <a:off x="1340" y="929"/>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24" name="Rectangle 10"/>
              <p:cNvSpPr>
                <a:spLocks noChangeArrowheads="1"/>
              </p:cNvSpPr>
              <p:nvPr/>
            </p:nvSpPr>
            <p:spPr bwMode="auto">
              <a:xfrm>
                <a:off x="1340" y="1053"/>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31" name="Rectangle 11"/>
              <p:cNvSpPr>
                <a:spLocks noChangeArrowheads="1"/>
              </p:cNvSpPr>
              <p:nvPr/>
            </p:nvSpPr>
            <p:spPr bwMode="auto">
              <a:xfrm>
                <a:off x="1340" y="1177"/>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44" name="Rectangle 12"/>
              <p:cNvSpPr>
                <a:spLocks noChangeArrowheads="1"/>
              </p:cNvSpPr>
              <p:nvPr/>
            </p:nvSpPr>
            <p:spPr bwMode="auto">
              <a:xfrm>
                <a:off x="1340" y="1301"/>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45" name="Rectangle 13"/>
              <p:cNvSpPr>
                <a:spLocks noChangeArrowheads="1"/>
              </p:cNvSpPr>
              <p:nvPr/>
            </p:nvSpPr>
            <p:spPr bwMode="auto">
              <a:xfrm>
                <a:off x="1340" y="1425"/>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46" name="Rectangle 14"/>
              <p:cNvSpPr>
                <a:spLocks noChangeArrowheads="1"/>
              </p:cNvSpPr>
              <p:nvPr/>
            </p:nvSpPr>
            <p:spPr bwMode="auto">
              <a:xfrm>
                <a:off x="1340" y="1549"/>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47" name="Rectangle 15"/>
              <p:cNvSpPr>
                <a:spLocks noChangeArrowheads="1"/>
              </p:cNvSpPr>
              <p:nvPr/>
            </p:nvSpPr>
            <p:spPr bwMode="auto">
              <a:xfrm>
                <a:off x="1340" y="1673"/>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48" name="Rectangle 16"/>
              <p:cNvSpPr>
                <a:spLocks noChangeArrowheads="1"/>
              </p:cNvSpPr>
              <p:nvPr/>
            </p:nvSpPr>
            <p:spPr bwMode="auto">
              <a:xfrm>
                <a:off x="1340" y="1797"/>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0" name="Rectangle 17"/>
              <p:cNvSpPr>
                <a:spLocks noChangeArrowheads="1"/>
              </p:cNvSpPr>
              <p:nvPr/>
            </p:nvSpPr>
            <p:spPr bwMode="auto">
              <a:xfrm>
                <a:off x="1340" y="1921"/>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1" name="Rectangle 18"/>
              <p:cNvSpPr>
                <a:spLocks noChangeArrowheads="1"/>
              </p:cNvSpPr>
              <p:nvPr/>
            </p:nvSpPr>
            <p:spPr bwMode="auto">
              <a:xfrm>
                <a:off x="1340" y="2045"/>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2" name="Rectangle 19"/>
              <p:cNvSpPr>
                <a:spLocks noChangeArrowheads="1"/>
              </p:cNvSpPr>
              <p:nvPr/>
            </p:nvSpPr>
            <p:spPr bwMode="auto">
              <a:xfrm>
                <a:off x="1340" y="2169"/>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3" name="Rectangle 20"/>
              <p:cNvSpPr>
                <a:spLocks noChangeArrowheads="1"/>
              </p:cNvSpPr>
              <p:nvPr/>
            </p:nvSpPr>
            <p:spPr bwMode="auto">
              <a:xfrm>
                <a:off x="1340" y="2293"/>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4" name="Rectangle 21"/>
              <p:cNvSpPr>
                <a:spLocks noChangeArrowheads="1"/>
              </p:cNvSpPr>
              <p:nvPr/>
            </p:nvSpPr>
            <p:spPr bwMode="auto">
              <a:xfrm>
                <a:off x="1340" y="2416"/>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5" name="Rectangle 22"/>
              <p:cNvSpPr>
                <a:spLocks noChangeArrowheads="1"/>
              </p:cNvSpPr>
              <p:nvPr/>
            </p:nvSpPr>
            <p:spPr bwMode="auto">
              <a:xfrm>
                <a:off x="1340" y="2540"/>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6" name="Rectangle 23"/>
              <p:cNvSpPr>
                <a:spLocks noChangeArrowheads="1"/>
              </p:cNvSpPr>
              <p:nvPr/>
            </p:nvSpPr>
            <p:spPr bwMode="auto">
              <a:xfrm>
                <a:off x="1340" y="2665"/>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7" name="Rectangle 24"/>
              <p:cNvSpPr>
                <a:spLocks noChangeArrowheads="1"/>
              </p:cNvSpPr>
              <p:nvPr/>
            </p:nvSpPr>
            <p:spPr bwMode="auto">
              <a:xfrm>
                <a:off x="1340" y="2789"/>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8" name="Rectangle 25"/>
              <p:cNvSpPr>
                <a:spLocks noChangeArrowheads="1"/>
              </p:cNvSpPr>
              <p:nvPr/>
            </p:nvSpPr>
            <p:spPr bwMode="auto">
              <a:xfrm>
                <a:off x="1340" y="2913"/>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59" name="Rectangle 26"/>
              <p:cNvSpPr>
                <a:spLocks noChangeArrowheads="1"/>
              </p:cNvSpPr>
              <p:nvPr/>
            </p:nvSpPr>
            <p:spPr bwMode="auto">
              <a:xfrm>
                <a:off x="1340" y="3036"/>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60" name="Rectangle 27"/>
              <p:cNvSpPr>
                <a:spLocks noChangeArrowheads="1"/>
              </p:cNvSpPr>
              <p:nvPr/>
            </p:nvSpPr>
            <p:spPr bwMode="auto">
              <a:xfrm>
                <a:off x="1340" y="3160"/>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61" name="Rectangle 28"/>
              <p:cNvSpPr>
                <a:spLocks noChangeArrowheads="1"/>
              </p:cNvSpPr>
              <p:nvPr/>
            </p:nvSpPr>
            <p:spPr bwMode="auto">
              <a:xfrm>
                <a:off x="1340" y="3284"/>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62" name="Rectangle 29"/>
              <p:cNvSpPr>
                <a:spLocks noChangeArrowheads="1"/>
              </p:cNvSpPr>
              <p:nvPr/>
            </p:nvSpPr>
            <p:spPr bwMode="auto">
              <a:xfrm>
                <a:off x="1340" y="3409"/>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63" name="Rectangle 30"/>
              <p:cNvSpPr>
                <a:spLocks noChangeArrowheads="1"/>
              </p:cNvSpPr>
              <p:nvPr/>
            </p:nvSpPr>
            <p:spPr bwMode="auto">
              <a:xfrm>
                <a:off x="1340" y="3533"/>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64" name="Rectangle 31"/>
              <p:cNvSpPr>
                <a:spLocks noChangeArrowheads="1"/>
              </p:cNvSpPr>
              <p:nvPr/>
            </p:nvSpPr>
            <p:spPr bwMode="auto">
              <a:xfrm>
                <a:off x="1340" y="3657"/>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400" smtClean="0">
                    <a:solidFill>
                      <a:srgbClr val="000000"/>
                    </a:solidFill>
                    <a:latin typeface="Times New Roman" panose="02020603050405020304" pitchFamily="18" charset="0"/>
                  </a:rPr>
                  <a:t> </a:t>
                </a:r>
                <a:endParaRPr lang="en-US" altLang="en-US" smtClean="0">
                  <a:solidFill>
                    <a:srgbClr val="000000"/>
                  </a:solidFill>
                </a:endParaRPr>
              </a:p>
            </p:txBody>
          </p:sp>
          <p:sp>
            <p:nvSpPr>
              <p:cNvPr id="5365" name="Rectangle 32"/>
              <p:cNvSpPr>
                <a:spLocks noChangeArrowheads="1"/>
              </p:cNvSpPr>
              <p:nvPr/>
            </p:nvSpPr>
            <p:spPr bwMode="auto">
              <a:xfrm>
                <a:off x="2378" y="2200"/>
                <a:ext cx="995" cy="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5366" name="Rectangle 33"/>
              <p:cNvSpPr>
                <a:spLocks noChangeArrowheads="1"/>
              </p:cNvSpPr>
              <p:nvPr/>
            </p:nvSpPr>
            <p:spPr bwMode="auto">
              <a:xfrm>
                <a:off x="2449" y="2224"/>
                <a:ext cx="3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President</a:t>
                </a:r>
                <a:endParaRPr lang="en-US" altLang="en-US" smtClean="0">
                  <a:solidFill>
                    <a:srgbClr val="000000"/>
                  </a:solidFill>
                </a:endParaRPr>
              </a:p>
            </p:txBody>
          </p:sp>
          <p:sp>
            <p:nvSpPr>
              <p:cNvPr id="5367" name="Rectangle 34"/>
              <p:cNvSpPr>
                <a:spLocks noChangeArrowheads="1"/>
              </p:cNvSpPr>
              <p:nvPr/>
            </p:nvSpPr>
            <p:spPr bwMode="auto">
              <a:xfrm>
                <a:off x="2715" y="2224"/>
                <a:ext cx="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a:t>
                </a:r>
                <a:endParaRPr lang="en-US" altLang="en-US" smtClean="0">
                  <a:solidFill>
                    <a:srgbClr val="000000"/>
                  </a:solidFill>
                </a:endParaRPr>
              </a:p>
            </p:txBody>
          </p:sp>
          <p:sp>
            <p:nvSpPr>
              <p:cNvPr id="5368" name="Rectangle 35"/>
              <p:cNvSpPr>
                <a:spLocks noChangeArrowheads="1"/>
              </p:cNvSpPr>
              <p:nvPr/>
            </p:nvSpPr>
            <p:spPr bwMode="auto">
              <a:xfrm>
                <a:off x="2732" y="2224"/>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 </a:t>
                </a:r>
                <a:endParaRPr lang="en-US" altLang="en-US" smtClean="0">
                  <a:solidFill>
                    <a:srgbClr val="000000"/>
                  </a:solidFill>
                </a:endParaRPr>
              </a:p>
            </p:txBody>
          </p:sp>
          <p:sp>
            <p:nvSpPr>
              <p:cNvPr id="5369" name="Rectangle 36"/>
              <p:cNvSpPr>
                <a:spLocks noChangeArrowheads="1"/>
              </p:cNvSpPr>
              <p:nvPr/>
            </p:nvSpPr>
            <p:spPr bwMode="auto">
              <a:xfrm>
                <a:off x="2747" y="2224"/>
                <a:ext cx="6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International Union </a:t>
                </a:r>
                <a:endParaRPr lang="en-US" altLang="en-US" smtClean="0">
                  <a:solidFill>
                    <a:srgbClr val="000000"/>
                  </a:solidFill>
                </a:endParaRPr>
              </a:p>
            </p:txBody>
          </p:sp>
          <p:sp>
            <p:nvSpPr>
              <p:cNvPr id="5370" name="Rectangle 37"/>
              <p:cNvSpPr>
                <a:spLocks noChangeArrowheads="1"/>
              </p:cNvSpPr>
              <p:nvPr/>
            </p:nvSpPr>
            <p:spPr bwMode="auto">
              <a:xfrm>
                <a:off x="2449" y="2293"/>
                <a:ext cx="8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of History and Philosophy of </a:t>
                </a:r>
                <a:endParaRPr lang="en-US" altLang="en-US" smtClean="0">
                  <a:solidFill>
                    <a:srgbClr val="000000"/>
                  </a:solidFill>
                </a:endParaRPr>
              </a:p>
            </p:txBody>
          </p:sp>
          <p:sp>
            <p:nvSpPr>
              <p:cNvPr id="5371" name="Rectangle 38"/>
              <p:cNvSpPr>
                <a:spLocks noChangeArrowheads="1"/>
              </p:cNvSpPr>
              <p:nvPr/>
            </p:nvSpPr>
            <p:spPr bwMode="auto">
              <a:xfrm>
                <a:off x="2449" y="2362"/>
                <a:ext cx="68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dirty="0" smtClean="0">
                    <a:solidFill>
                      <a:srgbClr val="000000"/>
                    </a:solidFill>
                    <a:latin typeface="Calibri" panose="020F0502020204030204" pitchFamily="34" charset="0"/>
                  </a:rPr>
                  <a:t>Science (2009-2013)</a:t>
                </a:r>
                <a:endParaRPr lang="en-US" altLang="en-US" dirty="0" smtClean="0">
                  <a:solidFill>
                    <a:srgbClr val="000000"/>
                  </a:solidFill>
                </a:endParaRPr>
              </a:p>
            </p:txBody>
          </p:sp>
          <p:sp>
            <p:nvSpPr>
              <p:cNvPr id="5375" name="Rectangle 42"/>
              <p:cNvSpPr>
                <a:spLocks noChangeArrowheads="1"/>
              </p:cNvSpPr>
              <p:nvPr/>
            </p:nvSpPr>
            <p:spPr bwMode="auto">
              <a:xfrm>
                <a:off x="3016" y="2362"/>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 </a:t>
                </a:r>
                <a:endParaRPr lang="en-US" altLang="en-US" smtClean="0">
                  <a:solidFill>
                    <a:srgbClr val="000000"/>
                  </a:solidFill>
                </a:endParaRPr>
              </a:p>
            </p:txBody>
          </p:sp>
          <p:pic>
            <p:nvPicPr>
              <p:cNvPr id="11307"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 y="767"/>
                <a:ext cx="554"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8"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 y="1536"/>
                <a:ext cx="550"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 y="2181"/>
                <a:ext cx="54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6" name="Rectangle 46"/>
              <p:cNvSpPr>
                <a:spLocks noChangeArrowheads="1"/>
              </p:cNvSpPr>
              <p:nvPr/>
            </p:nvSpPr>
            <p:spPr bwMode="auto">
              <a:xfrm>
                <a:off x="3950" y="1519"/>
                <a:ext cx="2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Author, </a:t>
                </a:r>
                <a:endParaRPr lang="en-US" altLang="en-US" smtClean="0">
                  <a:solidFill>
                    <a:srgbClr val="000000"/>
                  </a:solidFill>
                </a:endParaRPr>
              </a:p>
            </p:txBody>
          </p:sp>
          <p:sp>
            <p:nvSpPr>
              <p:cNvPr id="11297" name="Rectangle 47"/>
              <p:cNvSpPr>
                <a:spLocks noChangeArrowheads="1"/>
              </p:cNvSpPr>
              <p:nvPr/>
            </p:nvSpPr>
            <p:spPr bwMode="auto">
              <a:xfrm>
                <a:off x="4192" y="1519"/>
                <a:ext cx="3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i="1" dirty="0" smtClean="0">
                    <a:solidFill>
                      <a:srgbClr val="000000"/>
                    </a:solidFill>
                    <a:latin typeface="Calibri" panose="020F0502020204030204" pitchFamily="34" charset="0"/>
                  </a:rPr>
                  <a:t>Cognitive </a:t>
                </a:r>
                <a:endParaRPr lang="en-US" altLang="en-US" dirty="0" smtClean="0">
                  <a:solidFill>
                    <a:srgbClr val="000000"/>
                  </a:solidFill>
                </a:endParaRPr>
              </a:p>
            </p:txBody>
          </p:sp>
          <p:sp>
            <p:nvSpPr>
              <p:cNvPr id="11298" name="Rectangle 48"/>
              <p:cNvSpPr>
                <a:spLocks noChangeArrowheads="1"/>
              </p:cNvSpPr>
              <p:nvPr/>
            </p:nvSpPr>
            <p:spPr bwMode="auto">
              <a:xfrm>
                <a:off x="3950" y="1587"/>
                <a:ext cx="58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i="1" smtClean="0">
                    <a:solidFill>
                      <a:srgbClr val="000000"/>
                    </a:solidFill>
                    <a:latin typeface="Calibri" panose="020F0502020204030204" pitchFamily="34" charset="0"/>
                  </a:rPr>
                  <a:t>Science, Literature </a:t>
                </a:r>
                <a:endParaRPr lang="en-US" altLang="en-US" smtClean="0">
                  <a:solidFill>
                    <a:srgbClr val="000000"/>
                  </a:solidFill>
                </a:endParaRPr>
              </a:p>
            </p:txBody>
          </p:sp>
          <p:sp>
            <p:nvSpPr>
              <p:cNvPr id="11299" name="Rectangle 49"/>
              <p:cNvSpPr>
                <a:spLocks noChangeArrowheads="1"/>
              </p:cNvSpPr>
              <p:nvPr/>
            </p:nvSpPr>
            <p:spPr bwMode="auto">
              <a:xfrm>
                <a:off x="3950" y="1656"/>
                <a:ext cx="39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i="1" dirty="0" smtClean="0">
                    <a:solidFill>
                      <a:srgbClr val="000000"/>
                    </a:solidFill>
                    <a:latin typeface="Calibri" panose="020F0502020204030204" pitchFamily="34" charset="0"/>
                  </a:rPr>
                  <a:t>and the Arts</a:t>
                </a:r>
                <a:endParaRPr lang="en-US" altLang="en-US" dirty="0" smtClean="0">
                  <a:solidFill>
                    <a:srgbClr val="000000"/>
                  </a:solidFill>
                </a:endParaRPr>
              </a:p>
            </p:txBody>
          </p:sp>
          <p:sp>
            <p:nvSpPr>
              <p:cNvPr id="11300" name="Rectangle 50"/>
              <p:cNvSpPr>
                <a:spLocks noChangeArrowheads="1"/>
              </p:cNvSpPr>
              <p:nvPr/>
            </p:nvSpPr>
            <p:spPr bwMode="auto">
              <a:xfrm>
                <a:off x="4292" y="1656"/>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 </a:t>
                </a:r>
                <a:endParaRPr lang="en-US" altLang="en-US" smtClean="0">
                  <a:solidFill>
                    <a:srgbClr val="000000"/>
                  </a:solidFill>
                </a:endParaRPr>
              </a:p>
            </p:txBody>
          </p:sp>
          <p:sp>
            <p:nvSpPr>
              <p:cNvPr id="11301" name="Rectangle 51"/>
              <p:cNvSpPr>
                <a:spLocks noChangeArrowheads="1"/>
              </p:cNvSpPr>
              <p:nvPr/>
            </p:nvSpPr>
            <p:spPr bwMode="auto">
              <a:xfrm>
                <a:off x="3738" y="746"/>
                <a:ext cx="70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dirty="0" smtClean="0">
                    <a:solidFill>
                      <a:srgbClr val="0000FF"/>
                    </a:solidFill>
                    <a:latin typeface="Calibri" panose="020F0502020204030204" pitchFamily="34" charset="0"/>
                  </a:rPr>
                  <a:t>Ex-President, European </a:t>
                </a:r>
                <a:endParaRPr lang="en-US" altLang="en-US" dirty="0" smtClean="0">
                  <a:solidFill>
                    <a:srgbClr val="000000"/>
                  </a:solidFill>
                </a:endParaRPr>
              </a:p>
            </p:txBody>
          </p:sp>
          <p:sp>
            <p:nvSpPr>
              <p:cNvPr id="11302" name="Rectangle 52"/>
              <p:cNvSpPr>
                <a:spLocks noChangeArrowheads="1"/>
              </p:cNvSpPr>
              <p:nvPr/>
            </p:nvSpPr>
            <p:spPr bwMode="auto">
              <a:xfrm>
                <a:off x="3738" y="815"/>
                <a:ext cx="66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Calibri" panose="020F0502020204030204" pitchFamily="34" charset="0"/>
                  </a:rPr>
                  <a:t>Academy of Sciences </a:t>
                </a:r>
                <a:endParaRPr lang="en-US" altLang="en-US" smtClean="0">
                  <a:solidFill>
                    <a:srgbClr val="000000"/>
                  </a:solidFill>
                </a:endParaRPr>
              </a:p>
            </p:txBody>
          </p:sp>
          <p:sp>
            <p:nvSpPr>
              <p:cNvPr id="11303" name="Rectangle 53"/>
              <p:cNvSpPr>
                <a:spLocks noChangeArrowheads="1"/>
              </p:cNvSpPr>
              <p:nvPr/>
            </p:nvSpPr>
            <p:spPr bwMode="auto">
              <a:xfrm>
                <a:off x="3738" y="884"/>
                <a:ext cx="4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Calibri" panose="020F0502020204030204" pitchFamily="34" charset="0"/>
                  </a:rPr>
                  <a:t>Arts &amp; Letters</a:t>
                </a:r>
                <a:endParaRPr lang="en-US" altLang="en-US" smtClean="0">
                  <a:solidFill>
                    <a:srgbClr val="000000"/>
                  </a:solidFill>
                </a:endParaRPr>
              </a:p>
            </p:txBody>
          </p:sp>
          <p:sp>
            <p:nvSpPr>
              <p:cNvPr id="11304" name="Rectangle 54"/>
              <p:cNvSpPr>
                <a:spLocks noChangeArrowheads="1"/>
              </p:cNvSpPr>
              <p:nvPr/>
            </p:nvSpPr>
            <p:spPr bwMode="auto">
              <a:xfrm>
                <a:off x="4124" y="891"/>
                <a:ext cx="7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05" name="Rectangle 55"/>
              <p:cNvSpPr>
                <a:spLocks noChangeArrowheads="1"/>
              </p:cNvSpPr>
              <p:nvPr/>
            </p:nvSpPr>
            <p:spPr bwMode="auto">
              <a:xfrm>
                <a:off x="4187" y="2170"/>
                <a:ext cx="36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Calibri" panose="020F0502020204030204" pitchFamily="34" charset="0"/>
                  </a:rPr>
                  <a:t>Columnist, </a:t>
                </a:r>
                <a:endParaRPr lang="en-US" altLang="en-US" smtClean="0">
                  <a:solidFill>
                    <a:srgbClr val="000000"/>
                  </a:solidFill>
                </a:endParaRPr>
              </a:p>
            </p:txBody>
          </p:sp>
          <p:sp>
            <p:nvSpPr>
              <p:cNvPr id="11306" name="Rectangle 56"/>
              <p:cNvSpPr>
                <a:spLocks noChangeArrowheads="1"/>
              </p:cNvSpPr>
              <p:nvPr/>
            </p:nvSpPr>
            <p:spPr bwMode="auto">
              <a:xfrm>
                <a:off x="4187" y="2239"/>
                <a:ext cx="3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i="1" smtClean="0">
                    <a:solidFill>
                      <a:srgbClr val="0000FF"/>
                    </a:solidFill>
                    <a:latin typeface="Calibri" panose="020F0502020204030204" pitchFamily="34" charset="0"/>
                  </a:rPr>
                  <a:t>Scientific </a:t>
                </a:r>
                <a:endParaRPr lang="en-US" altLang="en-US" smtClean="0">
                  <a:solidFill>
                    <a:srgbClr val="000000"/>
                  </a:solidFill>
                </a:endParaRPr>
              </a:p>
            </p:txBody>
          </p:sp>
          <p:sp>
            <p:nvSpPr>
              <p:cNvPr id="11310" name="Rectangle 57"/>
              <p:cNvSpPr>
                <a:spLocks noChangeArrowheads="1"/>
              </p:cNvSpPr>
              <p:nvPr/>
            </p:nvSpPr>
            <p:spPr bwMode="auto">
              <a:xfrm>
                <a:off x="4187" y="2307"/>
                <a:ext cx="3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i="1" smtClean="0">
                    <a:solidFill>
                      <a:srgbClr val="0000FF"/>
                    </a:solidFill>
                    <a:latin typeface="Calibri" panose="020F0502020204030204" pitchFamily="34" charset="0"/>
                  </a:rPr>
                  <a:t>American</a:t>
                </a:r>
                <a:endParaRPr lang="en-US" altLang="en-US" smtClean="0">
                  <a:solidFill>
                    <a:srgbClr val="000000"/>
                  </a:solidFill>
                </a:endParaRPr>
              </a:p>
            </p:txBody>
          </p:sp>
          <p:sp>
            <p:nvSpPr>
              <p:cNvPr id="11311" name="Rectangle 58"/>
              <p:cNvSpPr>
                <a:spLocks noChangeArrowheads="1"/>
              </p:cNvSpPr>
              <p:nvPr/>
            </p:nvSpPr>
            <p:spPr bwMode="auto">
              <a:xfrm>
                <a:off x="4469" y="2307"/>
                <a:ext cx="7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dirty="0" smtClean="0">
                    <a:solidFill>
                      <a:srgbClr val="0000FF"/>
                    </a:solidFill>
                    <a:latin typeface="Calibri" panose="020F0502020204030204" pitchFamily="34" charset="0"/>
                  </a:rPr>
                  <a:t>; </a:t>
                </a:r>
                <a:endParaRPr lang="en-US" altLang="en-US" dirty="0" smtClean="0">
                  <a:solidFill>
                    <a:srgbClr val="000000"/>
                  </a:solidFill>
                </a:endParaRPr>
              </a:p>
            </p:txBody>
          </p:sp>
          <p:sp>
            <p:nvSpPr>
              <p:cNvPr id="11312" name="Rectangle 59"/>
              <p:cNvSpPr>
                <a:spLocks noChangeArrowheads="1"/>
              </p:cNvSpPr>
              <p:nvPr/>
            </p:nvSpPr>
            <p:spPr bwMode="auto">
              <a:xfrm>
                <a:off x="4187" y="2376"/>
                <a:ext cx="2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Calibri" panose="020F0502020204030204" pitchFamily="34" charset="0"/>
                  </a:rPr>
                  <a:t>Editor, </a:t>
                </a:r>
                <a:endParaRPr lang="en-US" altLang="en-US" smtClean="0">
                  <a:solidFill>
                    <a:srgbClr val="000000"/>
                  </a:solidFill>
                </a:endParaRPr>
              </a:p>
            </p:txBody>
          </p:sp>
          <p:sp>
            <p:nvSpPr>
              <p:cNvPr id="11313" name="Rectangle 60"/>
              <p:cNvSpPr>
                <a:spLocks noChangeArrowheads="1"/>
              </p:cNvSpPr>
              <p:nvPr/>
            </p:nvSpPr>
            <p:spPr bwMode="auto">
              <a:xfrm>
                <a:off x="4187" y="2445"/>
                <a:ext cx="2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i="1" smtClean="0">
                    <a:solidFill>
                      <a:srgbClr val="0000FF"/>
                    </a:solidFill>
                    <a:latin typeface="Calibri" panose="020F0502020204030204" pitchFamily="34" charset="0"/>
                  </a:rPr>
                  <a:t>Skeptic</a:t>
                </a:r>
                <a:endParaRPr lang="en-US" altLang="en-US" smtClean="0">
                  <a:solidFill>
                    <a:srgbClr val="000000"/>
                  </a:solidFill>
                </a:endParaRPr>
              </a:p>
            </p:txBody>
          </p:sp>
          <p:sp>
            <p:nvSpPr>
              <p:cNvPr id="11314" name="Rectangle 61"/>
              <p:cNvSpPr>
                <a:spLocks noChangeArrowheads="1"/>
              </p:cNvSpPr>
              <p:nvPr/>
            </p:nvSpPr>
            <p:spPr bwMode="auto">
              <a:xfrm>
                <a:off x="4386" y="2445"/>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Calibri" panose="020F0502020204030204" pitchFamily="34" charset="0"/>
                  </a:rPr>
                  <a:t> </a:t>
                </a:r>
                <a:endParaRPr lang="en-US" altLang="en-US" smtClean="0">
                  <a:solidFill>
                    <a:srgbClr val="000000"/>
                  </a:solidFill>
                </a:endParaRPr>
              </a:p>
            </p:txBody>
          </p:sp>
          <p:sp>
            <p:nvSpPr>
              <p:cNvPr id="11315" name="Rectangle 62"/>
              <p:cNvSpPr>
                <a:spLocks noChangeArrowheads="1"/>
              </p:cNvSpPr>
              <p:nvPr/>
            </p:nvSpPr>
            <p:spPr bwMode="auto">
              <a:xfrm>
                <a:off x="4187" y="2513"/>
                <a:ext cx="31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Calibri" panose="020F0502020204030204" pitchFamily="34" charset="0"/>
                  </a:rPr>
                  <a:t>Magazine</a:t>
                </a:r>
                <a:endParaRPr lang="en-US" altLang="en-US" smtClean="0">
                  <a:solidFill>
                    <a:srgbClr val="000000"/>
                  </a:solidFill>
                </a:endParaRPr>
              </a:p>
            </p:txBody>
          </p:sp>
          <p:sp>
            <p:nvSpPr>
              <p:cNvPr id="11316" name="Rectangle 63"/>
              <p:cNvSpPr>
                <a:spLocks noChangeArrowheads="1"/>
              </p:cNvSpPr>
              <p:nvPr/>
            </p:nvSpPr>
            <p:spPr bwMode="auto">
              <a:xfrm>
                <a:off x="4458" y="2520"/>
                <a:ext cx="7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FF"/>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17" name="Rectangle 64"/>
              <p:cNvSpPr>
                <a:spLocks noChangeArrowheads="1"/>
              </p:cNvSpPr>
              <p:nvPr/>
            </p:nvSpPr>
            <p:spPr bwMode="auto">
              <a:xfrm>
                <a:off x="2678" y="2743"/>
                <a:ext cx="77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dirty="0" smtClean="0">
                    <a:solidFill>
                      <a:srgbClr val="000000"/>
                    </a:solidFill>
                    <a:latin typeface="Calibri" panose="020F0502020204030204" pitchFamily="34" charset="0"/>
                  </a:rPr>
                  <a:t>President, British Society </a:t>
                </a:r>
                <a:endParaRPr lang="en-US" altLang="en-US" dirty="0" smtClean="0">
                  <a:solidFill>
                    <a:srgbClr val="000000"/>
                  </a:solidFill>
                </a:endParaRPr>
              </a:p>
            </p:txBody>
          </p:sp>
          <p:sp>
            <p:nvSpPr>
              <p:cNvPr id="11318" name="Rectangle 65"/>
              <p:cNvSpPr>
                <a:spLocks noChangeArrowheads="1"/>
              </p:cNvSpPr>
              <p:nvPr/>
            </p:nvSpPr>
            <p:spPr bwMode="auto">
              <a:xfrm>
                <a:off x="2681" y="2826"/>
                <a:ext cx="74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lnSpc>
                    <a:spcPts val="900"/>
                  </a:lnSpc>
                  <a:spcBef>
                    <a:spcPct val="0"/>
                  </a:spcBef>
                  <a:spcAft>
                    <a:spcPct val="0"/>
                  </a:spcAft>
                </a:pPr>
                <a:r>
                  <a:rPr lang="en-US" altLang="en-US" sz="900" dirty="0" smtClean="0">
                    <a:solidFill>
                      <a:srgbClr val="000000"/>
                    </a:solidFill>
                    <a:latin typeface="Calibri" panose="020F0502020204030204" pitchFamily="34" charset="0"/>
                  </a:rPr>
                  <a:t>for Philosophy of Science (1993-1995) </a:t>
                </a:r>
                <a:endParaRPr lang="en-US" altLang="en-US" dirty="0" smtClean="0">
                  <a:solidFill>
                    <a:srgbClr val="000000"/>
                  </a:solidFill>
                </a:endParaRPr>
              </a:p>
            </p:txBody>
          </p:sp>
          <p:sp>
            <p:nvSpPr>
              <p:cNvPr id="11323" name="Rectangle 70"/>
              <p:cNvSpPr>
                <a:spLocks noChangeArrowheads="1"/>
              </p:cNvSpPr>
              <p:nvPr/>
            </p:nvSpPr>
            <p:spPr bwMode="auto">
              <a:xfrm>
                <a:off x="4040" y="3148"/>
                <a:ext cx="5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smtClean="0">
                    <a:solidFill>
                      <a:srgbClr val="000000"/>
                    </a:solidFill>
                    <a:latin typeface="Calibri" panose="020F0502020204030204" pitchFamily="34" charset="0"/>
                  </a:rPr>
                  <a:t>Nobel Laureate </a:t>
                </a:r>
                <a:endParaRPr lang="en-US" altLang="en-US" smtClean="0">
                  <a:solidFill>
                    <a:srgbClr val="000000"/>
                  </a:solidFill>
                </a:endParaRPr>
              </a:p>
            </p:txBody>
          </p:sp>
          <p:sp>
            <p:nvSpPr>
              <p:cNvPr id="11324" name="Rectangle 71"/>
              <p:cNvSpPr>
                <a:spLocks noChangeArrowheads="1"/>
              </p:cNvSpPr>
              <p:nvPr/>
            </p:nvSpPr>
            <p:spPr bwMode="auto">
              <a:xfrm>
                <a:off x="4040" y="3231"/>
                <a:ext cx="22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(2005)</a:t>
                </a:r>
                <a:endParaRPr lang="en-US" altLang="en-US" smtClean="0">
                  <a:solidFill>
                    <a:srgbClr val="000000"/>
                  </a:solidFill>
                </a:endParaRPr>
              </a:p>
            </p:txBody>
          </p:sp>
          <p:sp>
            <p:nvSpPr>
              <p:cNvPr id="11325" name="Rectangle 72"/>
              <p:cNvSpPr>
                <a:spLocks noChangeArrowheads="1"/>
              </p:cNvSpPr>
              <p:nvPr/>
            </p:nvSpPr>
            <p:spPr bwMode="auto">
              <a:xfrm>
                <a:off x="4221" y="3238"/>
                <a:ext cx="7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pic>
            <p:nvPicPr>
              <p:cNvPr id="11337"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 y="3153"/>
                <a:ext cx="453"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6" name="Line 74"/>
              <p:cNvSpPr>
                <a:spLocks noChangeShapeType="1"/>
              </p:cNvSpPr>
              <p:nvPr/>
            </p:nvSpPr>
            <p:spPr bwMode="auto">
              <a:xfrm>
                <a:off x="2400" y="1749"/>
                <a:ext cx="884"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27" name="Line 75"/>
              <p:cNvSpPr>
                <a:spLocks noChangeShapeType="1"/>
              </p:cNvSpPr>
              <p:nvPr/>
            </p:nvSpPr>
            <p:spPr bwMode="auto">
              <a:xfrm>
                <a:off x="2204" y="2626"/>
                <a:ext cx="156"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28" name="Line 76"/>
              <p:cNvSpPr>
                <a:spLocks noChangeShapeType="1"/>
              </p:cNvSpPr>
              <p:nvPr/>
            </p:nvSpPr>
            <p:spPr bwMode="auto">
              <a:xfrm>
                <a:off x="2335" y="2797"/>
                <a:ext cx="241"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29" name="Line 77"/>
              <p:cNvSpPr>
                <a:spLocks noChangeShapeType="1"/>
              </p:cNvSpPr>
              <p:nvPr/>
            </p:nvSpPr>
            <p:spPr bwMode="auto">
              <a:xfrm>
                <a:off x="2502" y="3662"/>
                <a:ext cx="958"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30" name="Freeform 78"/>
              <p:cNvSpPr>
                <a:spLocks/>
              </p:cNvSpPr>
              <p:nvPr/>
            </p:nvSpPr>
            <p:spPr bwMode="auto">
              <a:xfrm>
                <a:off x="2504" y="2458"/>
                <a:ext cx="1045" cy="1065"/>
              </a:xfrm>
              <a:custGeom>
                <a:avLst/>
                <a:gdLst>
                  <a:gd name="T0" fmla="*/ 0 w 1045"/>
                  <a:gd name="T1" fmla="*/ 1065 h 1065"/>
                  <a:gd name="T2" fmla="*/ 956 w 1045"/>
                  <a:gd name="T3" fmla="*/ 1065 h 1065"/>
                  <a:gd name="T4" fmla="*/ 956 w 1045"/>
                  <a:gd name="T5" fmla="*/ 0 h 1065"/>
                  <a:gd name="T6" fmla="*/ 1045 w 1045"/>
                  <a:gd name="T7" fmla="*/ 0 h 1065"/>
                </a:gdLst>
                <a:ahLst/>
                <a:cxnLst>
                  <a:cxn ang="0">
                    <a:pos x="T0" y="T1"/>
                  </a:cxn>
                  <a:cxn ang="0">
                    <a:pos x="T2" y="T3"/>
                  </a:cxn>
                  <a:cxn ang="0">
                    <a:pos x="T4" y="T5"/>
                  </a:cxn>
                  <a:cxn ang="0">
                    <a:pos x="T6" y="T7"/>
                  </a:cxn>
                </a:cxnLst>
                <a:rect l="0" t="0" r="r" b="b"/>
                <a:pathLst>
                  <a:path w="1045" h="1065">
                    <a:moveTo>
                      <a:pt x="0" y="1065"/>
                    </a:moveTo>
                    <a:lnTo>
                      <a:pt x="956" y="1065"/>
                    </a:lnTo>
                    <a:lnTo>
                      <a:pt x="956" y="0"/>
                    </a:lnTo>
                    <a:lnTo>
                      <a:pt x="1045"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31" name="Freeform 79"/>
              <p:cNvSpPr>
                <a:spLocks/>
              </p:cNvSpPr>
              <p:nvPr/>
            </p:nvSpPr>
            <p:spPr bwMode="auto">
              <a:xfrm>
                <a:off x="2885" y="1215"/>
                <a:ext cx="175" cy="352"/>
              </a:xfrm>
              <a:custGeom>
                <a:avLst/>
                <a:gdLst>
                  <a:gd name="T0" fmla="*/ 0 w 175"/>
                  <a:gd name="T1" fmla="*/ 352 h 352"/>
                  <a:gd name="T2" fmla="*/ 87 w 175"/>
                  <a:gd name="T3" fmla="*/ 352 h 352"/>
                  <a:gd name="T4" fmla="*/ 87 w 175"/>
                  <a:gd name="T5" fmla="*/ 0 h 352"/>
                  <a:gd name="T6" fmla="*/ 175 w 175"/>
                  <a:gd name="T7" fmla="*/ 0 h 352"/>
                </a:gdLst>
                <a:ahLst/>
                <a:cxnLst>
                  <a:cxn ang="0">
                    <a:pos x="T0" y="T1"/>
                  </a:cxn>
                  <a:cxn ang="0">
                    <a:pos x="T2" y="T3"/>
                  </a:cxn>
                  <a:cxn ang="0">
                    <a:pos x="T4" y="T5"/>
                  </a:cxn>
                  <a:cxn ang="0">
                    <a:pos x="T6" y="T7"/>
                  </a:cxn>
                </a:cxnLst>
                <a:rect l="0" t="0" r="r" b="b"/>
                <a:pathLst>
                  <a:path w="175" h="352">
                    <a:moveTo>
                      <a:pt x="0" y="352"/>
                    </a:moveTo>
                    <a:lnTo>
                      <a:pt x="87" y="352"/>
                    </a:lnTo>
                    <a:lnTo>
                      <a:pt x="87" y="0"/>
                    </a:lnTo>
                    <a:lnTo>
                      <a:pt x="175"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32" name="Freeform 80"/>
              <p:cNvSpPr>
                <a:spLocks/>
              </p:cNvSpPr>
              <p:nvPr/>
            </p:nvSpPr>
            <p:spPr bwMode="auto">
              <a:xfrm>
                <a:off x="2135" y="2273"/>
                <a:ext cx="265" cy="168"/>
              </a:xfrm>
              <a:custGeom>
                <a:avLst/>
                <a:gdLst>
                  <a:gd name="T0" fmla="*/ 0 w 265"/>
                  <a:gd name="T1" fmla="*/ 168 h 168"/>
                  <a:gd name="T2" fmla="*/ 133 w 265"/>
                  <a:gd name="T3" fmla="*/ 168 h 168"/>
                  <a:gd name="T4" fmla="*/ 133 w 265"/>
                  <a:gd name="T5" fmla="*/ 0 h 168"/>
                  <a:gd name="T6" fmla="*/ 265 w 265"/>
                  <a:gd name="T7" fmla="*/ 0 h 168"/>
                </a:gdLst>
                <a:ahLst/>
                <a:cxnLst>
                  <a:cxn ang="0">
                    <a:pos x="T0" y="T1"/>
                  </a:cxn>
                  <a:cxn ang="0">
                    <a:pos x="T2" y="T3"/>
                  </a:cxn>
                  <a:cxn ang="0">
                    <a:pos x="T4" y="T5"/>
                  </a:cxn>
                  <a:cxn ang="0">
                    <a:pos x="T6" y="T7"/>
                  </a:cxn>
                </a:cxnLst>
                <a:rect l="0" t="0" r="r" b="b"/>
                <a:pathLst>
                  <a:path w="265" h="168">
                    <a:moveTo>
                      <a:pt x="0" y="168"/>
                    </a:moveTo>
                    <a:lnTo>
                      <a:pt x="133" y="168"/>
                    </a:lnTo>
                    <a:lnTo>
                      <a:pt x="133" y="0"/>
                    </a:lnTo>
                    <a:lnTo>
                      <a:pt x="265"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33" name="Freeform 81"/>
              <p:cNvSpPr>
                <a:spLocks/>
              </p:cNvSpPr>
              <p:nvPr/>
            </p:nvSpPr>
            <p:spPr bwMode="auto">
              <a:xfrm>
                <a:off x="2576" y="2961"/>
                <a:ext cx="59" cy="169"/>
              </a:xfrm>
              <a:custGeom>
                <a:avLst/>
                <a:gdLst>
                  <a:gd name="T0" fmla="*/ 0 w 59"/>
                  <a:gd name="T1" fmla="*/ 0 h 169"/>
                  <a:gd name="T2" fmla="*/ 29 w 59"/>
                  <a:gd name="T3" fmla="*/ 0 h 169"/>
                  <a:gd name="T4" fmla="*/ 29 w 59"/>
                  <a:gd name="T5" fmla="*/ 169 h 169"/>
                  <a:gd name="T6" fmla="*/ 59 w 59"/>
                  <a:gd name="T7" fmla="*/ 169 h 169"/>
                </a:gdLst>
                <a:ahLst/>
                <a:cxnLst>
                  <a:cxn ang="0">
                    <a:pos x="T0" y="T1"/>
                  </a:cxn>
                  <a:cxn ang="0">
                    <a:pos x="T2" y="T3"/>
                  </a:cxn>
                  <a:cxn ang="0">
                    <a:pos x="T4" y="T5"/>
                  </a:cxn>
                  <a:cxn ang="0">
                    <a:pos x="T6" y="T7"/>
                  </a:cxn>
                </a:cxnLst>
                <a:rect l="0" t="0" r="r" b="b"/>
                <a:pathLst>
                  <a:path w="59" h="169">
                    <a:moveTo>
                      <a:pt x="0" y="0"/>
                    </a:moveTo>
                    <a:lnTo>
                      <a:pt x="29" y="0"/>
                    </a:lnTo>
                    <a:lnTo>
                      <a:pt x="29" y="169"/>
                    </a:lnTo>
                    <a:lnTo>
                      <a:pt x="59" y="169"/>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34" name="Rectangle 82"/>
              <p:cNvSpPr>
                <a:spLocks noChangeArrowheads="1"/>
              </p:cNvSpPr>
              <p:nvPr/>
            </p:nvSpPr>
            <p:spPr bwMode="auto">
              <a:xfrm>
                <a:off x="2636" y="3039"/>
                <a:ext cx="620" cy="2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335" name="Rectangle 83"/>
              <p:cNvSpPr>
                <a:spLocks noChangeArrowheads="1"/>
              </p:cNvSpPr>
              <p:nvPr/>
            </p:nvSpPr>
            <p:spPr bwMode="auto">
              <a:xfrm>
                <a:off x="2709" y="3067"/>
                <a:ext cx="4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Publisher of </a:t>
                </a:r>
                <a:endParaRPr lang="en-US" altLang="en-US" smtClean="0">
                  <a:solidFill>
                    <a:srgbClr val="000000"/>
                  </a:solidFill>
                </a:endParaRPr>
              </a:p>
            </p:txBody>
          </p:sp>
          <p:sp>
            <p:nvSpPr>
              <p:cNvPr id="11336" name="Rectangle 84"/>
              <p:cNvSpPr>
                <a:spLocks noChangeArrowheads="1"/>
              </p:cNvSpPr>
              <p:nvPr/>
            </p:nvSpPr>
            <p:spPr bwMode="auto">
              <a:xfrm>
                <a:off x="2709" y="3136"/>
                <a:ext cx="42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World Scienti</a:t>
                </a:r>
                <a:endParaRPr lang="en-US" altLang="en-US" smtClean="0">
                  <a:solidFill>
                    <a:srgbClr val="000000"/>
                  </a:solidFill>
                </a:endParaRPr>
              </a:p>
            </p:txBody>
          </p:sp>
          <p:sp>
            <p:nvSpPr>
              <p:cNvPr id="11338" name="Rectangle 85"/>
              <p:cNvSpPr>
                <a:spLocks noChangeArrowheads="1"/>
              </p:cNvSpPr>
              <p:nvPr/>
            </p:nvSpPr>
            <p:spPr bwMode="auto">
              <a:xfrm>
                <a:off x="3084" y="3136"/>
                <a:ext cx="6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f</a:t>
                </a:r>
                <a:endParaRPr lang="en-US" altLang="en-US" smtClean="0">
                  <a:solidFill>
                    <a:srgbClr val="000000"/>
                  </a:solidFill>
                </a:endParaRPr>
              </a:p>
            </p:txBody>
          </p:sp>
          <p:sp>
            <p:nvSpPr>
              <p:cNvPr id="11339" name="Rectangle 86"/>
              <p:cNvSpPr>
                <a:spLocks noChangeArrowheads="1"/>
              </p:cNvSpPr>
              <p:nvPr/>
            </p:nvSpPr>
            <p:spPr bwMode="auto">
              <a:xfrm>
                <a:off x="3105" y="3136"/>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i</a:t>
                </a:r>
                <a:endParaRPr lang="en-US" altLang="en-US" smtClean="0">
                  <a:solidFill>
                    <a:srgbClr val="000000"/>
                  </a:solidFill>
                </a:endParaRPr>
              </a:p>
            </p:txBody>
          </p:sp>
          <p:sp>
            <p:nvSpPr>
              <p:cNvPr id="11340" name="Rectangle 87"/>
              <p:cNvSpPr>
                <a:spLocks noChangeArrowheads="1"/>
              </p:cNvSpPr>
              <p:nvPr/>
            </p:nvSpPr>
            <p:spPr bwMode="auto">
              <a:xfrm>
                <a:off x="3121" y="3136"/>
                <a:ext cx="6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c</a:t>
                </a:r>
                <a:endParaRPr lang="en-US" altLang="en-US" smtClean="0">
                  <a:solidFill>
                    <a:srgbClr val="000000"/>
                  </a:solidFill>
                </a:endParaRPr>
              </a:p>
            </p:txBody>
          </p:sp>
          <p:sp>
            <p:nvSpPr>
              <p:cNvPr id="11341" name="Rectangle 88"/>
              <p:cNvSpPr>
                <a:spLocks noChangeArrowheads="1"/>
              </p:cNvSpPr>
              <p:nvPr/>
            </p:nvSpPr>
            <p:spPr bwMode="auto">
              <a:xfrm>
                <a:off x="3150" y="3136"/>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 </a:t>
                </a:r>
                <a:endParaRPr lang="en-US" altLang="en-US" smtClean="0">
                  <a:solidFill>
                    <a:srgbClr val="000000"/>
                  </a:solidFill>
                </a:endParaRPr>
              </a:p>
            </p:txBody>
          </p:sp>
          <p:sp>
            <p:nvSpPr>
              <p:cNvPr id="11342" name="Rectangle 89"/>
              <p:cNvSpPr>
                <a:spLocks noChangeArrowheads="1"/>
              </p:cNvSpPr>
              <p:nvPr/>
            </p:nvSpPr>
            <p:spPr bwMode="auto">
              <a:xfrm>
                <a:off x="1322" y="631"/>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43" name="Rectangle 90"/>
              <p:cNvSpPr>
                <a:spLocks noChangeArrowheads="1"/>
              </p:cNvSpPr>
              <p:nvPr/>
            </p:nvSpPr>
            <p:spPr bwMode="auto">
              <a:xfrm>
                <a:off x="1388" y="631"/>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1</a:t>
                </a:r>
                <a:endParaRPr lang="en-US" altLang="en-US" smtClean="0">
                  <a:solidFill>
                    <a:srgbClr val="000000"/>
                  </a:solidFill>
                </a:endParaRPr>
              </a:p>
            </p:txBody>
          </p:sp>
          <p:sp>
            <p:nvSpPr>
              <p:cNvPr id="11344" name="Rectangle 91"/>
              <p:cNvSpPr>
                <a:spLocks noChangeArrowheads="1"/>
              </p:cNvSpPr>
              <p:nvPr/>
            </p:nvSpPr>
            <p:spPr bwMode="auto">
              <a:xfrm>
                <a:off x="1431" y="628"/>
                <a:ext cx="8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 </a:t>
                </a:r>
                <a:endParaRPr lang="en-US" altLang="en-US" smtClean="0">
                  <a:solidFill>
                    <a:srgbClr val="000000"/>
                  </a:solidFill>
                </a:endParaRPr>
              </a:p>
            </p:txBody>
          </p:sp>
          <p:sp>
            <p:nvSpPr>
              <p:cNvPr id="11345" name="Rectangle 92"/>
              <p:cNvSpPr>
                <a:spLocks noChangeArrowheads="1"/>
              </p:cNvSpPr>
              <p:nvPr/>
            </p:nvSpPr>
            <p:spPr bwMode="auto">
              <a:xfrm>
                <a:off x="1475" y="631"/>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46" name="Rectangle 93"/>
              <p:cNvSpPr>
                <a:spLocks noChangeArrowheads="1"/>
              </p:cNvSpPr>
              <p:nvPr/>
            </p:nvSpPr>
            <p:spPr bwMode="auto">
              <a:xfrm>
                <a:off x="1497" y="631"/>
                <a:ext cx="2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Manuel</a:t>
                </a:r>
                <a:endParaRPr lang="en-US" altLang="en-US" smtClean="0">
                  <a:solidFill>
                    <a:srgbClr val="000000"/>
                  </a:solidFill>
                </a:endParaRPr>
              </a:p>
            </p:txBody>
          </p:sp>
          <p:sp>
            <p:nvSpPr>
              <p:cNvPr id="11347" name="Rectangle 94"/>
              <p:cNvSpPr>
                <a:spLocks noChangeArrowheads="1"/>
              </p:cNvSpPr>
              <p:nvPr/>
            </p:nvSpPr>
            <p:spPr bwMode="auto">
              <a:xfrm>
                <a:off x="1754" y="628"/>
                <a:ext cx="6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 </a:t>
                </a:r>
                <a:endParaRPr lang="en-US" altLang="en-US" smtClean="0">
                  <a:solidFill>
                    <a:srgbClr val="000000"/>
                  </a:solidFill>
                </a:endParaRPr>
              </a:p>
            </p:txBody>
          </p:sp>
          <p:sp>
            <p:nvSpPr>
              <p:cNvPr id="11348" name="Rectangle 95"/>
              <p:cNvSpPr>
                <a:spLocks noChangeArrowheads="1"/>
              </p:cNvSpPr>
              <p:nvPr/>
            </p:nvSpPr>
            <p:spPr bwMode="auto">
              <a:xfrm>
                <a:off x="1776" y="628"/>
                <a:ext cx="26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Bicho</a:t>
                </a:r>
                <a:endParaRPr lang="en-US" altLang="en-US" smtClean="0">
                  <a:solidFill>
                    <a:srgbClr val="000000"/>
                  </a:solidFill>
                </a:endParaRPr>
              </a:p>
            </p:txBody>
          </p:sp>
          <p:sp>
            <p:nvSpPr>
              <p:cNvPr id="11349" name="Rectangle 96"/>
              <p:cNvSpPr>
                <a:spLocks noChangeArrowheads="1"/>
              </p:cNvSpPr>
              <p:nvPr/>
            </p:nvSpPr>
            <p:spPr bwMode="auto">
              <a:xfrm>
                <a:off x="1994" y="631"/>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50" name="Rectangle 97"/>
              <p:cNvSpPr>
                <a:spLocks noChangeArrowheads="1"/>
              </p:cNvSpPr>
              <p:nvPr/>
            </p:nvSpPr>
            <p:spPr bwMode="auto">
              <a:xfrm>
                <a:off x="2016" y="631"/>
                <a:ext cx="38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(Portugal)</a:t>
                </a:r>
                <a:endParaRPr lang="en-US" altLang="en-US" smtClean="0">
                  <a:solidFill>
                    <a:srgbClr val="000000"/>
                  </a:solidFill>
                </a:endParaRPr>
              </a:p>
            </p:txBody>
          </p:sp>
          <p:sp>
            <p:nvSpPr>
              <p:cNvPr id="11351" name="Rectangle 98"/>
              <p:cNvSpPr>
                <a:spLocks noChangeArrowheads="1"/>
              </p:cNvSpPr>
              <p:nvPr/>
            </p:nvSpPr>
            <p:spPr bwMode="auto">
              <a:xfrm>
                <a:off x="2361" y="600"/>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52" name="Rectangle 99"/>
              <p:cNvSpPr>
                <a:spLocks noChangeArrowheads="1"/>
              </p:cNvSpPr>
              <p:nvPr/>
            </p:nvSpPr>
            <p:spPr bwMode="auto">
              <a:xfrm>
                <a:off x="1322" y="807"/>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53" name="Rectangle 100"/>
              <p:cNvSpPr>
                <a:spLocks noChangeArrowheads="1"/>
              </p:cNvSpPr>
              <p:nvPr/>
            </p:nvSpPr>
            <p:spPr bwMode="auto">
              <a:xfrm>
                <a:off x="1388" y="807"/>
                <a:ext cx="3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2.  Peter </a:t>
                </a:r>
                <a:endParaRPr lang="en-US" altLang="en-US" smtClean="0">
                  <a:solidFill>
                    <a:srgbClr val="000000"/>
                  </a:solidFill>
                </a:endParaRPr>
              </a:p>
            </p:txBody>
          </p:sp>
          <p:sp>
            <p:nvSpPr>
              <p:cNvPr id="11354" name="Rectangle 101"/>
              <p:cNvSpPr>
                <a:spLocks noChangeArrowheads="1"/>
              </p:cNvSpPr>
              <p:nvPr/>
            </p:nvSpPr>
            <p:spPr bwMode="auto">
              <a:xfrm>
                <a:off x="1706" y="804"/>
                <a:ext cx="26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Broks</a:t>
                </a:r>
                <a:endParaRPr lang="en-US" altLang="en-US" smtClean="0">
                  <a:solidFill>
                    <a:srgbClr val="000000"/>
                  </a:solidFill>
                </a:endParaRPr>
              </a:p>
            </p:txBody>
          </p:sp>
          <p:sp>
            <p:nvSpPr>
              <p:cNvPr id="11355" name="Rectangle 102"/>
              <p:cNvSpPr>
                <a:spLocks noChangeArrowheads="1"/>
              </p:cNvSpPr>
              <p:nvPr/>
            </p:nvSpPr>
            <p:spPr bwMode="auto">
              <a:xfrm>
                <a:off x="1929" y="807"/>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56" name="Rectangle 103"/>
              <p:cNvSpPr>
                <a:spLocks noChangeArrowheads="1"/>
              </p:cNvSpPr>
              <p:nvPr/>
            </p:nvSpPr>
            <p:spPr bwMode="auto">
              <a:xfrm>
                <a:off x="1951" y="807"/>
                <a:ext cx="22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(UK) </a:t>
                </a:r>
                <a:endParaRPr lang="en-US" altLang="en-US" smtClean="0">
                  <a:solidFill>
                    <a:srgbClr val="000000"/>
                  </a:solidFill>
                </a:endParaRPr>
              </a:p>
            </p:txBody>
          </p:sp>
          <p:sp>
            <p:nvSpPr>
              <p:cNvPr id="11357" name="Rectangle 104"/>
              <p:cNvSpPr>
                <a:spLocks noChangeArrowheads="1"/>
              </p:cNvSpPr>
              <p:nvPr/>
            </p:nvSpPr>
            <p:spPr bwMode="auto">
              <a:xfrm>
                <a:off x="2134" y="776"/>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58" name="Rectangle 105"/>
              <p:cNvSpPr>
                <a:spLocks noChangeArrowheads="1"/>
              </p:cNvSpPr>
              <p:nvPr/>
            </p:nvSpPr>
            <p:spPr bwMode="auto">
              <a:xfrm>
                <a:off x="1322" y="984"/>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59" name="Rectangle 106"/>
              <p:cNvSpPr>
                <a:spLocks noChangeArrowheads="1"/>
              </p:cNvSpPr>
              <p:nvPr/>
            </p:nvSpPr>
            <p:spPr bwMode="auto">
              <a:xfrm>
                <a:off x="1388" y="984"/>
                <a:ext cx="1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3.  </a:t>
                </a:r>
                <a:endParaRPr lang="en-US" altLang="en-US" smtClean="0">
                  <a:solidFill>
                    <a:srgbClr val="000000"/>
                  </a:solidFill>
                </a:endParaRPr>
              </a:p>
            </p:txBody>
          </p:sp>
          <p:sp>
            <p:nvSpPr>
              <p:cNvPr id="11360" name="Rectangle 107"/>
              <p:cNvSpPr>
                <a:spLocks noChangeArrowheads="1"/>
              </p:cNvSpPr>
              <p:nvPr/>
            </p:nvSpPr>
            <p:spPr bwMode="auto">
              <a:xfrm>
                <a:off x="1497" y="984"/>
                <a:ext cx="2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Maria </a:t>
                </a:r>
                <a:endParaRPr lang="en-US" altLang="en-US" smtClean="0">
                  <a:solidFill>
                    <a:srgbClr val="000000"/>
                  </a:solidFill>
                </a:endParaRPr>
              </a:p>
            </p:txBody>
          </p:sp>
          <p:sp>
            <p:nvSpPr>
              <p:cNvPr id="11361" name="Rectangle 108"/>
              <p:cNvSpPr>
                <a:spLocks noChangeArrowheads="1"/>
              </p:cNvSpPr>
              <p:nvPr/>
            </p:nvSpPr>
            <p:spPr bwMode="auto">
              <a:xfrm>
                <a:off x="1715" y="981"/>
                <a:ext cx="38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Burguete</a:t>
                </a:r>
                <a:endParaRPr lang="en-US" altLang="en-US" smtClean="0">
                  <a:solidFill>
                    <a:srgbClr val="000000"/>
                  </a:solidFill>
                </a:endParaRPr>
              </a:p>
            </p:txBody>
          </p:sp>
          <p:sp>
            <p:nvSpPr>
              <p:cNvPr id="11362" name="Rectangle 109"/>
              <p:cNvSpPr>
                <a:spLocks noChangeArrowheads="1"/>
              </p:cNvSpPr>
              <p:nvPr/>
            </p:nvSpPr>
            <p:spPr bwMode="auto">
              <a:xfrm>
                <a:off x="2059" y="984"/>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63" name="Rectangle 110"/>
              <p:cNvSpPr>
                <a:spLocks noChangeArrowheads="1"/>
              </p:cNvSpPr>
              <p:nvPr/>
            </p:nvSpPr>
            <p:spPr bwMode="auto">
              <a:xfrm>
                <a:off x="2082" y="984"/>
                <a:ext cx="40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(Portugal) </a:t>
                </a:r>
                <a:endParaRPr lang="en-US" altLang="en-US" smtClean="0">
                  <a:solidFill>
                    <a:srgbClr val="000000"/>
                  </a:solidFill>
                </a:endParaRPr>
              </a:p>
            </p:txBody>
          </p:sp>
          <p:sp>
            <p:nvSpPr>
              <p:cNvPr id="11364" name="Rectangle 111"/>
              <p:cNvSpPr>
                <a:spLocks noChangeArrowheads="1"/>
              </p:cNvSpPr>
              <p:nvPr/>
            </p:nvSpPr>
            <p:spPr bwMode="auto">
              <a:xfrm>
                <a:off x="2449" y="953"/>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65" name="Rectangle 112"/>
              <p:cNvSpPr>
                <a:spLocks noChangeArrowheads="1"/>
              </p:cNvSpPr>
              <p:nvPr/>
            </p:nvSpPr>
            <p:spPr bwMode="auto">
              <a:xfrm>
                <a:off x="1322" y="1160"/>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66" name="Rectangle 113"/>
              <p:cNvSpPr>
                <a:spLocks noChangeArrowheads="1"/>
              </p:cNvSpPr>
              <p:nvPr/>
            </p:nvSpPr>
            <p:spPr bwMode="auto">
              <a:xfrm>
                <a:off x="1388" y="1160"/>
                <a:ext cx="3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4.  João </a:t>
                </a:r>
                <a:endParaRPr lang="en-US" altLang="en-US" smtClean="0">
                  <a:solidFill>
                    <a:srgbClr val="000000"/>
                  </a:solidFill>
                </a:endParaRPr>
              </a:p>
            </p:txBody>
          </p:sp>
          <p:sp>
            <p:nvSpPr>
              <p:cNvPr id="11367" name="Rectangle 114"/>
              <p:cNvSpPr>
                <a:spLocks noChangeArrowheads="1"/>
              </p:cNvSpPr>
              <p:nvPr/>
            </p:nvSpPr>
            <p:spPr bwMode="auto">
              <a:xfrm>
                <a:off x="1689" y="1157"/>
                <a:ext cx="32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Caraça </a:t>
                </a:r>
                <a:endParaRPr lang="en-US" altLang="en-US" smtClean="0">
                  <a:solidFill>
                    <a:srgbClr val="000000"/>
                  </a:solidFill>
                </a:endParaRPr>
              </a:p>
            </p:txBody>
          </p:sp>
          <p:sp>
            <p:nvSpPr>
              <p:cNvPr id="11368" name="Rectangle 115"/>
              <p:cNvSpPr>
                <a:spLocks noChangeArrowheads="1"/>
              </p:cNvSpPr>
              <p:nvPr/>
            </p:nvSpPr>
            <p:spPr bwMode="auto">
              <a:xfrm>
                <a:off x="1973" y="1160"/>
                <a:ext cx="25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(Portu</a:t>
                </a:r>
                <a:endParaRPr lang="en-US" altLang="en-US" smtClean="0">
                  <a:solidFill>
                    <a:srgbClr val="000000"/>
                  </a:solidFill>
                </a:endParaRPr>
              </a:p>
            </p:txBody>
          </p:sp>
          <p:sp>
            <p:nvSpPr>
              <p:cNvPr id="11369" name="Rectangle 116"/>
              <p:cNvSpPr>
                <a:spLocks noChangeArrowheads="1"/>
              </p:cNvSpPr>
              <p:nvPr/>
            </p:nvSpPr>
            <p:spPr bwMode="auto">
              <a:xfrm>
                <a:off x="2186" y="1160"/>
                <a:ext cx="1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gal)</a:t>
                </a:r>
                <a:endParaRPr lang="en-US" altLang="en-US" smtClean="0">
                  <a:solidFill>
                    <a:srgbClr val="000000"/>
                  </a:solidFill>
                </a:endParaRPr>
              </a:p>
            </p:txBody>
          </p:sp>
          <p:sp>
            <p:nvSpPr>
              <p:cNvPr id="11370" name="Rectangle 117"/>
              <p:cNvSpPr>
                <a:spLocks noChangeArrowheads="1"/>
              </p:cNvSpPr>
              <p:nvPr/>
            </p:nvSpPr>
            <p:spPr bwMode="auto">
              <a:xfrm>
                <a:off x="2317" y="1160"/>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71" name="Rectangle 118"/>
              <p:cNvSpPr>
                <a:spLocks noChangeArrowheads="1"/>
              </p:cNvSpPr>
              <p:nvPr/>
            </p:nvSpPr>
            <p:spPr bwMode="auto">
              <a:xfrm>
                <a:off x="2340" y="1129"/>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72" name="Rectangle 119"/>
              <p:cNvSpPr>
                <a:spLocks noChangeArrowheads="1"/>
              </p:cNvSpPr>
              <p:nvPr/>
            </p:nvSpPr>
            <p:spPr bwMode="auto">
              <a:xfrm>
                <a:off x="1322" y="1337"/>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73" name="Rectangle 120"/>
              <p:cNvSpPr>
                <a:spLocks noChangeArrowheads="1"/>
              </p:cNvSpPr>
              <p:nvPr/>
            </p:nvSpPr>
            <p:spPr bwMode="auto">
              <a:xfrm>
                <a:off x="1388" y="1337"/>
                <a:ext cx="1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5.  </a:t>
                </a:r>
                <a:endParaRPr lang="en-US" altLang="en-US" smtClean="0">
                  <a:solidFill>
                    <a:srgbClr val="000000"/>
                  </a:solidFill>
                </a:endParaRPr>
              </a:p>
            </p:txBody>
          </p:sp>
          <p:sp>
            <p:nvSpPr>
              <p:cNvPr id="11374" name="Rectangle 121"/>
              <p:cNvSpPr>
                <a:spLocks noChangeArrowheads="1"/>
              </p:cNvSpPr>
              <p:nvPr/>
            </p:nvSpPr>
            <p:spPr bwMode="auto">
              <a:xfrm>
                <a:off x="1497" y="1337"/>
                <a:ext cx="19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Paul</a:t>
                </a:r>
                <a:endParaRPr lang="en-US" altLang="en-US" smtClean="0">
                  <a:solidFill>
                    <a:srgbClr val="000000"/>
                  </a:solidFill>
                </a:endParaRPr>
              </a:p>
            </p:txBody>
          </p:sp>
          <p:sp>
            <p:nvSpPr>
              <p:cNvPr id="11375" name="Rectangle 122"/>
              <p:cNvSpPr>
                <a:spLocks noChangeArrowheads="1"/>
              </p:cNvSpPr>
              <p:nvPr/>
            </p:nvSpPr>
            <p:spPr bwMode="auto">
              <a:xfrm>
                <a:off x="1654" y="1334"/>
                <a:ext cx="6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 </a:t>
                </a:r>
                <a:endParaRPr lang="en-US" altLang="en-US" smtClean="0">
                  <a:solidFill>
                    <a:srgbClr val="000000"/>
                  </a:solidFill>
                </a:endParaRPr>
              </a:p>
            </p:txBody>
          </p:sp>
          <p:sp>
            <p:nvSpPr>
              <p:cNvPr id="11376" name="Rectangle 123"/>
              <p:cNvSpPr>
                <a:spLocks noChangeArrowheads="1"/>
              </p:cNvSpPr>
              <p:nvPr/>
            </p:nvSpPr>
            <p:spPr bwMode="auto">
              <a:xfrm>
                <a:off x="1676" y="1334"/>
                <a:ext cx="22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Caro</a:t>
                </a:r>
                <a:endParaRPr lang="en-US" altLang="en-US" smtClean="0">
                  <a:solidFill>
                    <a:srgbClr val="000000"/>
                  </a:solidFill>
                </a:endParaRPr>
              </a:p>
            </p:txBody>
          </p:sp>
          <p:sp>
            <p:nvSpPr>
              <p:cNvPr id="11377" name="Rectangle 124"/>
              <p:cNvSpPr>
                <a:spLocks noChangeArrowheads="1"/>
              </p:cNvSpPr>
              <p:nvPr/>
            </p:nvSpPr>
            <p:spPr bwMode="auto">
              <a:xfrm>
                <a:off x="1854" y="1334"/>
                <a:ext cx="6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 </a:t>
                </a:r>
                <a:endParaRPr lang="en-US" altLang="en-US" smtClean="0">
                  <a:solidFill>
                    <a:srgbClr val="000000"/>
                  </a:solidFill>
                </a:endParaRPr>
              </a:p>
            </p:txBody>
          </p:sp>
          <p:sp>
            <p:nvSpPr>
              <p:cNvPr id="11378" name="Rectangle 125"/>
              <p:cNvSpPr>
                <a:spLocks noChangeArrowheads="1"/>
              </p:cNvSpPr>
              <p:nvPr/>
            </p:nvSpPr>
            <p:spPr bwMode="auto">
              <a:xfrm>
                <a:off x="1877" y="1337"/>
                <a:ext cx="3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(France)</a:t>
                </a:r>
                <a:endParaRPr lang="en-US" altLang="en-US" smtClean="0">
                  <a:solidFill>
                    <a:srgbClr val="000000"/>
                  </a:solidFill>
                </a:endParaRPr>
              </a:p>
            </p:txBody>
          </p:sp>
          <p:sp>
            <p:nvSpPr>
              <p:cNvPr id="11379" name="Rectangle 126"/>
              <p:cNvSpPr>
                <a:spLocks noChangeArrowheads="1"/>
              </p:cNvSpPr>
              <p:nvPr/>
            </p:nvSpPr>
            <p:spPr bwMode="auto">
              <a:xfrm>
                <a:off x="2174" y="1337"/>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80" name="Rectangle 127"/>
              <p:cNvSpPr>
                <a:spLocks noChangeArrowheads="1"/>
              </p:cNvSpPr>
              <p:nvPr/>
            </p:nvSpPr>
            <p:spPr bwMode="auto">
              <a:xfrm>
                <a:off x="1322" y="1513"/>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81" name="Rectangle 128"/>
              <p:cNvSpPr>
                <a:spLocks noChangeArrowheads="1"/>
              </p:cNvSpPr>
              <p:nvPr/>
            </p:nvSpPr>
            <p:spPr bwMode="auto">
              <a:xfrm>
                <a:off x="1388" y="1513"/>
                <a:ext cx="3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6.  Jean</a:t>
                </a:r>
                <a:endParaRPr lang="en-US" altLang="en-US" smtClean="0">
                  <a:solidFill>
                    <a:srgbClr val="000000"/>
                  </a:solidFill>
                </a:endParaRPr>
              </a:p>
            </p:txBody>
          </p:sp>
          <p:sp>
            <p:nvSpPr>
              <p:cNvPr id="11382" name="Rectangle 129"/>
              <p:cNvSpPr>
                <a:spLocks noChangeArrowheads="1"/>
              </p:cNvSpPr>
              <p:nvPr/>
            </p:nvSpPr>
            <p:spPr bwMode="auto">
              <a:xfrm>
                <a:off x="1667" y="1513"/>
                <a:ext cx="6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a:t>
                </a:r>
                <a:endParaRPr lang="en-US" altLang="en-US" smtClean="0">
                  <a:solidFill>
                    <a:srgbClr val="000000"/>
                  </a:solidFill>
                </a:endParaRPr>
              </a:p>
            </p:txBody>
          </p:sp>
          <p:sp>
            <p:nvSpPr>
              <p:cNvPr id="11383" name="Rectangle 130"/>
              <p:cNvSpPr>
                <a:spLocks noChangeArrowheads="1"/>
              </p:cNvSpPr>
              <p:nvPr/>
            </p:nvSpPr>
            <p:spPr bwMode="auto">
              <a:xfrm>
                <a:off x="1693" y="1513"/>
                <a:ext cx="3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Patrick </a:t>
                </a:r>
                <a:endParaRPr lang="en-US" altLang="en-US" smtClean="0">
                  <a:solidFill>
                    <a:srgbClr val="000000"/>
                  </a:solidFill>
                </a:endParaRPr>
              </a:p>
            </p:txBody>
          </p:sp>
          <p:sp>
            <p:nvSpPr>
              <p:cNvPr id="11384" name="Rectangle 131"/>
              <p:cNvSpPr>
                <a:spLocks noChangeArrowheads="1"/>
              </p:cNvSpPr>
              <p:nvPr/>
            </p:nvSpPr>
            <p:spPr bwMode="auto">
              <a:xfrm>
                <a:off x="1956" y="1510"/>
                <a:ext cx="45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Connerade</a:t>
                </a:r>
                <a:endParaRPr lang="en-US" altLang="en-US" smtClean="0">
                  <a:solidFill>
                    <a:srgbClr val="000000"/>
                  </a:solidFill>
                </a:endParaRPr>
              </a:p>
            </p:txBody>
          </p:sp>
          <p:sp>
            <p:nvSpPr>
              <p:cNvPr id="11385" name="Rectangle 132"/>
              <p:cNvSpPr>
                <a:spLocks noChangeArrowheads="1"/>
              </p:cNvSpPr>
              <p:nvPr/>
            </p:nvSpPr>
            <p:spPr bwMode="auto">
              <a:xfrm>
                <a:off x="2365" y="1513"/>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86" name="Rectangle 133"/>
              <p:cNvSpPr>
                <a:spLocks noChangeArrowheads="1"/>
              </p:cNvSpPr>
              <p:nvPr/>
            </p:nvSpPr>
            <p:spPr bwMode="auto">
              <a:xfrm>
                <a:off x="2388" y="1513"/>
                <a:ext cx="4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(UK/France)</a:t>
                </a:r>
                <a:endParaRPr lang="en-US" altLang="en-US" smtClean="0">
                  <a:solidFill>
                    <a:srgbClr val="000000"/>
                  </a:solidFill>
                </a:endParaRPr>
              </a:p>
            </p:txBody>
          </p:sp>
          <p:sp>
            <p:nvSpPr>
              <p:cNvPr id="11387" name="Rectangle 134"/>
              <p:cNvSpPr>
                <a:spLocks noChangeArrowheads="1"/>
              </p:cNvSpPr>
              <p:nvPr/>
            </p:nvSpPr>
            <p:spPr bwMode="auto">
              <a:xfrm>
                <a:off x="2815" y="1482"/>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88" name="Rectangle 135"/>
              <p:cNvSpPr>
                <a:spLocks noChangeArrowheads="1"/>
              </p:cNvSpPr>
              <p:nvPr/>
            </p:nvSpPr>
            <p:spPr bwMode="auto">
              <a:xfrm>
                <a:off x="1322" y="1689"/>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89" name="Rectangle 136"/>
              <p:cNvSpPr>
                <a:spLocks noChangeArrowheads="1"/>
              </p:cNvSpPr>
              <p:nvPr/>
            </p:nvSpPr>
            <p:spPr bwMode="auto">
              <a:xfrm>
                <a:off x="1388" y="1689"/>
                <a:ext cx="1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7.  </a:t>
                </a:r>
                <a:endParaRPr lang="en-US" altLang="en-US" smtClean="0">
                  <a:solidFill>
                    <a:srgbClr val="000000"/>
                  </a:solidFill>
                </a:endParaRPr>
              </a:p>
            </p:txBody>
          </p:sp>
          <p:sp>
            <p:nvSpPr>
              <p:cNvPr id="11390" name="Rectangle 137"/>
              <p:cNvSpPr>
                <a:spLocks noChangeArrowheads="1"/>
              </p:cNvSpPr>
              <p:nvPr/>
            </p:nvSpPr>
            <p:spPr bwMode="auto">
              <a:xfrm>
                <a:off x="1497" y="1689"/>
                <a:ext cx="3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Patrick </a:t>
                </a:r>
                <a:endParaRPr lang="en-US" altLang="en-US" smtClean="0">
                  <a:solidFill>
                    <a:srgbClr val="000000"/>
                  </a:solidFill>
                </a:endParaRPr>
              </a:p>
            </p:txBody>
          </p:sp>
          <p:sp>
            <p:nvSpPr>
              <p:cNvPr id="11391" name="Rectangle 138"/>
              <p:cNvSpPr>
                <a:spLocks noChangeArrowheads="1"/>
              </p:cNvSpPr>
              <p:nvPr/>
            </p:nvSpPr>
            <p:spPr bwMode="auto">
              <a:xfrm>
                <a:off x="1759" y="1686"/>
                <a:ext cx="2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Hogan</a:t>
                </a:r>
                <a:endParaRPr lang="en-US" altLang="en-US" smtClean="0">
                  <a:solidFill>
                    <a:srgbClr val="000000"/>
                  </a:solidFill>
                </a:endParaRPr>
              </a:p>
            </p:txBody>
          </p:sp>
          <p:sp>
            <p:nvSpPr>
              <p:cNvPr id="11392" name="Rectangle 139"/>
              <p:cNvSpPr>
                <a:spLocks noChangeArrowheads="1"/>
              </p:cNvSpPr>
              <p:nvPr/>
            </p:nvSpPr>
            <p:spPr bwMode="auto">
              <a:xfrm>
                <a:off x="2003" y="1689"/>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393" name="Rectangle 140"/>
              <p:cNvSpPr>
                <a:spLocks noChangeArrowheads="1"/>
              </p:cNvSpPr>
              <p:nvPr/>
            </p:nvSpPr>
            <p:spPr bwMode="auto">
              <a:xfrm>
                <a:off x="2025" y="1689"/>
                <a:ext cx="2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(USA) </a:t>
                </a:r>
                <a:endParaRPr lang="en-US" altLang="en-US" smtClean="0">
                  <a:solidFill>
                    <a:srgbClr val="000000"/>
                  </a:solidFill>
                </a:endParaRPr>
              </a:p>
            </p:txBody>
          </p:sp>
          <p:sp>
            <p:nvSpPr>
              <p:cNvPr id="11394" name="Rectangle 141"/>
              <p:cNvSpPr>
                <a:spLocks noChangeArrowheads="1"/>
              </p:cNvSpPr>
              <p:nvPr/>
            </p:nvSpPr>
            <p:spPr bwMode="auto">
              <a:xfrm>
                <a:off x="2261" y="1658"/>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395" name="Rectangle 142"/>
              <p:cNvSpPr>
                <a:spLocks noChangeArrowheads="1"/>
              </p:cNvSpPr>
              <p:nvPr/>
            </p:nvSpPr>
            <p:spPr bwMode="auto">
              <a:xfrm>
                <a:off x="1322" y="1866"/>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396" name="Rectangle 143"/>
              <p:cNvSpPr>
                <a:spLocks noChangeArrowheads="1"/>
              </p:cNvSpPr>
              <p:nvPr/>
            </p:nvSpPr>
            <p:spPr bwMode="auto">
              <a:xfrm>
                <a:off x="1388" y="1866"/>
                <a:ext cx="39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8.  Brigitte</a:t>
                </a:r>
                <a:endParaRPr lang="en-US" altLang="en-US" smtClean="0">
                  <a:solidFill>
                    <a:srgbClr val="000000"/>
                  </a:solidFill>
                </a:endParaRPr>
              </a:p>
            </p:txBody>
          </p:sp>
          <p:sp>
            <p:nvSpPr>
              <p:cNvPr id="11397" name="Rectangle 144"/>
              <p:cNvSpPr>
                <a:spLocks noChangeArrowheads="1"/>
              </p:cNvSpPr>
              <p:nvPr/>
            </p:nvSpPr>
            <p:spPr bwMode="auto">
              <a:xfrm>
                <a:off x="1741" y="1863"/>
                <a:ext cx="6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 </a:t>
                </a:r>
                <a:endParaRPr lang="en-US" altLang="en-US" smtClean="0">
                  <a:solidFill>
                    <a:srgbClr val="000000"/>
                  </a:solidFill>
                </a:endParaRPr>
              </a:p>
            </p:txBody>
          </p:sp>
          <p:sp>
            <p:nvSpPr>
              <p:cNvPr id="11398" name="Rectangle 145"/>
              <p:cNvSpPr>
                <a:spLocks noChangeArrowheads="1"/>
              </p:cNvSpPr>
              <p:nvPr/>
            </p:nvSpPr>
            <p:spPr bwMode="auto">
              <a:xfrm>
                <a:off x="1763" y="1863"/>
                <a:ext cx="2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Hoppe</a:t>
                </a:r>
                <a:endParaRPr lang="en-US" altLang="en-US" smtClean="0">
                  <a:solidFill>
                    <a:srgbClr val="000000"/>
                  </a:solidFill>
                </a:endParaRPr>
              </a:p>
            </p:txBody>
          </p:sp>
          <p:sp>
            <p:nvSpPr>
              <p:cNvPr id="11399" name="Rectangle 146"/>
              <p:cNvSpPr>
                <a:spLocks noChangeArrowheads="1"/>
              </p:cNvSpPr>
              <p:nvPr/>
            </p:nvSpPr>
            <p:spPr bwMode="auto">
              <a:xfrm>
                <a:off x="2008" y="1866"/>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00" name="Rectangle 147"/>
              <p:cNvSpPr>
                <a:spLocks noChangeArrowheads="1"/>
              </p:cNvSpPr>
              <p:nvPr/>
            </p:nvSpPr>
            <p:spPr bwMode="auto">
              <a:xfrm>
                <a:off x="2029" y="1866"/>
                <a:ext cx="41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(Germany)</a:t>
                </a:r>
                <a:endParaRPr lang="en-US" altLang="en-US" smtClean="0">
                  <a:solidFill>
                    <a:srgbClr val="000000"/>
                  </a:solidFill>
                </a:endParaRPr>
              </a:p>
            </p:txBody>
          </p:sp>
          <p:sp>
            <p:nvSpPr>
              <p:cNvPr id="11401" name="Rectangle 148"/>
              <p:cNvSpPr>
                <a:spLocks noChangeArrowheads="1"/>
              </p:cNvSpPr>
              <p:nvPr/>
            </p:nvSpPr>
            <p:spPr bwMode="auto">
              <a:xfrm>
                <a:off x="2405" y="1866"/>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02" name="Rectangle 149"/>
              <p:cNvSpPr>
                <a:spLocks noChangeArrowheads="1"/>
              </p:cNvSpPr>
              <p:nvPr/>
            </p:nvSpPr>
            <p:spPr bwMode="auto">
              <a:xfrm>
                <a:off x="1322" y="2042"/>
                <a:ext cx="1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03" name="Rectangle 150"/>
              <p:cNvSpPr>
                <a:spLocks noChangeArrowheads="1"/>
              </p:cNvSpPr>
              <p:nvPr/>
            </p:nvSpPr>
            <p:spPr bwMode="auto">
              <a:xfrm>
                <a:off x="1388" y="2042"/>
                <a:ext cx="2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9.  Lui </a:t>
                </a:r>
                <a:endParaRPr lang="en-US" altLang="en-US" smtClean="0">
                  <a:solidFill>
                    <a:srgbClr val="000000"/>
                  </a:solidFill>
                </a:endParaRPr>
              </a:p>
            </p:txBody>
          </p:sp>
          <p:sp>
            <p:nvSpPr>
              <p:cNvPr id="11404" name="Rectangle 151"/>
              <p:cNvSpPr>
                <a:spLocks noChangeArrowheads="1"/>
              </p:cNvSpPr>
              <p:nvPr/>
            </p:nvSpPr>
            <p:spPr bwMode="auto">
              <a:xfrm>
                <a:off x="1623" y="2039"/>
                <a:ext cx="20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Lam</a:t>
                </a:r>
                <a:endParaRPr lang="en-US" altLang="en-US" smtClean="0">
                  <a:solidFill>
                    <a:srgbClr val="000000"/>
                  </a:solidFill>
                </a:endParaRPr>
              </a:p>
            </p:txBody>
          </p:sp>
          <p:sp>
            <p:nvSpPr>
              <p:cNvPr id="11405" name="Rectangle 152"/>
              <p:cNvSpPr>
                <a:spLocks noChangeArrowheads="1"/>
              </p:cNvSpPr>
              <p:nvPr/>
            </p:nvSpPr>
            <p:spPr bwMode="auto">
              <a:xfrm>
                <a:off x="1785" y="2042"/>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06" name="Rectangle 153"/>
              <p:cNvSpPr>
                <a:spLocks noChangeArrowheads="1"/>
              </p:cNvSpPr>
              <p:nvPr/>
            </p:nvSpPr>
            <p:spPr bwMode="auto">
              <a:xfrm>
                <a:off x="1807" y="2042"/>
                <a:ext cx="2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(USA), </a:t>
                </a:r>
                <a:endParaRPr lang="en-US" altLang="en-US" smtClean="0">
                  <a:solidFill>
                    <a:srgbClr val="000000"/>
                  </a:solidFill>
                </a:endParaRPr>
              </a:p>
            </p:txBody>
          </p:sp>
          <p:sp>
            <p:nvSpPr>
              <p:cNvPr id="11407" name="Rectangle 154"/>
              <p:cNvSpPr>
                <a:spLocks noChangeArrowheads="1"/>
              </p:cNvSpPr>
              <p:nvPr/>
            </p:nvSpPr>
            <p:spPr bwMode="auto">
              <a:xfrm>
                <a:off x="2064" y="2042"/>
                <a:ext cx="119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i="1" dirty="0" smtClean="0">
                    <a:solidFill>
                      <a:srgbClr val="FF00FF"/>
                    </a:solidFill>
                  </a:rPr>
                  <a:t>Coordinator </a:t>
                </a:r>
                <a:r>
                  <a:rPr lang="en-US" altLang="en-US" sz="1000" i="1" dirty="0" smtClean="0">
                    <a:solidFill>
                      <a:srgbClr val="000000"/>
                    </a:solidFill>
                  </a:rPr>
                  <a:t>                                  </a:t>
                </a:r>
                <a:endParaRPr lang="en-US" altLang="en-US" dirty="0" smtClean="0">
                  <a:solidFill>
                    <a:srgbClr val="000000"/>
                  </a:solidFill>
                </a:endParaRPr>
              </a:p>
            </p:txBody>
          </p:sp>
          <p:sp>
            <p:nvSpPr>
              <p:cNvPr id="11408" name="Rectangle 155"/>
              <p:cNvSpPr>
                <a:spLocks noChangeArrowheads="1"/>
              </p:cNvSpPr>
              <p:nvPr/>
            </p:nvSpPr>
            <p:spPr bwMode="auto">
              <a:xfrm>
                <a:off x="3239" y="2011"/>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409" name="Rectangle 156"/>
              <p:cNvSpPr>
                <a:spLocks noChangeArrowheads="1"/>
              </p:cNvSpPr>
              <p:nvPr/>
            </p:nvSpPr>
            <p:spPr bwMode="auto">
              <a:xfrm>
                <a:off x="1322" y="2219"/>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10" name="Rectangle 157"/>
              <p:cNvSpPr>
                <a:spLocks noChangeArrowheads="1"/>
              </p:cNvSpPr>
              <p:nvPr/>
            </p:nvSpPr>
            <p:spPr bwMode="auto">
              <a:xfrm>
                <a:off x="1366" y="2219"/>
                <a:ext cx="34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10. Bing </a:t>
                </a:r>
                <a:endParaRPr lang="en-US" altLang="en-US" smtClean="0">
                  <a:solidFill>
                    <a:srgbClr val="000000"/>
                  </a:solidFill>
                </a:endParaRPr>
              </a:p>
            </p:txBody>
          </p:sp>
          <p:sp>
            <p:nvSpPr>
              <p:cNvPr id="11411" name="Rectangle 158"/>
              <p:cNvSpPr>
                <a:spLocks noChangeArrowheads="1"/>
              </p:cNvSpPr>
              <p:nvPr/>
            </p:nvSpPr>
            <p:spPr bwMode="auto">
              <a:xfrm>
                <a:off x="1676" y="2216"/>
                <a:ext cx="15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Liu</a:t>
                </a:r>
                <a:endParaRPr lang="en-US" altLang="en-US" smtClean="0">
                  <a:solidFill>
                    <a:srgbClr val="000000"/>
                  </a:solidFill>
                </a:endParaRPr>
              </a:p>
            </p:txBody>
          </p:sp>
          <p:sp>
            <p:nvSpPr>
              <p:cNvPr id="11412" name="Rectangle 159"/>
              <p:cNvSpPr>
                <a:spLocks noChangeArrowheads="1"/>
              </p:cNvSpPr>
              <p:nvPr/>
            </p:nvSpPr>
            <p:spPr bwMode="auto">
              <a:xfrm>
                <a:off x="1793" y="2219"/>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13" name="Rectangle 160"/>
              <p:cNvSpPr>
                <a:spLocks noChangeArrowheads="1"/>
              </p:cNvSpPr>
              <p:nvPr/>
            </p:nvSpPr>
            <p:spPr bwMode="auto">
              <a:xfrm>
                <a:off x="1815" y="2219"/>
                <a:ext cx="2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(China)</a:t>
                </a:r>
                <a:endParaRPr lang="en-US" altLang="en-US" smtClean="0">
                  <a:solidFill>
                    <a:srgbClr val="000000"/>
                  </a:solidFill>
                </a:endParaRPr>
              </a:p>
            </p:txBody>
          </p:sp>
          <p:sp>
            <p:nvSpPr>
              <p:cNvPr id="11414" name="Rectangle 161"/>
              <p:cNvSpPr>
                <a:spLocks noChangeArrowheads="1"/>
              </p:cNvSpPr>
              <p:nvPr/>
            </p:nvSpPr>
            <p:spPr bwMode="auto">
              <a:xfrm>
                <a:off x="2073" y="2219"/>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i="1" smtClean="0">
                    <a:solidFill>
                      <a:srgbClr val="0000FF"/>
                    </a:solidFill>
                  </a:rPr>
                  <a:t> </a:t>
                </a:r>
                <a:endParaRPr lang="en-US" altLang="en-US" smtClean="0">
                  <a:solidFill>
                    <a:srgbClr val="000000"/>
                  </a:solidFill>
                </a:endParaRPr>
              </a:p>
            </p:txBody>
          </p:sp>
          <p:sp>
            <p:nvSpPr>
              <p:cNvPr id="11415" name="Rectangle 162"/>
              <p:cNvSpPr>
                <a:spLocks noChangeArrowheads="1"/>
              </p:cNvSpPr>
              <p:nvPr/>
            </p:nvSpPr>
            <p:spPr bwMode="auto">
              <a:xfrm>
                <a:off x="2095" y="2188"/>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FF"/>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416" name="Rectangle 163"/>
              <p:cNvSpPr>
                <a:spLocks noChangeArrowheads="1"/>
              </p:cNvSpPr>
              <p:nvPr/>
            </p:nvSpPr>
            <p:spPr bwMode="auto">
              <a:xfrm>
                <a:off x="1322" y="2395"/>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17" name="Rectangle 164"/>
              <p:cNvSpPr>
                <a:spLocks noChangeArrowheads="1"/>
              </p:cNvSpPr>
              <p:nvPr/>
            </p:nvSpPr>
            <p:spPr bwMode="auto">
              <a:xfrm>
                <a:off x="1366" y="2395"/>
                <a:ext cx="31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11. Dun</a:t>
                </a:r>
                <a:endParaRPr lang="en-US" altLang="en-US" smtClean="0">
                  <a:solidFill>
                    <a:srgbClr val="000000"/>
                  </a:solidFill>
                </a:endParaRPr>
              </a:p>
            </p:txBody>
          </p:sp>
          <p:sp>
            <p:nvSpPr>
              <p:cNvPr id="11418" name="Rectangle 165"/>
              <p:cNvSpPr>
                <a:spLocks noChangeArrowheads="1"/>
              </p:cNvSpPr>
              <p:nvPr/>
            </p:nvSpPr>
            <p:spPr bwMode="auto">
              <a:xfrm>
                <a:off x="1640" y="2392"/>
                <a:ext cx="6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 </a:t>
                </a:r>
                <a:endParaRPr lang="en-US" altLang="en-US" smtClean="0">
                  <a:solidFill>
                    <a:srgbClr val="000000"/>
                  </a:solidFill>
                </a:endParaRPr>
              </a:p>
            </p:txBody>
          </p:sp>
          <p:sp>
            <p:nvSpPr>
              <p:cNvPr id="11419" name="Rectangle 166"/>
              <p:cNvSpPr>
                <a:spLocks noChangeArrowheads="1"/>
              </p:cNvSpPr>
              <p:nvPr/>
            </p:nvSpPr>
            <p:spPr bwMode="auto">
              <a:xfrm>
                <a:off x="1663" y="2392"/>
                <a:ext cx="18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Liu </a:t>
                </a:r>
                <a:endParaRPr lang="en-US" altLang="en-US" smtClean="0">
                  <a:solidFill>
                    <a:srgbClr val="000000"/>
                  </a:solidFill>
                </a:endParaRPr>
              </a:p>
            </p:txBody>
          </p:sp>
          <p:sp>
            <p:nvSpPr>
              <p:cNvPr id="11420" name="Rectangle 167"/>
              <p:cNvSpPr>
                <a:spLocks noChangeArrowheads="1"/>
              </p:cNvSpPr>
              <p:nvPr/>
            </p:nvSpPr>
            <p:spPr bwMode="auto">
              <a:xfrm>
                <a:off x="1802" y="2395"/>
                <a:ext cx="43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(China)      </a:t>
                </a:r>
                <a:endParaRPr lang="en-US" altLang="en-US" smtClean="0">
                  <a:solidFill>
                    <a:srgbClr val="000000"/>
                  </a:solidFill>
                </a:endParaRPr>
              </a:p>
            </p:txBody>
          </p:sp>
          <p:sp>
            <p:nvSpPr>
              <p:cNvPr id="11421" name="Rectangle 168"/>
              <p:cNvSpPr>
                <a:spLocks noChangeArrowheads="1"/>
              </p:cNvSpPr>
              <p:nvPr/>
            </p:nvSpPr>
            <p:spPr bwMode="auto">
              <a:xfrm>
                <a:off x="2191" y="2364"/>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422" name="Rectangle 169"/>
              <p:cNvSpPr>
                <a:spLocks noChangeArrowheads="1"/>
              </p:cNvSpPr>
              <p:nvPr/>
            </p:nvSpPr>
            <p:spPr bwMode="auto">
              <a:xfrm>
                <a:off x="1322" y="2572"/>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23" name="Rectangle 170"/>
              <p:cNvSpPr>
                <a:spLocks noChangeArrowheads="1"/>
              </p:cNvSpPr>
              <p:nvPr/>
            </p:nvSpPr>
            <p:spPr bwMode="auto">
              <a:xfrm>
                <a:off x="1344" y="2572"/>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24" name="Rectangle 171"/>
              <p:cNvSpPr>
                <a:spLocks noChangeArrowheads="1"/>
              </p:cNvSpPr>
              <p:nvPr/>
            </p:nvSpPr>
            <p:spPr bwMode="auto">
              <a:xfrm>
                <a:off x="1366" y="2572"/>
                <a:ext cx="36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12. John </a:t>
                </a:r>
                <a:endParaRPr lang="en-US" altLang="en-US" smtClean="0">
                  <a:solidFill>
                    <a:srgbClr val="000000"/>
                  </a:solidFill>
                </a:endParaRPr>
              </a:p>
            </p:txBody>
          </p:sp>
          <p:sp>
            <p:nvSpPr>
              <p:cNvPr id="11425" name="Rectangle 172"/>
              <p:cNvSpPr>
                <a:spLocks noChangeArrowheads="1"/>
              </p:cNvSpPr>
              <p:nvPr/>
            </p:nvSpPr>
            <p:spPr bwMode="auto">
              <a:xfrm>
                <a:off x="1689" y="2569"/>
                <a:ext cx="30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Onians</a:t>
                </a:r>
                <a:endParaRPr lang="en-US" altLang="en-US" smtClean="0">
                  <a:solidFill>
                    <a:srgbClr val="000000"/>
                  </a:solidFill>
                </a:endParaRPr>
              </a:p>
            </p:txBody>
          </p:sp>
          <p:sp>
            <p:nvSpPr>
              <p:cNvPr id="11426" name="Rectangle 173"/>
              <p:cNvSpPr>
                <a:spLocks noChangeArrowheads="1"/>
              </p:cNvSpPr>
              <p:nvPr/>
            </p:nvSpPr>
            <p:spPr bwMode="auto">
              <a:xfrm>
                <a:off x="1955" y="2572"/>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27" name="Rectangle 174"/>
              <p:cNvSpPr>
                <a:spLocks noChangeArrowheads="1"/>
              </p:cNvSpPr>
              <p:nvPr/>
            </p:nvSpPr>
            <p:spPr bwMode="auto">
              <a:xfrm>
                <a:off x="1977" y="2572"/>
                <a:ext cx="20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(UK)</a:t>
                </a:r>
                <a:endParaRPr lang="en-US" altLang="en-US" smtClean="0">
                  <a:solidFill>
                    <a:srgbClr val="000000"/>
                  </a:solidFill>
                </a:endParaRPr>
              </a:p>
            </p:txBody>
          </p:sp>
          <p:sp>
            <p:nvSpPr>
              <p:cNvPr id="11428" name="Rectangle 175"/>
              <p:cNvSpPr>
                <a:spLocks noChangeArrowheads="1"/>
              </p:cNvSpPr>
              <p:nvPr/>
            </p:nvSpPr>
            <p:spPr bwMode="auto">
              <a:xfrm>
                <a:off x="2138" y="2572"/>
                <a:ext cx="2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29" name="Rectangle 176"/>
              <p:cNvSpPr>
                <a:spLocks noChangeArrowheads="1"/>
              </p:cNvSpPr>
              <p:nvPr/>
            </p:nvSpPr>
            <p:spPr bwMode="auto">
              <a:xfrm>
                <a:off x="2400" y="2576"/>
                <a:ext cx="78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smtClean="0">
                    <a:solidFill>
                      <a:srgbClr val="000000"/>
                    </a:solidFill>
                    <a:latin typeface="Calibri" panose="020F0502020204030204" pitchFamily="34" charset="0"/>
                  </a:rPr>
                  <a:t>Father of Neuroarthistory</a:t>
                </a:r>
                <a:endParaRPr lang="en-US" altLang="en-US" smtClean="0">
                  <a:solidFill>
                    <a:srgbClr val="000000"/>
                  </a:solidFill>
                </a:endParaRPr>
              </a:p>
            </p:txBody>
          </p:sp>
          <p:sp>
            <p:nvSpPr>
              <p:cNvPr id="11430" name="Rectangle 177"/>
              <p:cNvSpPr>
                <a:spLocks noChangeArrowheads="1"/>
              </p:cNvSpPr>
              <p:nvPr/>
            </p:nvSpPr>
            <p:spPr bwMode="auto">
              <a:xfrm>
                <a:off x="3118" y="2568"/>
                <a:ext cx="1050"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latin typeface="Calibri" panose="020F0502020204030204" pitchFamily="34" charset="0"/>
                  </a:rPr>
                  <a:t>                                                        </a:t>
                </a:r>
                <a:endParaRPr lang="en-US" altLang="en-US" smtClean="0">
                  <a:solidFill>
                    <a:srgbClr val="000000"/>
                  </a:solidFill>
                </a:endParaRPr>
              </a:p>
            </p:txBody>
          </p:sp>
          <p:sp>
            <p:nvSpPr>
              <p:cNvPr id="11431" name="Rectangle 178"/>
              <p:cNvSpPr>
                <a:spLocks noChangeArrowheads="1"/>
              </p:cNvSpPr>
              <p:nvPr/>
            </p:nvSpPr>
            <p:spPr bwMode="auto">
              <a:xfrm>
                <a:off x="4112" y="2541"/>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432" name="Rectangle 179"/>
              <p:cNvSpPr>
                <a:spLocks noChangeArrowheads="1"/>
              </p:cNvSpPr>
              <p:nvPr/>
            </p:nvSpPr>
            <p:spPr bwMode="auto">
              <a:xfrm>
                <a:off x="1322" y="2748"/>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33" name="Rectangle 180"/>
              <p:cNvSpPr>
                <a:spLocks noChangeArrowheads="1"/>
              </p:cNvSpPr>
              <p:nvPr/>
            </p:nvSpPr>
            <p:spPr bwMode="auto">
              <a:xfrm>
                <a:off x="1366" y="2748"/>
                <a:ext cx="39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13. David </a:t>
                </a:r>
                <a:endParaRPr lang="en-US" altLang="en-US" smtClean="0">
                  <a:solidFill>
                    <a:srgbClr val="000000"/>
                  </a:solidFill>
                </a:endParaRPr>
              </a:p>
            </p:txBody>
          </p:sp>
          <p:sp>
            <p:nvSpPr>
              <p:cNvPr id="11434" name="Rectangle 181"/>
              <p:cNvSpPr>
                <a:spLocks noChangeArrowheads="1"/>
              </p:cNvSpPr>
              <p:nvPr/>
            </p:nvSpPr>
            <p:spPr bwMode="auto">
              <a:xfrm>
                <a:off x="1719" y="2745"/>
                <a:ext cx="3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Papineau</a:t>
                </a:r>
                <a:endParaRPr lang="en-US" altLang="en-US" smtClean="0">
                  <a:solidFill>
                    <a:srgbClr val="000000"/>
                  </a:solidFill>
                </a:endParaRPr>
              </a:p>
            </p:txBody>
          </p:sp>
          <p:sp>
            <p:nvSpPr>
              <p:cNvPr id="11435" name="Rectangle 182"/>
              <p:cNvSpPr>
                <a:spLocks noChangeArrowheads="1"/>
              </p:cNvSpPr>
              <p:nvPr/>
            </p:nvSpPr>
            <p:spPr bwMode="auto">
              <a:xfrm>
                <a:off x="2068" y="2748"/>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36" name="Rectangle 183"/>
              <p:cNvSpPr>
                <a:spLocks noChangeArrowheads="1"/>
              </p:cNvSpPr>
              <p:nvPr/>
            </p:nvSpPr>
            <p:spPr bwMode="auto">
              <a:xfrm>
                <a:off x="2091" y="2748"/>
                <a:ext cx="22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(UK) </a:t>
                </a:r>
                <a:endParaRPr lang="en-US" altLang="en-US" smtClean="0">
                  <a:solidFill>
                    <a:srgbClr val="000000"/>
                  </a:solidFill>
                </a:endParaRPr>
              </a:p>
            </p:txBody>
          </p:sp>
          <p:sp>
            <p:nvSpPr>
              <p:cNvPr id="11437" name="Rectangle 184"/>
              <p:cNvSpPr>
                <a:spLocks noChangeArrowheads="1"/>
              </p:cNvSpPr>
              <p:nvPr/>
            </p:nvSpPr>
            <p:spPr bwMode="auto">
              <a:xfrm>
                <a:off x="2274" y="2748"/>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38" name="Rectangle 185"/>
              <p:cNvSpPr>
                <a:spLocks noChangeArrowheads="1"/>
              </p:cNvSpPr>
              <p:nvPr/>
            </p:nvSpPr>
            <p:spPr bwMode="auto">
              <a:xfrm>
                <a:off x="1518" y="2920"/>
                <a:ext cx="363" cy="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439" name="Rectangle 186"/>
              <p:cNvSpPr>
                <a:spLocks noChangeArrowheads="1"/>
              </p:cNvSpPr>
              <p:nvPr/>
            </p:nvSpPr>
            <p:spPr bwMode="auto">
              <a:xfrm>
                <a:off x="1322" y="2924"/>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40" name="Rectangle 187"/>
              <p:cNvSpPr>
                <a:spLocks noChangeArrowheads="1"/>
              </p:cNvSpPr>
              <p:nvPr/>
            </p:nvSpPr>
            <p:spPr bwMode="auto">
              <a:xfrm>
                <a:off x="1366" y="2924"/>
                <a:ext cx="12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14</a:t>
                </a:r>
                <a:endParaRPr lang="en-US" altLang="en-US" smtClean="0">
                  <a:solidFill>
                    <a:srgbClr val="000000"/>
                  </a:solidFill>
                </a:endParaRPr>
              </a:p>
            </p:txBody>
          </p:sp>
          <p:sp>
            <p:nvSpPr>
              <p:cNvPr id="11441" name="Rectangle 188"/>
              <p:cNvSpPr>
                <a:spLocks noChangeArrowheads="1"/>
              </p:cNvSpPr>
              <p:nvPr/>
            </p:nvSpPr>
            <p:spPr bwMode="auto">
              <a:xfrm>
                <a:off x="1453" y="2921"/>
                <a:ext cx="10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  </a:t>
                </a:r>
                <a:endParaRPr lang="en-US" altLang="en-US" smtClean="0">
                  <a:solidFill>
                    <a:srgbClr val="000000"/>
                  </a:solidFill>
                </a:endParaRPr>
              </a:p>
            </p:txBody>
          </p:sp>
          <p:sp>
            <p:nvSpPr>
              <p:cNvPr id="11442" name="Rectangle 189"/>
              <p:cNvSpPr>
                <a:spLocks noChangeArrowheads="1"/>
              </p:cNvSpPr>
              <p:nvPr/>
            </p:nvSpPr>
            <p:spPr bwMode="auto">
              <a:xfrm>
                <a:off x="1518" y="2924"/>
                <a:ext cx="37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Kok Khoo</a:t>
                </a:r>
                <a:endParaRPr lang="en-US" altLang="en-US" smtClean="0">
                  <a:solidFill>
                    <a:srgbClr val="000000"/>
                  </a:solidFill>
                </a:endParaRPr>
              </a:p>
            </p:txBody>
          </p:sp>
          <p:sp>
            <p:nvSpPr>
              <p:cNvPr id="11443" name="Rectangle 190"/>
              <p:cNvSpPr>
                <a:spLocks noChangeArrowheads="1"/>
              </p:cNvSpPr>
              <p:nvPr/>
            </p:nvSpPr>
            <p:spPr bwMode="auto">
              <a:xfrm>
                <a:off x="1859" y="2924"/>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44" name="Rectangle 191"/>
              <p:cNvSpPr>
                <a:spLocks noChangeArrowheads="1"/>
              </p:cNvSpPr>
              <p:nvPr/>
            </p:nvSpPr>
            <p:spPr bwMode="auto">
              <a:xfrm>
                <a:off x="1881" y="2921"/>
                <a:ext cx="23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Phua</a:t>
                </a:r>
                <a:endParaRPr lang="en-US" altLang="en-US" smtClean="0">
                  <a:solidFill>
                    <a:srgbClr val="000000"/>
                  </a:solidFill>
                </a:endParaRPr>
              </a:p>
            </p:txBody>
          </p:sp>
          <p:sp>
            <p:nvSpPr>
              <p:cNvPr id="11445" name="Rectangle 192"/>
              <p:cNvSpPr>
                <a:spLocks noChangeArrowheads="1"/>
              </p:cNvSpPr>
              <p:nvPr/>
            </p:nvSpPr>
            <p:spPr bwMode="auto">
              <a:xfrm>
                <a:off x="2073" y="2924"/>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46" name="Rectangle 193"/>
              <p:cNvSpPr>
                <a:spLocks noChangeArrowheads="1"/>
              </p:cNvSpPr>
              <p:nvPr/>
            </p:nvSpPr>
            <p:spPr bwMode="auto">
              <a:xfrm>
                <a:off x="2095" y="2924"/>
                <a:ext cx="4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(Singapore)</a:t>
                </a:r>
                <a:endParaRPr lang="en-US" altLang="en-US" smtClean="0">
                  <a:solidFill>
                    <a:srgbClr val="000000"/>
                  </a:solidFill>
                </a:endParaRPr>
              </a:p>
            </p:txBody>
          </p:sp>
          <p:sp>
            <p:nvSpPr>
              <p:cNvPr id="11447" name="Rectangle 194"/>
              <p:cNvSpPr>
                <a:spLocks noChangeArrowheads="1"/>
              </p:cNvSpPr>
              <p:nvPr/>
            </p:nvSpPr>
            <p:spPr bwMode="auto">
              <a:xfrm>
                <a:off x="2505" y="2924"/>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48" name="Rectangle 195"/>
              <p:cNvSpPr>
                <a:spLocks noChangeArrowheads="1"/>
              </p:cNvSpPr>
              <p:nvPr/>
            </p:nvSpPr>
            <p:spPr bwMode="auto">
              <a:xfrm>
                <a:off x="1322" y="3101"/>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49" name="Rectangle 196"/>
              <p:cNvSpPr>
                <a:spLocks noChangeArrowheads="1"/>
              </p:cNvSpPr>
              <p:nvPr/>
            </p:nvSpPr>
            <p:spPr bwMode="auto">
              <a:xfrm>
                <a:off x="1366" y="3101"/>
                <a:ext cx="3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15. Nigel </a:t>
                </a:r>
                <a:endParaRPr lang="en-US" altLang="en-US" smtClean="0">
                  <a:solidFill>
                    <a:srgbClr val="000000"/>
                  </a:solidFill>
                </a:endParaRPr>
              </a:p>
            </p:txBody>
          </p:sp>
          <p:sp>
            <p:nvSpPr>
              <p:cNvPr id="11450" name="Rectangle 197"/>
              <p:cNvSpPr>
                <a:spLocks noChangeArrowheads="1"/>
              </p:cNvSpPr>
              <p:nvPr/>
            </p:nvSpPr>
            <p:spPr bwMode="auto">
              <a:xfrm>
                <a:off x="1698" y="3098"/>
                <a:ext cx="28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Sanitt </a:t>
                </a:r>
                <a:endParaRPr lang="en-US" altLang="en-US" smtClean="0">
                  <a:solidFill>
                    <a:srgbClr val="000000"/>
                  </a:solidFill>
                </a:endParaRPr>
              </a:p>
            </p:txBody>
          </p:sp>
          <p:sp>
            <p:nvSpPr>
              <p:cNvPr id="11451" name="Rectangle 198"/>
              <p:cNvSpPr>
                <a:spLocks noChangeArrowheads="1"/>
              </p:cNvSpPr>
              <p:nvPr/>
            </p:nvSpPr>
            <p:spPr bwMode="auto">
              <a:xfrm>
                <a:off x="1938" y="3101"/>
                <a:ext cx="20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(UK)</a:t>
                </a:r>
                <a:endParaRPr lang="en-US" altLang="en-US" smtClean="0">
                  <a:solidFill>
                    <a:srgbClr val="000000"/>
                  </a:solidFill>
                </a:endParaRPr>
              </a:p>
            </p:txBody>
          </p:sp>
          <p:sp>
            <p:nvSpPr>
              <p:cNvPr id="11452" name="Rectangle 199"/>
              <p:cNvSpPr>
                <a:spLocks noChangeArrowheads="1"/>
              </p:cNvSpPr>
              <p:nvPr/>
            </p:nvSpPr>
            <p:spPr bwMode="auto">
              <a:xfrm>
                <a:off x="2099" y="3070"/>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1453" name="Rectangle 200"/>
              <p:cNvSpPr>
                <a:spLocks noChangeArrowheads="1"/>
              </p:cNvSpPr>
              <p:nvPr/>
            </p:nvSpPr>
            <p:spPr bwMode="auto">
              <a:xfrm>
                <a:off x="1322" y="3277"/>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1454" name="Rectangle 201"/>
              <p:cNvSpPr>
                <a:spLocks noChangeArrowheads="1"/>
              </p:cNvSpPr>
              <p:nvPr/>
            </p:nvSpPr>
            <p:spPr bwMode="auto">
              <a:xfrm>
                <a:off x="1366" y="3277"/>
                <a:ext cx="2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16. Ivo </a:t>
                </a:r>
                <a:endParaRPr lang="en-US" altLang="en-US" smtClean="0">
                  <a:solidFill>
                    <a:srgbClr val="000000"/>
                  </a:solidFill>
                </a:endParaRPr>
              </a:p>
            </p:txBody>
          </p:sp>
          <p:sp>
            <p:nvSpPr>
              <p:cNvPr id="11455" name="Rectangle 202"/>
              <p:cNvSpPr>
                <a:spLocks noChangeArrowheads="1"/>
              </p:cNvSpPr>
              <p:nvPr/>
            </p:nvSpPr>
            <p:spPr bwMode="auto">
              <a:xfrm>
                <a:off x="1623" y="3274"/>
                <a:ext cx="42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Schneider</a:t>
                </a:r>
                <a:endParaRPr lang="en-US" altLang="en-US" smtClean="0">
                  <a:solidFill>
                    <a:srgbClr val="000000"/>
                  </a:solidFill>
                </a:endParaRPr>
              </a:p>
            </p:txBody>
          </p:sp>
          <p:sp>
            <p:nvSpPr>
              <p:cNvPr id="11456" name="Rectangle 203"/>
              <p:cNvSpPr>
                <a:spLocks noChangeArrowheads="1"/>
              </p:cNvSpPr>
              <p:nvPr/>
            </p:nvSpPr>
            <p:spPr bwMode="auto">
              <a:xfrm>
                <a:off x="2003" y="3277"/>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1457" name="Rectangle 204"/>
              <p:cNvSpPr>
                <a:spLocks noChangeArrowheads="1"/>
              </p:cNvSpPr>
              <p:nvPr/>
            </p:nvSpPr>
            <p:spPr bwMode="auto">
              <a:xfrm>
                <a:off x="2025" y="3277"/>
                <a:ext cx="41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(Germany)</a:t>
                </a:r>
                <a:endParaRPr lang="en-US" altLang="en-US" smtClean="0">
                  <a:solidFill>
                    <a:srgbClr val="000000"/>
                  </a:solidFill>
                </a:endParaRPr>
              </a:p>
            </p:txBody>
          </p:sp>
        </p:grpSp>
        <p:sp>
          <p:nvSpPr>
            <p:cNvPr id="5" name="Rectangle 206"/>
            <p:cNvSpPr>
              <a:spLocks noChangeArrowheads="1"/>
            </p:cNvSpPr>
            <p:nvPr/>
          </p:nvSpPr>
          <p:spPr bwMode="auto">
            <a:xfrm>
              <a:off x="2401" y="3246"/>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FF"/>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6" name="Rectangle 207"/>
            <p:cNvSpPr>
              <a:spLocks noChangeArrowheads="1"/>
            </p:cNvSpPr>
            <p:nvPr/>
          </p:nvSpPr>
          <p:spPr bwMode="auto">
            <a:xfrm>
              <a:off x="1322" y="3454"/>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7" name="Rectangle 208"/>
            <p:cNvSpPr>
              <a:spLocks noChangeArrowheads="1"/>
            </p:cNvSpPr>
            <p:nvPr/>
          </p:nvSpPr>
          <p:spPr bwMode="auto">
            <a:xfrm>
              <a:off x="1366" y="3454"/>
              <a:ext cx="4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17. Michael </a:t>
              </a:r>
              <a:endParaRPr lang="en-US" altLang="en-US" smtClean="0">
                <a:solidFill>
                  <a:srgbClr val="000000"/>
                </a:solidFill>
              </a:endParaRPr>
            </a:p>
          </p:txBody>
        </p:sp>
        <p:sp>
          <p:nvSpPr>
            <p:cNvPr id="8" name="Rectangle 209"/>
            <p:cNvSpPr>
              <a:spLocks noChangeArrowheads="1"/>
            </p:cNvSpPr>
            <p:nvPr/>
          </p:nvSpPr>
          <p:spPr bwMode="auto">
            <a:xfrm>
              <a:off x="1790" y="3451"/>
              <a:ext cx="3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00"/>
                  </a:solidFill>
                </a:rPr>
                <a:t>Shermer</a:t>
              </a:r>
              <a:endParaRPr lang="en-US" altLang="en-US" smtClean="0">
                <a:solidFill>
                  <a:srgbClr val="000000"/>
                </a:solidFill>
              </a:endParaRPr>
            </a:p>
          </p:txBody>
        </p:sp>
        <p:sp>
          <p:nvSpPr>
            <p:cNvPr id="9" name="Rectangle 210"/>
            <p:cNvSpPr>
              <a:spLocks noChangeArrowheads="1"/>
            </p:cNvSpPr>
            <p:nvPr/>
          </p:nvSpPr>
          <p:spPr bwMode="auto">
            <a:xfrm>
              <a:off x="2108" y="3454"/>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0" name="Rectangle 211"/>
            <p:cNvSpPr>
              <a:spLocks noChangeArrowheads="1"/>
            </p:cNvSpPr>
            <p:nvPr/>
          </p:nvSpPr>
          <p:spPr bwMode="auto">
            <a:xfrm>
              <a:off x="2130" y="3454"/>
              <a:ext cx="25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(USA)</a:t>
              </a:r>
              <a:endParaRPr lang="en-US" altLang="en-US" smtClean="0">
                <a:solidFill>
                  <a:srgbClr val="000000"/>
                </a:solidFill>
              </a:endParaRPr>
            </a:p>
          </p:txBody>
        </p:sp>
        <p:sp>
          <p:nvSpPr>
            <p:cNvPr id="11" name="Rectangle 212"/>
            <p:cNvSpPr>
              <a:spLocks noChangeArrowheads="1"/>
            </p:cNvSpPr>
            <p:nvPr/>
          </p:nvSpPr>
          <p:spPr bwMode="auto">
            <a:xfrm>
              <a:off x="2343" y="3454"/>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00"/>
                  </a:solidFill>
                </a:rPr>
                <a:t> </a:t>
              </a:r>
              <a:endParaRPr lang="en-US" altLang="en-US" smtClean="0">
                <a:solidFill>
                  <a:srgbClr val="000000"/>
                </a:solidFill>
              </a:endParaRPr>
            </a:p>
          </p:txBody>
        </p:sp>
        <p:sp>
          <p:nvSpPr>
            <p:cNvPr id="12" name="Rectangle 213"/>
            <p:cNvSpPr>
              <a:spLocks noChangeArrowheads="1"/>
            </p:cNvSpPr>
            <p:nvPr/>
          </p:nvSpPr>
          <p:spPr bwMode="auto">
            <a:xfrm>
              <a:off x="2366" y="3423"/>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00"/>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sp>
          <p:nvSpPr>
            <p:cNvPr id="13" name="Rectangle 214"/>
            <p:cNvSpPr>
              <a:spLocks noChangeArrowheads="1"/>
            </p:cNvSpPr>
            <p:nvPr/>
          </p:nvSpPr>
          <p:spPr bwMode="auto">
            <a:xfrm>
              <a:off x="1322" y="3630"/>
              <a:ext cx="8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4" name="Rectangle 215"/>
            <p:cNvSpPr>
              <a:spLocks noChangeArrowheads="1"/>
            </p:cNvSpPr>
            <p:nvPr/>
          </p:nvSpPr>
          <p:spPr bwMode="auto">
            <a:xfrm>
              <a:off x="1366" y="3630"/>
              <a:ext cx="39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18. Robin </a:t>
              </a:r>
              <a:endParaRPr lang="en-US" altLang="en-US" smtClean="0">
                <a:solidFill>
                  <a:srgbClr val="000000"/>
                </a:solidFill>
              </a:endParaRPr>
            </a:p>
          </p:txBody>
        </p:sp>
        <p:sp>
          <p:nvSpPr>
            <p:cNvPr id="15" name="Rectangle 216"/>
            <p:cNvSpPr>
              <a:spLocks noChangeArrowheads="1"/>
            </p:cNvSpPr>
            <p:nvPr/>
          </p:nvSpPr>
          <p:spPr bwMode="auto">
            <a:xfrm>
              <a:off x="1724" y="3627"/>
              <a:ext cx="31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b="1" smtClean="0">
                  <a:solidFill>
                    <a:srgbClr val="0000FF"/>
                  </a:solidFill>
                </a:rPr>
                <a:t>Warren</a:t>
              </a:r>
              <a:endParaRPr lang="en-US" altLang="en-US" smtClean="0">
                <a:solidFill>
                  <a:srgbClr val="000000"/>
                </a:solidFill>
              </a:endParaRPr>
            </a:p>
          </p:txBody>
        </p:sp>
        <p:sp>
          <p:nvSpPr>
            <p:cNvPr id="16" name="Rectangle 217"/>
            <p:cNvSpPr>
              <a:spLocks noChangeArrowheads="1"/>
            </p:cNvSpPr>
            <p:nvPr/>
          </p:nvSpPr>
          <p:spPr bwMode="auto">
            <a:xfrm>
              <a:off x="1995" y="3630"/>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 </a:t>
              </a:r>
              <a:endParaRPr lang="en-US" altLang="en-US" smtClean="0">
                <a:solidFill>
                  <a:srgbClr val="000000"/>
                </a:solidFill>
              </a:endParaRPr>
            </a:p>
          </p:txBody>
        </p:sp>
        <p:sp>
          <p:nvSpPr>
            <p:cNvPr id="17" name="Rectangle 218"/>
            <p:cNvSpPr>
              <a:spLocks noChangeArrowheads="1"/>
            </p:cNvSpPr>
            <p:nvPr/>
          </p:nvSpPr>
          <p:spPr bwMode="auto">
            <a:xfrm>
              <a:off x="2016" y="3630"/>
              <a:ext cx="40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000" smtClean="0">
                  <a:solidFill>
                    <a:srgbClr val="0000FF"/>
                  </a:solidFill>
                </a:rPr>
                <a:t>(Australia)</a:t>
              </a:r>
              <a:endParaRPr lang="en-US" altLang="en-US" smtClean="0">
                <a:solidFill>
                  <a:srgbClr val="000000"/>
                </a:solidFill>
              </a:endParaRPr>
            </a:p>
          </p:txBody>
        </p:sp>
        <p:sp>
          <p:nvSpPr>
            <p:cNvPr id="18" name="Rectangle 219"/>
            <p:cNvSpPr>
              <a:spLocks noChangeArrowheads="1"/>
            </p:cNvSpPr>
            <p:nvPr/>
          </p:nvSpPr>
          <p:spPr bwMode="auto">
            <a:xfrm>
              <a:off x="2375" y="3599"/>
              <a:ext cx="12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smtClean="0">
                  <a:solidFill>
                    <a:srgbClr val="0000FF"/>
                  </a:solidFill>
                  <a:latin typeface="SimSun" panose="02010600030101010101" pitchFamily="2" charset="-122"/>
                  <a:ea typeface="SimSun" panose="02010600030101010101" pitchFamily="2" charset="-122"/>
                </a:rPr>
                <a:t> </a:t>
              </a:r>
              <a:endParaRPr lang="en-US" altLang="en-US" smtClean="0">
                <a:solidFill>
                  <a:srgbClr val="000000"/>
                </a:solidFill>
              </a:endParaRPr>
            </a:p>
          </p:txBody>
        </p:sp>
      </p:grpSp>
      <p:sp>
        <p:nvSpPr>
          <p:cNvPr id="217" name="Rectangle 15"/>
          <p:cNvSpPr>
            <a:spLocks noChangeArrowheads="1"/>
          </p:cNvSpPr>
          <p:nvPr/>
        </p:nvSpPr>
        <p:spPr bwMode="auto">
          <a:xfrm>
            <a:off x="-11113" y="0"/>
            <a:ext cx="912813" cy="40481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2000">
                <a:solidFill>
                  <a:schemeClr val="bg1"/>
                </a:solidFill>
                <a:ea typeface="SimSun" panose="02010600030101010101" pitchFamily="2" charset="-122"/>
              </a:rPr>
              <a:t>Step 2</a:t>
            </a:r>
          </a:p>
        </p:txBody>
      </p:sp>
      <p:sp>
        <p:nvSpPr>
          <p:cNvPr id="218" name="Text Box 27"/>
          <p:cNvSpPr txBox="1">
            <a:spLocks noChangeArrowheads="1"/>
          </p:cNvSpPr>
          <p:nvPr/>
        </p:nvSpPr>
        <p:spPr bwMode="auto">
          <a:xfrm>
            <a:off x="2401310" y="240268"/>
            <a:ext cx="4352474" cy="369332"/>
          </a:xfrm>
          <a:prstGeom prst="rect">
            <a:avLst/>
          </a:prstGeom>
          <a:solidFill>
            <a:srgbClr val="FFFF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zh-CN" sz="1800" dirty="0">
                <a:ea typeface="SimSun" panose="02010600030101010101" pitchFamily="2" charset="-122"/>
              </a:rPr>
              <a:t>International Science Matters Committee</a:t>
            </a:r>
            <a:endParaRPr kumimoji="1" lang="en-US" altLang="en-US" sz="1800" dirty="0"/>
          </a:p>
        </p:txBody>
      </p:sp>
    </p:spTree>
    <p:extLst>
      <p:ext uri="{BB962C8B-B14F-4D97-AF65-F5344CB8AC3E}">
        <p14:creationId xmlns:p14="http://schemas.microsoft.com/office/powerpoint/2010/main" val="33517248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1113" y="0"/>
            <a:ext cx="912813" cy="40481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2000">
                <a:solidFill>
                  <a:schemeClr val="bg1"/>
                </a:solidFill>
                <a:ea typeface="SimSun" panose="02010600030101010101" pitchFamily="2" charset="-122"/>
              </a:rPr>
              <a:t>Step 3</a:t>
            </a:r>
          </a:p>
        </p:txBody>
      </p:sp>
      <p:sp>
        <p:nvSpPr>
          <p:cNvPr id="25603" name="Text Box 4"/>
          <p:cNvSpPr txBox="1">
            <a:spLocks noChangeArrowheads="1"/>
          </p:cNvSpPr>
          <p:nvPr/>
        </p:nvSpPr>
        <p:spPr bwMode="auto">
          <a:xfrm>
            <a:off x="1986436" y="172589"/>
            <a:ext cx="5215980" cy="369332"/>
          </a:xfrm>
          <a:prstGeom prst="rect">
            <a:avLst/>
          </a:prstGeom>
          <a:solidFill>
            <a:srgbClr val="FFFF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The </a:t>
            </a:r>
            <a:r>
              <a:rPr lang="en-US" altLang="en-US" sz="1800" dirty="0" err="1"/>
              <a:t>scimat</a:t>
            </a:r>
            <a:r>
              <a:rPr lang="en-US" altLang="en-US" sz="1800" dirty="0"/>
              <a:t> book </a:t>
            </a:r>
            <a:r>
              <a:rPr lang="en-US" altLang="en-US" sz="1800" dirty="0" smtClean="0"/>
              <a:t>series </a:t>
            </a:r>
            <a:r>
              <a:rPr lang="en-US" altLang="en-US" sz="1600" dirty="0" smtClean="0"/>
              <a:t>(World Scientific, Singapore)</a:t>
            </a:r>
            <a:endParaRPr lang="en-US" altLang="en-US" sz="1600" dirty="0"/>
          </a:p>
        </p:txBody>
      </p:sp>
      <p:pic>
        <p:nvPicPr>
          <p:cNvPr id="2560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700088"/>
            <a:ext cx="8261350" cy="5899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2876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60510"/>
            <a:ext cx="38163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2226296" y="6123191"/>
            <a:ext cx="6399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600" dirty="0">
                <a:solidFill>
                  <a:srgbClr val="FF0000"/>
                </a:solidFill>
                <a:ea typeface="SimSun" panose="02010600030101010101" pitchFamily="2" charset="-122"/>
              </a:rPr>
              <a:t>2008</a:t>
            </a:r>
          </a:p>
        </p:txBody>
      </p:sp>
      <p:sp>
        <p:nvSpPr>
          <p:cNvPr id="26628" name="Text Box 28"/>
          <p:cNvSpPr txBox="1">
            <a:spLocks noChangeArrowheads="1"/>
          </p:cNvSpPr>
          <p:nvPr/>
        </p:nvSpPr>
        <p:spPr bwMode="auto">
          <a:xfrm>
            <a:off x="6385742" y="6125194"/>
            <a:ext cx="6246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a:solidFill>
                  <a:srgbClr val="FF0000"/>
                </a:solidFill>
              </a:rPr>
              <a:t>2011</a:t>
            </a:r>
          </a:p>
        </p:txBody>
      </p:sp>
      <p:pic>
        <p:nvPicPr>
          <p:cNvPr id="26629" name="Picture 42" descr="110315-fro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63685"/>
            <a:ext cx="375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0631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2133600" y="6265863"/>
            <a:ext cx="6399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600" dirty="0" smtClean="0">
                <a:solidFill>
                  <a:srgbClr val="FF0000"/>
                </a:solidFill>
                <a:ea typeface="SimSun" panose="02010600030101010101" pitchFamily="2" charset="-122"/>
              </a:rPr>
              <a:t>2013</a:t>
            </a:r>
            <a:endParaRPr lang="en-US" altLang="zh-CN" sz="1600" dirty="0">
              <a:solidFill>
                <a:srgbClr val="FF0000"/>
              </a:solidFill>
              <a:ea typeface="SimSun" panose="02010600030101010101" pitchFamily="2" charset="-122"/>
            </a:endParaRPr>
          </a:p>
        </p:txBody>
      </p:sp>
      <p:sp>
        <p:nvSpPr>
          <p:cNvPr id="26628" name="Text Box 28"/>
          <p:cNvSpPr txBox="1">
            <a:spLocks noChangeArrowheads="1"/>
          </p:cNvSpPr>
          <p:nvPr/>
        </p:nvSpPr>
        <p:spPr bwMode="auto">
          <a:xfrm>
            <a:off x="6370481" y="6266967"/>
            <a:ext cx="6399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smtClean="0">
                <a:solidFill>
                  <a:srgbClr val="FF0000"/>
                </a:solidFill>
              </a:rPr>
              <a:t>2014</a:t>
            </a:r>
            <a:endParaRPr lang="en-US" altLang="en-US" sz="1600" dirty="0">
              <a:solidFill>
                <a:srgbClr val="FF0000"/>
              </a:solidFill>
            </a:endParaRPr>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3810000" cy="577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271" y="457200"/>
            <a:ext cx="3788388" cy="577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722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28"/>
          <p:cNvSpPr txBox="1">
            <a:spLocks noChangeArrowheads="1"/>
          </p:cNvSpPr>
          <p:nvPr/>
        </p:nvSpPr>
        <p:spPr bwMode="auto">
          <a:xfrm>
            <a:off x="2203632" y="6151698"/>
            <a:ext cx="6399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smtClean="0">
                <a:solidFill>
                  <a:srgbClr val="FF0000"/>
                </a:solidFill>
              </a:rPr>
              <a:t>2015</a:t>
            </a:r>
            <a:endParaRPr lang="en-US" altLang="en-US" sz="1600" dirty="0">
              <a:solidFill>
                <a:srgbClr val="FF0000"/>
              </a:solidFill>
            </a:endParaRPr>
          </a:p>
        </p:txBody>
      </p:sp>
      <p:pic>
        <p:nvPicPr>
          <p:cNvPr id="4" name="Picture 3"/>
          <p:cNvPicPr>
            <a:picLocks noChangeAspect="1"/>
          </p:cNvPicPr>
          <p:nvPr/>
        </p:nvPicPr>
        <p:blipFill rotWithShape="1">
          <a:blip r:embed="rId2" cstate="print"/>
          <a:srcRect l="55585" t="1854" r="1" b="2391"/>
          <a:stretch/>
        </p:blipFill>
        <p:spPr>
          <a:xfrm>
            <a:off x="609600" y="457200"/>
            <a:ext cx="3849756" cy="5638800"/>
          </a:xfrm>
          <a:prstGeom prst="rect">
            <a:avLst/>
          </a:prstGeom>
        </p:spPr>
      </p:pic>
      <p:sp>
        <p:nvSpPr>
          <p:cNvPr id="19" name="Text Box 28"/>
          <p:cNvSpPr txBox="1">
            <a:spLocks noChangeArrowheads="1"/>
          </p:cNvSpPr>
          <p:nvPr/>
        </p:nvSpPr>
        <p:spPr bwMode="auto">
          <a:xfrm>
            <a:off x="6306692" y="6151698"/>
            <a:ext cx="6399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altLang="en-US" sz="1600" dirty="0" smtClean="0">
                <a:solidFill>
                  <a:srgbClr val="FF0000"/>
                </a:solidFill>
              </a:rPr>
              <a:t>2016</a:t>
            </a:r>
            <a:endParaRPr lang="en-US" altLang="en-US" sz="1600" dirty="0">
              <a:solidFill>
                <a:srgbClr val="FF0000"/>
              </a:solidFill>
            </a:endParaRPr>
          </a:p>
        </p:txBody>
      </p:sp>
      <p:pic>
        <p:nvPicPr>
          <p:cNvPr id="20" name="Picture 0" descr="MariaBurguete_K_P1.jpg"/>
          <p:cNvPicPr>
            <a:picLocks noChangeArrowheads="1"/>
          </p:cNvPicPr>
          <p:nvPr/>
        </p:nvPicPr>
        <p:blipFill>
          <a:blip r:embed="rId3"/>
          <a:srcRect/>
          <a:stretch>
            <a:fillRect/>
          </a:stretch>
        </p:blipFill>
        <p:spPr bwMode="auto">
          <a:xfrm>
            <a:off x="4724401" y="457200"/>
            <a:ext cx="3809999" cy="5638800"/>
          </a:xfrm>
          <a:prstGeom prst="rect">
            <a:avLst/>
          </a:prstGeom>
          <a:noFill/>
          <a:ln w="3175">
            <a:solidFill>
              <a:srgbClr val="000000"/>
            </a:solidFill>
            <a:miter lim="800000"/>
            <a:headEnd/>
            <a:tailEnd/>
          </a:ln>
        </p:spPr>
      </p:pic>
    </p:spTree>
    <p:extLst>
      <p:ext uri="{BB962C8B-B14F-4D97-AF65-F5344CB8AC3E}">
        <p14:creationId xmlns:p14="http://schemas.microsoft.com/office/powerpoint/2010/main" val="4654755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792" y="457200"/>
            <a:ext cx="3806686" cy="5619923"/>
          </a:xfrm>
          <a:prstGeom prst="rect">
            <a:avLst/>
          </a:prstGeom>
        </p:spPr>
      </p:pic>
      <p:sp>
        <p:nvSpPr>
          <p:cNvPr id="3" name="TextBox 2"/>
          <p:cNvSpPr txBox="1"/>
          <p:nvPr/>
        </p:nvSpPr>
        <p:spPr>
          <a:xfrm>
            <a:off x="2096664" y="6139200"/>
            <a:ext cx="832513" cy="338554"/>
          </a:xfrm>
          <a:prstGeom prst="rect">
            <a:avLst/>
          </a:prstGeom>
          <a:noFill/>
        </p:spPr>
        <p:txBody>
          <a:bodyPr wrap="square" rtlCol="0">
            <a:spAutoFit/>
          </a:bodyPr>
          <a:lstStyle/>
          <a:p>
            <a:pPr algn="ctr"/>
            <a:r>
              <a:rPr lang="en-US" sz="1600" dirty="0" smtClean="0">
                <a:solidFill>
                  <a:srgbClr val="FF0000"/>
                </a:solidFill>
              </a:rPr>
              <a:t>2017</a:t>
            </a:r>
            <a:endParaRPr lang="en-US" sz="1600" dirty="0">
              <a:solidFill>
                <a:srgbClr val="FF0000"/>
              </a:solidFill>
            </a:endParaRPr>
          </a:p>
        </p:txBody>
      </p:sp>
      <p:pic>
        <p:nvPicPr>
          <p:cNvPr id="15362" name="Picture 2" descr="https://images-na.ssl-images-amazon.com/images/I/41jTR3Jj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57200"/>
            <a:ext cx="3810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11487" y="6152452"/>
            <a:ext cx="832513" cy="338554"/>
          </a:xfrm>
          <a:prstGeom prst="rect">
            <a:avLst/>
          </a:prstGeom>
          <a:noFill/>
        </p:spPr>
        <p:txBody>
          <a:bodyPr wrap="square" rtlCol="0">
            <a:spAutoFit/>
          </a:bodyPr>
          <a:lstStyle/>
          <a:p>
            <a:pPr algn="ctr"/>
            <a:r>
              <a:rPr lang="en-US" sz="1600" dirty="0" smtClean="0">
                <a:solidFill>
                  <a:srgbClr val="FF0000"/>
                </a:solidFill>
              </a:rPr>
              <a:t>2018</a:t>
            </a:r>
            <a:endParaRPr lang="en-US" sz="1600" dirty="0">
              <a:solidFill>
                <a:srgbClr val="FF0000"/>
              </a:solidFill>
            </a:endParaRPr>
          </a:p>
        </p:txBody>
      </p:sp>
    </p:spTree>
    <p:extLst>
      <p:ext uri="{BB962C8B-B14F-4D97-AF65-F5344CB8AC3E}">
        <p14:creationId xmlns:p14="http://schemas.microsoft.com/office/powerpoint/2010/main" val="3788938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6782" y="1545286"/>
            <a:ext cx="5076967" cy="5016758"/>
          </a:xfrm>
          <a:prstGeom prst="rect">
            <a:avLst/>
          </a:prstGeom>
          <a:noFill/>
        </p:spPr>
        <p:txBody>
          <a:bodyPr wrap="square" rtlCol="0">
            <a:spAutoFit/>
          </a:bodyPr>
          <a:lstStyle/>
          <a:p>
            <a:pPr marL="457200" marR="0" indent="-285750">
              <a:spcBef>
                <a:spcPts val="0"/>
              </a:spcBef>
              <a:spcAft>
                <a:spcPts val="1200"/>
              </a:spcAft>
              <a:buClr>
                <a:srgbClr val="00B050"/>
              </a:buClr>
              <a:buSzPct val="150000"/>
              <a:buFont typeface="Arial" panose="020B0604020202020204" pitchFamily="34" charset="0"/>
              <a:buChar char="•"/>
            </a:pPr>
            <a:r>
              <a:rPr lang="en-US" dirty="0" smtClean="0">
                <a:ea typeface="Times New Roman" panose="02020603050405020304" pitchFamily="18" charset="0"/>
              </a:rPr>
              <a:t>Millions </a:t>
            </a:r>
            <a:r>
              <a:rPr lang="en-US" dirty="0">
                <a:ea typeface="Times New Roman" panose="02020603050405020304" pitchFamily="18" charset="0"/>
              </a:rPr>
              <a:t>of jobs </a:t>
            </a:r>
            <a:r>
              <a:rPr lang="en-US" dirty="0" smtClean="0">
                <a:ea typeface="Times New Roman" panose="02020603050405020304" pitchFamily="18" charset="0"/>
              </a:rPr>
              <a:t>will become </a:t>
            </a:r>
            <a:r>
              <a:rPr lang="en-US" dirty="0">
                <a:ea typeface="Times New Roman" panose="02020603050405020304" pitchFamily="18" charset="0"/>
              </a:rPr>
              <a:t>automated in </a:t>
            </a:r>
            <a:r>
              <a:rPr lang="en-US" dirty="0" smtClean="0">
                <a:ea typeface="Times New Roman" panose="02020603050405020304" pitchFamily="18" charset="0"/>
              </a:rPr>
              <a:t>coming years</a:t>
            </a:r>
            <a:r>
              <a:rPr lang="en-US" dirty="0" smtClean="0">
                <a:solidFill>
                  <a:srgbClr val="0000FF"/>
                </a:solidFill>
                <a:ea typeface="Times New Roman" panose="02020603050405020304" pitchFamily="18" charset="0"/>
              </a:rPr>
              <a:t> </a:t>
            </a:r>
            <a:r>
              <a:rPr lang="en-US" dirty="0" smtClean="0">
                <a:solidFill>
                  <a:schemeClr val="bg1">
                    <a:lumMod val="65000"/>
                  </a:schemeClr>
                </a:solidFill>
                <a:ea typeface="Times New Roman" panose="02020603050405020304" pitchFamily="18" charset="0"/>
              </a:rPr>
              <a:t>(AI/robots)</a:t>
            </a:r>
            <a:endParaRPr lang="en-US" dirty="0">
              <a:solidFill>
                <a:schemeClr val="bg1">
                  <a:lumMod val="65000"/>
                </a:schemeClr>
              </a:solidFill>
              <a:ea typeface="SimSun" panose="02010600030101010101" pitchFamily="2" charset="-122"/>
            </a:endParaRPr>
          </a:p>
          <a:p>
            <a:pPr marL="457200" marR="0" indent="-285750">
              <a:spcBef>
                <a:spcPts val="0"/>
              </a:spcBef>
              <a:spcAft>
                <a:spcPts val="1200"/>
              </a:spcAft>
              <a:buClr>
                <a:srgbClr val="00B050"/>
              </a:buClr>
              <a:buSzPct val="150000"/>
              <a:buFont typeface="Arial" panose="020B0604020202020204" pitchFamily="34" charset="0"/>
              <a:buChar char="•"/>
            </a:pPr>
            <a:r>
              <a:rPr lang="en-US" dirty="0">
                <a:solidFill>
                  <a:srgbClr val="0000FF"/>
                </a:solidFill>
                <a:highlight>
                  <a:srgbClr val="00FFFF"/>
                </a:highlight>
                <a:ea typeface="Times New Roman" panose="02020603050405020304" pitchFamily="18" charset="0"/>
              </a:rPr>
              <a:t>E</a:t>
            </a:r>
            <a:r>
              <a:rPr lang="en-US" dirty="0" smtClean="0">
                <a:solidFill>
                  <a:srgbClr val="0000FF"/>
                </a:solidFill>
                <a:highlight>
                  <a:srgbClr val="00FFFF"/>
                </a:highlight>
                <a:ea typeface="Times New Roman" panose="02020603050405020304" pitchFamily="18" charset="0"/>
              </a:rPr>
              <a:t>ven </a:t>
            </a:r>
            <a:r>
              <a:rPr lang="en-US" dirty="0">
                <a:solidFill>
                  <a:srgbClr val="0000FF"/>
                </a:solidFill>
                <a:highlight>
                  <a:srgbClr val="00FFFF"/>
                </a:highlight>
                <a:ea typeface="Times New Roman" panose="02020603050405020304" pitchFamily="18" charset="0"/>
              </a:rPr>
              <a:t>people with in-demand skills like </a:t>
            </a:r>
            <a:r>
              <a:rPr lang="en-US" dirty="0">
                <a:solidFill>
                  <a:srgbClr val="FF0000"/>
                </a:solidFill>
                <a:highlight>
                  <a:srgbClr val="00FFFF"/>
                </a:highlight>
                <a:ea typeface="Times New Roman" panose="02020603050405020304" pitchFamily="18" charset="0"/>
              </a:rPr>
              <a:t>computer coding </a:t>
            </a:r>
            <a:r>
              <a:rPr lang="en-US" dirty="0">
                <a:solidFill>
                  <a:srgbClr val="0000FF"/>
                </a:solidFill>
                <a:highlight>
                  <a:srgbClr val="00FFFF"/>
                </a:highlight>
                <a:ea typeface="Times New Roman" panose="02020603050405020304" pitchFamily="18" charset="0"/>
              </a:rPr>
              <a:t>could soon be </a:t>
            </a:r>
            <a:r>
              <a:rPr lang="en-US" dirty="0" smtClean="0">
                <a:solidFill>
                  <a:srgbClr val="0000FF"/>
                </a:solidFill>
                <a:highlight>
                  <a:srgbClr val="00FFFF"/>
                </a:highlight>
                <a:ea typeface="Times New Roman" panose="02020603050405020304" pitchFamily="18" charset="0"/>
              </a:rPr>
              <a:t>displaced</a:t>
            </a:r>
            <a:endParaRPr lang="en-US" dirty="0">
              <a:solidFill>
                <a:srgbClr val="0000FF"/>
              </a:solidFill>
              <a:ea typeface="SimSun" panose="02010600030101010101" pitchFamily="2" charset="-122"/>
            </a:endParaRPr>
          </a:p>
          <a:p>
            <a:pPr marL="457200" marR="0" indent="-285750">
              <a:spcBef>
                <a:spcPts val="0"/>
              </a:spcBef>
              <a:spcAft>
                <a:spcPts val="1200"/>
              </a:spcAft>
              <a:buClr>
                <a:srgbClr val="00B050"/>
              </a:buClr>
              <a:buSzPct val="150000"/>
              <a:buFont typeface="Arial" panose="020B0604020202020204" pitchFamily="34" charset="0"/>
              <a:buChar char="•"/>
            </a:pPr>
            <a:r>
              <a:rPr lang="en-US" dirty="0" smtClean="0">
                <a:highlight>
                  <a:srgbClr val="FFFF00"/>
                </a:highlight>
                <a:ea typeface="Times New Roman" panose="02020603050405020304" pitchFamily="18" charset="0"/>
              </a:rPr>
              <a:t>Nature </a:t>
            </a:r>
            <a:r>
              <a:rPr lang="en-US" dirty="0">
                <a:highlight>
                  <a:srgbClr val="FFFF00"/>
                </a:highlight>
                <a:ea typeface="Times New Roman" panose="02020603050405020304" pitchFamily="18" charset="0"/>
              </a:rPr>
              <a:t>of work is changing </a:t>
            </a:r>
            <a:r>
              <a:rPr lang="en-US" dirty="0">
                <a:ea typeface="Times New Roman" panose="02020603050405020304" pitchFamily="18" charset="0"/>
              </a:rPr>
              <a:t>— </a:t>
            </a:r>
            <a:r>
              <a:rPr lang="en-US" dirty="0" smtClean="0">
                <a:ea typeface="Times New Roman" panose="02020603050405020304" pitchFamily="18" charset="0"/>
              </a:rPr>
              <a:t>we're </a:t>
            </a:r>
            <a:r>
              <a:rPr lang="en-US" dirty="0">
                <a:ea typeface="Times New Roman" panose="02020603050405020304" pitchFamily="18" charset="0"/>
              </a:rPr>
              <a:t>going to have a lot of displaced </a:t>
            </a:r>
            <a:r>
              <a:rPr lang="en-US" dirty="0" smtClean="0">
                <a:ea typeface="Times New Roman" panose="02020603050405020304" pitchFamily="18" charset="0"/>
              </a:rPr>
              <a:t>workers</a:t>
            </a:r>
            <a:endParaRPr lang="en-US" dirty="0">
              <a:ea typeface="SimSun" panose="02010600030101010101" pitchFamily="2" charset="-122"/>
            </a:endParaRPr>
          </a:p>
          <a:p>
            <a:pPr marL="457200" indent="-285750">
              <a:spcAft>
                <a:spcPts val="1200"/>
              </a:spcAft>
              <a:buClr>
                <a:srgbClr val="00B050"/>
              </a:buClr>
              <a:buSzPct val="150000"/>
              <a:buFont typeface="Arial" panose="020B0604020202020204" pitchFamily="34" charset="0"/>
              <a:buChar char="•"/>
            </a:pPr>
            <a:r>
              <a:rPr lang="en-US" dirty="0" smtClean="0">
                <a:solidFill>
                  <a:srgbClr val="000000"/>
                </a:solidFill>
                <a:highlight>
                  <a:srgbClr val="FFFF00"/>
                </a:highlight>
                <a:ea typeface="Times New Roman" panose="02020603050405020304" pitchFamily="18" charset="0"/>
              </a:rPr>
              <a:t>Creative thinking</a:t>
            </a:r>
            <a:r>
              <a:rPr lang="en-US" dirty="0">
                <a:solidFill>
                  <a:srgbClr val="0000FF"/>
                </a:solidFill>
                <a:ea typeface="Times New Roman" panose="02020603050405020304" pitchFamily="18" charset="0"/>
              </a:rPr>
              <a:t> </a:t>
            </a:r>
            <a:r>
              <a:rPr lang="en-US" dirty="0" smtClean="0">
                <a:solidFill>
                  <a:srgbClr val="0000FF"/>
                </a:solidFill>
                <a:ea typeface="Times New Roman" panose="02020603050405020304" pitchFamily="18" charset="0"/>
              </a:rPr>
              <a:t>—</a:t>
            </a:r>
            <a:r>
              <a:rPr lang="en-US" dirty="0" smtClean="0">
                <a:solidFill>
                  <a:srgbClr val="0000FF"/>
                </a:solidFill>
                <a:ea typeface="SimSun" panose="02010600030101010101" pitchFamily="2" charset="-122"/>
              </a:rPr>
              <a:t> </a:t>
            </a:r>
            <a:r>
              <a:rPr lang="en-US" dirty="0" smtClean="0">
                <a:solidFill>
                  <a:srgbClr val="0000FF"/>
                </a:solidFill>
                <a:ea typeface="Times New Roman" panose="02020603050405020304" pitchFamily="18" charset="0"/>
              </a:rPr>
              <a:t>a </a:t>
            </a:r>
            <a:r>
              <a:rPr lang="en-US" dirty="0">
                <a:solidFill>
                  <a:srgbClr val="0000FF"/>
                </a:solidFill>
                <a:ea typeface="Times New Roman" panose="02020603050405020304" pitchFamily="18" charset="0"/>
              </a:rPr>
              <a:t>new </a:t>
            </a:r>
            <a:r>
              <a:rPr lang="en-US" dirty="0" smtClean="0">
                <a:solidFill>
                  <a:srgbClr val="0000FF"/>
                </a:solidFill>
                <a:ea typeface="Times New Roman" panose="02020603050405020304" pitchFamily="18" charset="0"/>
              </a:rPr>
              <a:t>skill becoming </a:t>
            </a:r>
            <a:r>
              <a:rPr lang="en-US" dirty="0">
                <a:solidFill>
                  <a:srgbClr val="0000FF"/>
                </a:solidFill>
                <a:ea typeface="Times New Roman" panose="02020603050405020304" pitchFamily="18" charset="0"/>
              </a:rPr>
              <a:t>more in-demand than it ever has </a:t>
            </a:r>
            <a:r>
              <a:rPr lang="en-US" dirty="0" smtClean="0">
                <a:solidFill>
                  <a:srgbClr val="0000FF"/>
                </a:solidFill>
                <a:ea typeface="Times New Roman" panose="02020603050405020304" pitchFamily="18" charset="0"/>
              </a:rPr>
              <a:t>been</a:t>
            </a:r>
          </a:p>
          <a:p>
            <a:pPr marL="457200" indent="-285750">
              <a:spcAft>
                <a:spcPts val="1200"/>
              </a:spcAft>
              <a:buClr>
                <a:srgbClr val="00B050"/>
              </a:buClr>
              <a:buSzPct val="150000"/>
              <a:buFont typeface="Arial" panose="020B0604020202020204" pitchFamily="34" charset="0"/>
              <a:buChar char="•"/>
            </a:pPr>
            <a:r>
              <a:rPr lang="en-US" dirty="0" smtClean="0">
                <a:solidFill>
                  <a:srgbClr val="FF0000"/>
                </a:solidFill>
                <a:ea typeface="Times New Roman" panose="02020603050405020304" pitchFamily="18" charset="0"/>
              </a:rPr>
              <a:t>Liberal </a:t>
            </a:r>
            <a:r>
              <a:rPr lang="en-US">
                <a:solidFill>
                  <a:srgbClr val="FF0000"/>
                </a:solidFill>
                <a:ea typeface="Times New Roman" panose="02020603050405020304" pitchFamily="18" charset="0"/>
              </a:rPr>
              <a:t>arts </a:t>
            </a:r>
            <a:r>
              <a:rPr lang="en-US" smtClean="0">
                <a:solidFill>
                  <a:srgbClr val="FF0000"/>
                </a:solidFill>
                <a:ea typeface="Times New Roman" panose="02020603050405020304" pitchFamily="18" charset="0"/>
              </a:rPr>
              <a:t>majors </a:t>
            </a:r>
            <a:r>
              <a:rPr lang="en-US" smtClean="0">
                <a:ea typeface="Times New Roman" panose="02020603050405020304" pitchFamily="18" charset="0"/>
              </a:rPr>
              <a:t>— </a:t>
            </a:r>
            <a:r>
              <a:rPr lang="en-US" dirty="0" smtClean="0">
                <a:ea typeface="Times New Roman" panose="02020603050405020304" pitchFamily="18" charset="0"/>
              </a:rPr>
              <a:t>greater </a:t>
            </a:r>
            <a:r>
              <a:rPr lang="en-US" dirty="0">
                <a:ea typeface="Times New Roman" panose="02020603050405020304" pitchFamily="18" charset="0"/>
              </a:rPr>
              <a:t>demand in 10 </a:t>
            </a:r>
            <a:r>
              <a:rPr lang="en-US" dirty="0" smtClean="0">
                <a:ea typeface="Times New Roman" panose="02020603050405020304" pitchFamily="18" charset="0"/>
              </a:rPr>
              <a:t>years, more than for programming or engineering majors</a:t>
            </a:r>
            <a:endParaRPr lang="en-US" dirty="0">
              <a:ea typeface="Times New Roman" panose="02020603050405020304" pitchFamily="18" charset="0"/>
            </a:endParaRPr>
          </a:p>
          <a:p>
            <a:pPr marL="457200" indent="-285750">
              <a:spcAft>
                <a:spcPts val="1200"/>
              </a:spcAft>
              <a:buClr>
                <a:srgbClr val="00B050"/>
              </a:buClr>
              <a:buSzPct val="150000"/>
              <a:buFont typeface="Arial" panose="020B0604020202020204" pitchFamily="34" charset="0"/>
              <a:buChar char="•"/>
            </a:pPr>
            <a:r>
              <a:rPr lang="en-US" dirty="0" smtClean="0">
                <a:solidFill>
                  <a:srgbClr val="0000FF"/>
                </a:solidFill>
                <a:highlight>
                  <a:srgbClr val="FFFF00"/>
                </a:highlight>
                <a:ea typeface="Times New Roman" panose="02020603050405020304" pitchFamily="18" charset="0"/>
              </a:rPr>
              <a:t>Experts </a:t>
            </a:r>
            <a:r>
              <a:rPr lang="en-US" dirty="0">
                <a:solidFill>
                  <a:srgbClr val="0000FF"/>
                </a:solidFill>
                <a:highlight>
                  <a:srgbClr val="FFFF00"/>
                </a:highlight>
                <a:ea typeface="Times New Roman" panose="02020603050405020304" pitchFamily="18" charset="0"/>
              </a:rPr>
              <a:t>in </a:t>
            </a:r>
            <a:r>
              <a:rPr lang="en-US" dirty="0">
                <a:solidFill>
                  <a:srgbClr val="0000FF"/>
                </a:solidFill>
                <a:highlight>
                  <a:srgbClr val="00FFFF"/>
                </a:highlight>
                <a:ea typeface="Times New Roman" panose="02020603050405020304" pitchFamily="18" charset="0"/>
              </a:rPr>
              <a:t>philosophy or foreign languages </a:t>
            </a:r>
            <a:r>
              <a:rPr lang="en-US" dirty="0">
                <a:solidFill>
                  <a:srgbClr val="0000FF"/>
                </a:solidFill>
                <a:highlight>
                  <a:srgbClr val="FFFF00"/>
                </a:highlight>
                <a:ea typeface="Times New Roman" panose="02020603050405020304" pitchFamily="18" charset="0"/>
              </a:rPr>
              <a:t>will ultimately command the most interest from employers in the next </a:t>
            </a:r>
            <a:r>
              <a:rPr lang="en-US" dirty="0" smtClean="0">
                <a:solidFill>
                  <a:srgbClr val="0000FF"/>
                </a:solidFill>
                <a:highlight>
                  <a:srgbClr val="FFFF00"/>
                </a:highlight>
                <a:ea typeface="Times New Roman" panose="02020603050405020304" pitchFamily="18" charset="0"/>
              </a:rPr>
              <a:t>decade</a:t>
            </a:r>
            <a:r>
              <a:rPr lang="en-US" sz="1600" dirty="0">
                <a:highlight>
                  <a:srgbClr val="FFFF00"/>
                </a:highlight>
                <a:latin typeface="Times New Roman" panose="02020603050405020304" pitchFamily="18" charset="0"/>
                <a:ea typeface="SimSun" panose="02010600030101010101" pitchFamily="2" charset="-122"/>
              </a:rPr>
              <a:t> </a:t>
            </a:r>
            <a:r>
              <a:rPr lang="en-US" dirty="0" smtClean="0">
                <a:solidFill>
                  <a:srgbClr val="7575FF"/>
                </a:solidFill>
              </a:rPr>
              <a:t>(too complex for AI)</a:t>
            </a:r>
            <a:endParaRPr lang="en-US" dirty="0" smtClean="0">
              <a:solidFill>
                <a:srgbClr val="0000FF"/>
              </a:solidFill>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72673" y="1669440"/>
            <a:ext cx="3414499" cy="1927914"/>
          </a:xfrm>
          <a:prstGeom prst="rect">
            <a:avLst/>
          </a:prstGeom>
          <a:ln>
            <a:solidFill>
              <a:schemeClr val="tx1">
                <a:lumMod val="50000"/>
                <a:lumOff val="50000"/>
              </a:schemeClr>
            </a:solidFill>
          </a:ln>
        </p:spPr>
      </p:pic>
      <p:sp>
        <p:nvSpPr>
          <p:cNvPr id="3" name="TextBox 2"/>
          <p:cNvSpPr txBox="1"/>
          <p:nvPr/>
        </p:nvSpPr>
        <p:spPr>
          <a:xfrm>
            <a:off x="245660" y="158942"/>
            <a:ext cx="1746914" cy="382137"/>
          </a:xfrm>
          <a:prstGeom prst="rect">
            <a:avLst/>
          </a:prstGeom>
          <a:solidFill>
            <a:srgbClr val="FFFF00"/>
          </a:solidFill>
        </p:spPr>
        <p:txBody>
          <a:bodyPr wrap="square" rtlCol="0">
            <a:spAutoFit/>
          </a:bodyPr>
          <a:lstStyle/>
          <a:p>
            <a:pPr algn="ctr"/>
            <a:r>
              <a:rPr lang="en-US" dirty="0" smtClean="0"/>
              <a:t>Mark Cuban</a:t>
            </a:r>
            <a:endParaRPr lang="en-US" dirty="0"/>
          </a:p>
        </p:txBody>
      </p:sp>
      <p:sp>
        <p:nvSpPr>
          <p:cNvPr id="5" name="TextBox 4"/>
          <p:cNvSpPr txBox="1"/>
          <p:nvPr/>
        </p:nvSpPr>
        <p:spPr>
          <a:xfrm>
            <a:off x="2121083" y="158816"/>
            <a:ext cx="6870517" cy="584775"/>
          </a:xfrm>
          <a:prstGeom prst="rect">
            <a:avLst/>
          </a:prstGeom>
          <a:solidFill>
            <a:schemeClr val="bg2">
              <a:lumMod val="20000"/>
              <a:lumOff val="80000"/>
            </a:schemeClr>
          </a:solidFill>
        </p:spPr>
        <p:txBody>
          <a:bodyPr wrap="square" rtlCol="0">
            <a:spAutoFit/>
          </a:bodyPr>
          <a:lstStyle/>
          <a:p>
            <a:r>
              <a:rPr lang="en-US" sz="1600" dirty="0">
                <a:ea typeface="SimSun" panose="02010600030101010101" pitchFamily="2" charset="-122"/>
              </a:rPr>
              <a:t>B</a:t>
            </a:r>
            <a:r>
              <a:rPr lang="en-US" sz="1600" dirty="0" smtClean="0">
                <a:ea typeface="SimSun" panose="02010600030101010101" pitchFamily="2" charset="-122"/>
              </a:rPr>
              <a:t>orn 1958, </a:t>
            </a:r>
            <a:r>
              <a:rPr lang="en-US" sz="1600" dirty="0">
                <a:ea typeface="SimSun" panose="02010600030101010101" pitchFamily="2" charset="-122"/>
              </a:rPr>
              <a:t>American businessman, investor, author, television personality, </a:t>
            </a:r>
            <a:r>
              <a:rPr lang="en-US" sz="1600" dirty="0" smtClean="0">
                <a:ea typeface="SimSun" panose="02010600030101010101" pitchFamily="2" charset="-122"/>
              </a:rPr>
              <a:t>philanthropist, Dallas Mavericks owner; net </a:t>
            </a:r>
            <a:r>
              <a:rPr lang="en-US" sz="1600" dirty="0">
                <a:ea typeface="SimSun" panose="02010600030101010101" pitchFamily="2" charset="-122"/>
              </a:rPr>
              <a:t>worth </a:t>
            </a:r>
            <a:r>
              <a:rPr lang="en-US" sz="1600" dirty="0" smtClean="0">
                <a:ea typeface="SimSun" panose="02010600030101010101" pitchFamily="2" charset="-122"/>
              </a:rPr>
              <a:t>3.4 billion USD</a:t>
            </a:r>
            <a:endParaRPr lang="en-US" sz="1600" dirty="0"/>
          </a:p>
        </p:txBody>
      </p:sp>
      <p:pic>
        <p:nvPicPr>
          <p:cNvPr id="6" name="Picture 5"/>
          <p:cNvPicPr>
            <a:picLocks noChangeAspect="1"/>
          </p:cNvPicPr>
          <p:nvPr/>
        </p:nvPicPr>
        <p:blipFill>
          <a:blip r:embed="rId3"/>
          <a:stretch>
            <a:fillRect/>
          </a:stretch>
        </p:blipFill>
        <p:spPr>
          <a:xfrm>
            <a:off x="272814" y="3797658"/>
            <a:ext cx="3414358" cy="2210735"/>
          </a:xfrm>
          <a:prstGeom prst="rect">
            <a:avLst/>
          </a:prstGeom>
          <a:ln>
            <a:solidFill>
              <a:schemeClr val="tx1">
                <a:lumMod val="50000"/>
                <a:lumOff val="50000"/>
              </a:schemeClr>
            </a:solidFill>
          </a:ln>
        </p:spPr>
      </p:pic>
      <p:sp>
        <p:nvSpPr>
          <p:cNvPr id="7" name="TextBox 6"/>
          <p:cNvSpPr txBox="1"/>
          <p:nvPr/>
        </p:nvSpPr>
        <p:spPr>
          <a:xfrm>
            <a:off x="54589" y="6562044"/>
            <a:ext cx="3957854" cy="246221"/>
          </a:xfrm>
          <a:prstGeom prst="rect">
            <a:avLst/>
          </a:prstGeom>
          <a:noFill/>
        </p:spPr>
        <p:txBody>
          <a:bodyPr wrap="square" rtlCol="0">
            <a:spAutoFit/>
          </a:bodyPr>
          <a:lstStyle/>
          <a:p>
            <a:r>
              <a:rPr lang="en-US" sz="1000" dirty="0">
                <a:solidFill>
                  <a:schemeClr val="bg1">
                    <a:lumMod val="65000"/>
                  </a:schemeClr>
                </a:solidFill>
              </a:rPr>
              <a:t>http://time.com/money/4676298/mark-cuban-best-job-skill/ </a:t>
            </a:r>
            <a:r>
              <a:rPr lang="en-US" sz="1000" dirty="0" smtClean="0">
                <a:solidFill>
                  <a:schemeClr val="bg1">
                    <a:lumMod val="65000"/>
                  </a:schemeClr>
                </a:solidFill>
              </a:rPr>
              <a:t>(170221)</a:t>
            </a:r>
            <a:endParaRPr lang="en-US" sz="1000" dirty="0">
              <a:solidFill>
                <a:schemeClr val="bg1">
                  <a:lumMod val="65000"/>
                </a:schemeClr>
              </a:solidFill>
            </a:endParaRPr>
          </a:p>
        </p:txBody>
      </p:sp>
      <p:sp>
        <p:nvSpPr>
          <p:cNvPr id="8" name="TextBox 7"/>
          <p:cNvSpPr txBox="1"/>
          <p:nvPr/>
        </p:nvSpPr>
        <p:spPr>
          <a:xfrm>
            <a:off x="2333757" y="969344"/>
            <a:ext cx="5076976" cy="369332"/>
          </a:xfrm>
          <a:prstGeom prst="rect">
            <a:avLst/>
          </a:prstGeom>
          <a:solidFill>
            <a:srgbClr val="4B4BFF"/>
          </a:solidFill>
        </p:spPr>
        <p:txBody>
          <a:bodyPr wrap="square" rtlCol="0">
            <a:spAutoFit/>
          </a:bodyPr>
          <a:lstStyle/>
          <a:p>
            <a:pPr lvl="0" algn="ctr"/>
            <a:r>
              <a:rPr lang="en-US" i="1" kern="1800" dirty="0">
                <a:solidFill>
                  <a:srgbClr val="BBF7FD"/>
                </a:solidFill>
                <a:ea typeface="Times New Roman" panose="02020603050405020304" pitchFamily="18" charset="0"/>
                <a:cs typeface="Helvetica" panose="020B0604020202020204" pitchFamily="34" charset="0"/>
              </a:rPr>
              <a:t>Time </a:t>
            </a:r>
            <a:r>
              <a:rPr lang="en-US" kern="1800" dirty="0">
                <a:solidFill>
                  <a:srgbClr val="BBF7FD"/>
                </a:solidFill>
                <a:ea typeface="Times New Roman" panose="02020603050405020304" pitchFamily="18" charset="0"/>
                <a:cs typeface="Helvetica" panose="020B0604020202020204" pitchFamily="34" charset="0"/>
              </a:rPr>
              <a:t>interview: </a:t>
            </a:r>
            <a:r>
              <a:rPr lang="en-US" kern="1800" dirty="0" smtClean="0">
                <a:solidFill>
                  <a:srgbClr val="BBF7FD"/>
                </a:solidFill>
                <a:ea typeface="Times New Roman" panose="02020603050405020304" pitchFamily="18" charset="0"/>
                <a:cs typeface="Helvetica" panose="020B0604020202020204" pitchFamily="34" charset="0"/>
              </a:rPr>
              <a:t> </a:t>
            </a:r>
            <a:r>
              <a:rPr lang="en-US" kern="1800" dirty="0" smtClean="0">
                <a:solidFill>
                  <a:schemeClr val="bg1"/>
                </a:solidFill>
                <a:ea typeface="Times New Roman" panose="02020603050405020304" pitchFamily="18" charset="0"/>
                <a:cs typeface="Helvetica" panose="020B0604020202020204" pitchFamily="34" charset="0"/>
              </a:rPr>
              <a:t>The </a:t>
            </a:r>
            <a:r>
              <a:rPr lang="en-US" kern="1800" dirty="0">
                <a:solidFill>
                  <a:schemeClr val="bg1"/>
                </a:solidFill>
                <a:ea typeface="Times New Roman" panose="02020603050405020304" pitchFamily="18" charset="0"/>
                <a:cs typeface="Helvetica" panose="020B0604020202020204" pitchFamily="34" charset="0"/>
              </a:rPr>
              <a:t>No.1 Job </a:t>
            </a:r>
            <a:r>
              <a:rPr lang="en-US" kern="1800" dirty="0" smtClean="0">
                <a:solidFill>
                  <a:schemeClr val="bg1"/>
                </a:solidFill>
                <a:ea typeface="Times New Roman" panose="02020603050405020304" pitchFamily="18" charset="0"/>
                <a:cs typeface="Helvetica" panose="020B0604020202020204" pitchFamily="34" charset="0"/>
              </a:rPr>
              <a:t>Skill in 10 Years</a:t>
            </a:r>
            <a:endParaRPr lang="en-US" dirty="0">
              <a:solidFill>
                <a:schemeClr val="bg1"/>
              </a:solidFill>
            </a:endParaRPr>
          </a:p>
        </p:txBody>
      </p:sp>
    </p:spTree>
    <p:extLst>
      <p:ext uri="{BB962C8B-B14F-4D97-AF65-F5344CB8AC3E}">
        <p14:creationId xmlns:p14="http://schemas.microsoft.com/office/powerpoint/2010/main" val="40884948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1113" y="0"/>
            <a:ext cx="912813" cy="40481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2000">
                <a:solidFill>
                  <a:schemeClr val="bg1"/>
                </a:solidFill>
                <a:ea typeface="SimSun" panose="02010600030101010101" pitchFamily="2" charset="-122"/>
              </a:rPr>
              <a:t>Step 4</a:t>
            </a:r>
          </a:p>
        </p:txBody>
      </p:sp>
      <p:sp>
        <p:nvSpPr>
          <p:cNvPr id="28675" name="Text Box 4"/>
          <p:cNvSpPr txBox="1">
            <a:spLocks noChangeArrowheads="1"/>
          </p:cNvSpPr>
          <p:nvPr/>
        </p:nvSpPr>
        <p:spPr bwMode="auto">
          <a:xfrm>
            <a:off x="2457747" y="240268"/>
            <a:ext cx="4211409" cy="369332"/>
          </a:xfrm>
          <a:prstGeom prst="rect">
            <a:avLst/>
          </a:prstGeom>
          <a:solidFill>
            <a:srgbClr val="FFFF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Establish 100 </a:t>
            </a:r>
            <a:r>
              <a:rPr lang="en-US" altLang="en-US" sz="1800" dirty="0" err="1"/>
              <a:t>scimat</a:t>
            </a:r>
            <a:r>
              <a:rPr lang="en-US" altLang="en-US" sz="1800" dirty="0"/>
              <a:t> centers worldwide</a:t>
            </a:r>
          </a:p>
        </p:txBody>
      </p:sp>
      <p:sp>
        <p:nvSpPr>
          <p:cNvPr id="28676" name="Text Box 5"/>
          <p:cNvSpPr txBox="1">
            <a:spLocks noChangeArrowheads="1"/>
          </p:cNvSpPr>
          <p:nvPr/>
        </p:nvSpPr>
        <p:spPr bwMode="auto">
          <a:xfrm>
            <a:off x="487363" y="914400"/>
            <a:ext cx="816927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Aft>
                <a:spcPts val="1200"/>
              </a:spcAft>
            </a:pPr>
            <a:r>
              <a:rPr lang="en-US" altLang="en-US" dirty="0"/>
              <a:t>The </a:t>
            </a:r>
            <a:r>
              <a:rPr lang="en-US" altLang="en-US" dirty="0" smtClean="0">
                <a:solidFill>
                  <a:srgbClr val="FF0000"/>
                </a:solidFill>
              </a:rPr>
              <a:t>Center</a:t>
            </a:r>
            <a:r>
              <a:rPr lang="en-US" altLang="en-US" dirty="0" smtClean="0"/>
              <a:t> is:</a:t>
            </a:r>
            <a:endParaRPr lang="en-US" altLang="en-US" dirty="0"/>
          </a:p>
          <a:p>
            <a:pPr>
              <a:spcBef>
                <a:spcPct val="50000"/>
              </a:spcBef>
              <a:spcAft>
                <a:spcPts val="1200"/>
              </a:spcAft>
              <a:buClr>
                <a:srgbClr val="00B050"/>
              </a:buClr>
              <a:buSzPct val="150000"/>
              <a:buFont typeface="Arial" panose="020B0604020202020204" pitchFamily="34" charset="0"/>
              <a:buChar char="•"/>
            </a:pPr>
            <a:r>
              <a:rPr lang="en-US" altLang="en-US" dirty="0">
                <a:solidFill>
                  <a:srgbClr val="0000FF"/>
                </a:solidFill>
              </a:rPr>
              <a:t>To do fundraising to support the Center financially. </a:t>
            </a:r>
          </a:p>
          <a:p>
            <a:pPr>
              <a:spcBef>
                <a:spcPct val="30000"/>
              </a:spcBef>
              <a:spcAft>
                <a:spcPts val="1200"/>
              </a:spcAft>
              <a:buClr>
                <a:srgbClr val="00B050"/>
              </a:buClr>
              <a:buSzPct val="150000"/>
              <a:buFont typeface="Arial" panose="020B0604020202020204" pitchFamily="34" charset="0"/>
              <a:buChar char="•"/>
            </a:pPr>
            <a:r>
              <a:rPr lang="en-US" altLang="en-US" dirty="0"/>
              <a:t>To organize international workshops/conferences and summer/winter schools. </a:t>
            </a:r>
          </a:p>
          <a:p>
            <a:pPr>
              <a:spcBef>
                <a:spcPct val="30000"/>
              </a:spcBef>
              <a:spcAft>
                <a:spcPts val="1200"/>
              </a:spcAft>
              <a:buClr>
                <a:srgbClr val="00B050"/>
              </a:buClr>
              <a:buSzPct val="150000"/>
              <a:buFont typeface="Arial" panose="020B0604020202020204" pitchFamily="34" charset="0"/>
              <a:buChar char="•"/>
            </a:pPr>
            <a:r>
              <a:rPr lang="en-US" altLang="en-US" dirty="0">
                <a:solidFill>
                  <a:srgbClr val="0000FF"/>
                </a:solidFill>
              </a:rPr>
              <a:t>To give out an Award every two years </a:t>
            </a:r>
            <a:r>
              <a:rPr lang="en-US" altLang="en-US" sz="1400" dirty="0">
                <a:solidFill>
                  <a:srgbClr val="0000FF"/>
                </a:solidFill>
              </a:rPr>
              <a:t>(for an individual who contributes significantly in the advancement of </a:t>
            </a:r>
            <a:r>
              <a:rPr lang="en-US" altLang="en-US" sz="1400" dirty="0" err="1">
                <a:solidFill>
                  <a:srgbClr val="0000FF"/>
                </a:solidFill>
              </a:rPr>
              <a:t>scimat</a:t>
            </a:r>
            <a:r>
              <a:rPr lang="en-US" altLang="en-US" sz="1400" dirty="0">
                <a:solidFill>
                  <a:srgbClr val="0000FF"/>
                </a:solidFill>
              </a:rPr>
              <a:t>).</a:t>
            </a:r>
          </a:p>
          <a:p>
            <a:pPr>
              <a:spcBef>
                <a:spcPct val="30000"/>
              </a:spcBef>
              <a:spcAft>
                <a:spcPts val="1200"/>
              </a:spcAft>
              <a:buClr>
                <a:srgbClr val="00B050"/>
              </a:buClr>
              <a:buSzPct val="150000"/>
              <a:buFont typeface="Arial" panose="020B0604020202020204" pitchFamily="34" charset="0"/>
              <a:buChar char="•"/>
            </a:pPr>
            <a:r>
              <a:rPr lang="en-US" altLang="en-US" dirty="0"/>
              <a:t>To host short-term visiting scholars </a:t>
            </a:r>
            <a:r>
              <a:rPr lang="en-US" altLang="en-US" sz="1400" dirty="0"/>
              <a:t>(who will give lectures/short courses, who will also collaborate with existing faculty members and students of any discipline, especially from the humanities).</a:t>
            </a:r>
          </a:p>
          <a:p>
            <a:pPr>
              <a:spcBef>
                <a:spcPct val="30000"/>
              </a:spcBef>
              <a:spcAft>
                <a:spcPts val="1200"/>
              </a:spcAft>
              <a:buClr>
                <a:srgbClr val="00B050"/>
              </a:buClr>
              <a:buSzPct val="150000"/>
              <a:buFont typeface="Arial" panose="020B0604020202020204" pitchFamily="34" charset="0"/>
              <a:buChar char="•"/>
            </a:pPr>
            <a:r>
              <a:rPr lang="en-US" altLang="en-US" dirty="0">
                <a:solidFill>
                  <a:srgbClr val="0000FF"/>
                </a:solidFill>
              </a:rPr>
              <a:t>To help match faculty members from humanities and science departments, and give them release time to create new interdisciplinary courses such as a course on “Science of History”. </a:t>
            </a:r>
          </a:p>
          <a:p>
            <a:pPr>
              <a:spcBef>
                <a:spcPct val="30000"/>
              </a:spcBef>
              <a:spcAft>
                <a:spcPts val="1200"/>
              </a:spcAft>
              <a:buClr>
                <a:srgbClr val="00B050"/>
              </a:buClr>
              <a:buSzPct val="150000"/>
              <a:buFont typeface="Arial" panose="020B0604020202020204" pitchFamily="34" charset="0"/>
              <a:buChar char="•"/>
            </a:pPr>
            <a:r>
              <a:rPr lang="en-US" altLang="en-US" dirty="0"/>
              <a:t>To help </a:t>
            </a:r>
            <a:r>
              <a:rPr lang="en-US" altLang="en-US" dirty="0" smtClean="0"/>
              <a:t>spread the </a:t>
            </a:r>
            <a:r>
              <a:rPr lang="en-US" altLang="en-US" dirty="0"/>
              <a:t>new, ultimate general-education course </a:t>
            </a:r>
            <a:r>
              <a:rPr lang="en-US" altLang="en-US" dirty="0" smtClean="0"/>
              <a:t>“Humanities, Science, </a:t>
            </a:r>
            <a:r>
              <a:rPr lang="en-US" altLang="en-US" dirty="0" err="1" smtClean="0"/>
              <a:t>Scimat</a:t>
            </a:r>
            <a:r>
              <a:rPr lang="en-US" altLang="en-US" dirty="0" smtClean="0"/>
              <a:t>” </a:t>
            </a:r>
            <a:r>
              <a:rPr lang="en-US" altLang="en-US" dirty="0"/>
              <a:t>for undergrads of all </a:t>
            </a:r>
            <a:r>
              <a:rPr lang="en-US" altLang="en-US" dirty="0" smtClean="0"/>
              <a:t>majors, in all universities worldwide. </a:t>
            </a:r>
            <a:endParaRPr lang="en-US" altLang="en-US" dirty="0"/>
          </a:p>
        </p:txBody>
      </p:sp>
    </p:spTree>
    <p:extLst>
      <p:ext uri="{BB962C8B-B14F-4D97-AF65-F5344CB8AC3E}">
        <p14:creationId xmlns:p14="http://schemas.microsoft.com/office/powerpoint/2010/main" val="21338675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661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6972" y="4415482"/>
            <a:ext cx="764275" cy="272503"/>
          </a:xfrm>
          <a:prstGeom prst="rect">
            <a:avLst/>
          </a:prstGeom>
          <a:noFill/>
        </p:spPr>
        <p:txBody>
          <a:bodyPr wrap="square" rtlCol="0">
            <a:spAutoFit/>
          </a:bodyPr>
          <a:lstStyle/>
          <a:p>
            <a:pPr algn="ctr"/>
            <a:r>
              <a:rPr lang="en-US" sz="1400" dirty="0" smtClean="0">
                <a:solidFill>
                  <a:srgbClr val="0000FF"/>
                </a:solidFill>
              </a:rPr>
              <a:t>2017</a:t>
            </a:r>
            <a:endParaRPr lang="en-US" sz="1400" dirty="0">
              <a:solidFill>
                <a:srgbClr val="0000FF"/>
              </a:solidFill>
            </a:endParaRPr>
          </a:p>
        </p:txBody>
      </p:sp>
      <p:sp>
        <p:nvSpPr>
          <p:cNvPr id="4" name="TextBox 3"/>
          <p:cNvSpPr txBox="1"/>
          <p:nvPr/>
        </p:nvSpPr>
        <p:spPr>
          <a:xfrm>
            <a:off x="3193577" y="289297"/>
            <a:ext cx="5704764" cy="4755148"/>
          </a:xfrm>
          <a:prstGeom prst="rect">
            <a:avLst/>
          </a:prstGeom>
          <a:noFill/>
        </p:spPr>
        <p:txBody>
          <a:bodyPr wrap="square" rtlCol="0">
            <a:spAutoFit/>
          </a:bodyPr>
          <a:lstStyle/>
          <a:p>
            <a:pPr marL="285750" indent="-285750">
              <a:buClr>
                <a:srgbClr val="00B050"/>
              </a:buClr>
              <a:buSzPct val="150000"/>
              <a:buFont typeface="Arial" panose="020B0604020202020204" pitchFamily="34" charset="0"/>
              <a:buChar char="•"/>
            </a:pPr>
            <a:r>
              <a:rPr lang="en-US" altLang="zh-CN" dirty="0" smtClean="0"/>
              <a:t>2012-2016, 101 million jobs created in USA; </a:t>
            </a:r>
            <a:r>
              <a:rPr lang="en-US" altLang="zh-CN" dirty="0" smtClean="0">
                <a:solidFill>
                  <a:srgbClr val="FF0000"/>
                </a:solidFill>
              </a:rPr>
              <a:t>only 5% are related to computers</a:t>
            </a:r>
            <a:r>
              <a:rPr lang="en-US" altLang="zh-CN" dirty="0" smtClean="0"/>
              <a:t> (10% if internet jobs are included), the rest are liberal arts related, i.e., skills involving interaction with humans</a:t>
            </a:r>
          </a:p>
          <a:p>
            <a:pPr marL="285750" indent="-285750">
              <a:buClr>
                <a:srgbClr val="00B050"/>
              </a:buClr>
              <a:buSzPct val="150000"/>
              <a:buFont typeface="Arial" panose="020B0604020202020204" pitchFamily="34" charset="0"/>
              <a:buChar char="•"/>
            </a:pPr>
            <a:endParaRPr lang="zh-CN" altLang="en-US" dirty="0"/>
          </a:p>
          <a:p>
            <a:pPr marL="285750" indent="-285750">
              <a:buClr>
                <a:srgbClr val="00B050"/>
              </a:buClr>
              <a:buSzPct val="150000"/>
              <a:buFont typeface="Arial" panose="020B0604020202020204" pitchFamily="34" charset="0"/>
              <a:buChar char="•"/>
            </a:pPr>
            <a:r>
              <a:rPr lang="en-US" altLang="zh-CN" dirty="0" smtClean="0">
                <a:solidFill>
                  <a:srgbClr val="0000FF"/>
                </a:solidFill>
              </a:rPr>
              <a:t>Someone with </a:t>
            </a:r>
            <a:r>
              <a:rPr lang="en-US" altLang="zh-CN" dirty="0" smtClean="0">
                <a:solidFill>
                  <a:srgbClr val="FF0000"/>
                </a:solidFill>
              </a:rPr>
              <a:t>Chinese language</a:t>
            </a:r>
            <a:r>
              <a:rPr lang="en-US" altLang="zh-CN" dirty="0" smtClean="0">
                <a:solidFill>
                  <a:srgbClr val="0000FF"/>
                </a:solidFill>
              </a:rPr>
              <a:t> </a:t>
            </a:r>
            <a:r>
              <a:rPr lang="en-US" altLang="zh-CN" dirty="0">
                <a:solidFill>
                  <a:srgbClr val="0000FF"/>
                </a:solidFill>
              </a:rPr>
              <a:t>degree </a:t>
            </a:r>
            <a:r>
              <a:rPr lang="en-US" altLang="zh-CN" dirty="0" smtClean="0">
                <a:solidFill>
                  <a:srgbClr val="0000FF"/>
                </a:solidFill>
              </a:rPr>
              <a:t>from Stanford hired immediately by Google upon graduation</a:t>
            </a:r>
          </a:p>
          <a:p>
            <a:pPr marL="285750" indent="-285750">
              <a:buClr>
                <a:srgbClr val="00B050"/>
              </a:buClr>
              <a:buSzPct val="150000"/>
              <a:buFont typeface="Arial" panose="020B0604020202020204" pitchFamily="34" charset="0"/>
              <a:buChar char="•"/>
            </a:pPr>
            <a:endParaRPr lang="zh-CN" altLang="en-US" dirty="0"/>
          </a:p>
          <a:p>
            <a:pPr marL="285750" indent="-285750">
              <a:buClr>
                <a:srgbClr val="00B050"/>
              </a:buClr>
              <a:buSzPct val="150000"/>
              <a:buFont typeface="Arial" panose="020B0604020202020204" pitchFamily="34" charset="0"/>
              <a:buChar char="•"/>
            </a:pPr>
            <a:r>
              <a:rPr lang="en-US" altLang="zh-CN" dirty="0" smtClean="0"/>
              <a:t>An </a:t>
            </a:r>
            <a:r>
              <a:rPr lang="en-US" altLang="zh-CN" dirty="0" smtClean="0">
                <a:solidFill>
                  <a:srgbClr val="FF0000"/>
                </a:solidFill>
              </a:rPr>
              <a:t>anthropology</a:t>
            </a:r>
            <a:r>
              <a:rPr lang="en-US" altLang="zh-CN" dirty="0" smtClean="0"/>
              <a:t> major, good at listening to people with different cultural backgrounds, thrived in own company in computer-human interface</a:t>
            </a:r>
            <a:endParaRPr lang="zh-CN" altLang="en-US" dirty="0"/>
          </a:p>
          <a:p>
            <a:pPr>
              <a:buClr>
                <a:srgbClr val="00B050"/>
              </a:buClr>
              <a:buSzPct val="150000"/>
            </a:pPr>
            <a:r>
              <a:rPr lang="zh-CN" altLang="en-US" dirty="0"/>
              <a:t>  </a:t>
            </a:r>
          </a:p>
          <a:p>
            <a:pPr marL="285750" indent="-285750">
              <a:spcAft>
                <a:spcPts val="600"/>
              </a:spcAft>
              <a:buClr>
                <a:srgbClr val="00B050"/>
              </a:buClr>
              <a:buSzPct val="150000"/>
              <a:buFont typeface="Arial" panose="020B0604020202020204" pitchFamily="34" charset="0"/>
              <a:buChar char="•"/>
            </a:pPr>
            <a:r>
              <a:rPr lang="en-US" altLang="zh-CN" dirty="0" smtClean="0">
                <a:solidFill>
                  <a:srgbClr val="0000FF"/>
                </a:solidFill>
              </a:rPr>
              <a:t>Examples of </a:t>
            </a:r>
            <a:r>
              <a:rPr lang="en-US" altLang="zh-CN" dirty="0" smtClean="0">
                <a:solidFill>
                  <a:srgbClr val="FF0000"/>
                </a:solidFill>
              </a:rPr>
              <a:t>Humanities x “Science” </a:t>
            </a:r>
            <a:r>
              <a:rPr lang="en-US" altLang="zh-CN" dirty="0" smtClean="0">
                <a:solidFill>
                  <a:srgbClr val="0000FF"/>
                </a:solidFill>
              </a:rPr>
              <a:t>:</a:t>
            </a:r>
            <a:endParaRPr lang="zh-CN" altLang="en-US" dirty="0" smtClean="0">
              <a:solidFill>
                <a:srgbClr val="0000FF"/>
              </a:solidFill>
            </a:endParaRPr>
          </a:p>
          <a:p>
            <a:pPr marL="640080" indent="-285750">
              <a:spcAft>
                <a:spcPts val="600"/>
              </a:spcAft>
              <a:buClr>
                <a:schemeClr val="accent2">
                  <a:lumMod val="75000"/>
                </a:schemeClr>
              </a:buClr>
              <a:buSzPct val="100000"/>
              <a:buFont typeface="Wingdings" panose="05000000000000000000" pitchFamily="2" charset="2"/>
              <a:buChar char="§"/>
            </a:pPr>
            <a:r>
              <a:rPr lang="en-US" altLang="zh-CN" dirty="0" smtClean="0">
                <a:solidFill>
                  <a:srgbClr val="0000FF"/>
                </a:solidFill>
              </a:rPr>
              <a:t>Curiosity + big data = marketing</a:t>
            </a:r>
          </a:p>
          <a:p>
            <a:pPr marL="640080" indent="-285750">
              <a:spcAft>
                <a:spcPts val="600"/>
              </a:spcAft>
              <a:buClr>
                <a:schemeClr val="accent2">
                  <a:lumMod val="75000"/>
                </a:schemeClr>
              </a:buClr>
              <a:buSzPct val="100000"/>
              <a:buFont typeface="Wingdings" panose="05000000000000000000" pitchFamily="2" charset="2"/>
              <a:buChar char="§"/>
            </a:pPr>
            <a:r>
              <a:rPr lang="en-US" altLang="zh-CN" dirty="0" smtClean="0">
                <a:solidFill>
                  <a:srgbClr val="0000FF"/>
                </a:solidFill>
              </a:rPr>
              <a:t>Empathy + DNA sequencing = DNA consultation </a:t>
            </a:r>
          </a:p>
          <a:p>
            <a:pPr marL="640080" indent="-285750">
              <a:buClr>
                <a:schemeClr val="accent2">
                  <a:lumMod val="75000"/>
                </a:schemeClr>
              </a:buClr>
              <a:buSzPct val="100000"/>
              <a:buFont typeface="Wingdings" panose="05000000000000000000" pitchFamily="2" charset="2"/>
              <a:buChar char="§"/>
            </a:pPr>
            <a:r>
              <a:rPr lang="en-US" altLang="zh-CN" dirty="0" smtClean="0">
                <a:solidFill>
                  <a:srgbClr val="0000FF"/>
                </a:solidFill>
              </a:rPr>
              <a:t>Literary curiosity = managing social networks</a:t>
            </a:r>
            <a:endParaRPr lang="zh-CN" altLang="en-US" dirty="0" smtClean="0">
              <a:solidFill>
                <a:srgbClr val="0000FF"/>
              </a:solidFill>
            </a:endParaRPr>
          </a:p>
        </p:txBody>
      </p:sp>
      <p:sp>
        <p:nvSpPr>
          <p:cNvPr id="5" name="TextBox 4"/>
          <p:cNvSpPr txBox="1"/>
          <p:nvPr/>
        </p:nvSpPr>
        <p:spPr>
          <a:xfrm>
            <a:off x="341192" y="301598"/>
            <a:ext cx="2770497" cy="615553"/>
          </a:xfrm>
          <a:prstGeom prst="rect">
            <a:avLst/>
          </a:prstGeom>
          <a:solidFill>
            <a:srgbClr val="FFFF00"/>
          </a:solidFill>
        </p:spPr>
        <p:txBody>
          <a:bodyPr wrap="square" rtlCol="0">
            <a:spAutoFit/>
          </a:bodyPr>
          <a:lstStyle/>
          <a:p>
            <a:pPr algn="ctr"/>
            <a:r>
              <a:rPr lang="en-US" dirty="0" smtClean="0"/>
              <a:t>More jobs in liberal arts </a:t>
            </a:r>
            <a:r>
              <a:rPr lang="en-US" sz="1600" dirty="0" smtClean="0"/>
              <a:t>with “science” knowledge</a:t>
            </a:r>
            <a:endParaRPr lang="en-US" sz="1600" dirty="0"/>
          </a:p>
        </p:txBody>
      </p:sp>
      <p:sp>
        <p:nvSpPr>
          <p:cNvPr id="7" name="TextBox 6"/>
          <p:cNvSpPr txBox="1"/>
          <p:nvPr/>
        </p:nvSpPr>
        <p:spPr>
          <a:xfrm>
            <a:off x="423080" y="5387876"/>
            <a:ext cx="2688609" cy="1077218"/>
          </a:xfrm>
          <a:prstGeom prst="rect">
            <a:avLst/>
          </a:prstGeom>
          <a:solidFill>
            <a:srgbClr val="BBF7FD"/>
          </a:solidFill>
        </p:spPr>
        <p:txBody>
          <a:bodyPr wrap="square" rtlCol="0">
            <a:spAutoFit/>
          </a:bodyPr>
          <a:lstStyle/>
          <a:p>
            <a:r>
              <a:rPr lang="en-US" altLang="zh-CN" sz="1600" dirty="0" smtClean="0"/>
              <a:t>Liberal </a:t>
            </a:r>
            <a:r>
              <a:rPr lang="en-US" altLang="zh-CN" sz="1600" dirty="0"/>
              <a:t>arts provide skills in solving complex </a:t>
            </a:r>
            <a:r>
              <a:rPr lang="en-US" altLang="zh-CN" sz="1600" dirty="0" smtClean="0"/>
              <a:t>problems </a:t>
            </a:r>
            <a:r>
              <a:rPr lang="en-US" altLang="zh-CN" sz="1600" dirty="0"/>
              <a:t>involving </a:t>
            </a:r>
            <a:r>
              <a:rPr lang="en-US" altLang="zh-CN" sz="1600" dirty="0" smtClean="0"/>
              <a:t>humans—an </a:t>
            </a:r>
            <a:r>
              <a:rPr lang="en-US" altLang="zh-CN" sz="1600" dirty="0"/>
              <a:t>education in critical </a:t>
            </a:r>
            <a:r>
              <a:rPr lang="en-US" altLang="zh-CN" sz="1600" dirty="0" smtClean="0"/>
              <a:t>thinking</a:t>
            </a:r>
            <a:endParaRPr lang="en-US" sz="1600" dirty="0"/>
          </a:p>
        </p:txBody>
      </p:sp>
      <p:sp>
        <p:nvSpPr>
          <p:cNvPr id="8" name="TextBox 7"/>
          <p:cNvSpPr txBox="1"/>
          <p:nvPr/>
        </p:nvSpPr>
        <p:spPr>
          <a:xfrm>
            <a:off x="3466530" y="5553670"/>
            <a:ext cx="5431811" cy="923330"/>
          </a:xfrm>
          <a:prstGeom prst="rect">
            <a:avLst/>
          </a:prstGeom>
          <a:solidFill>
            <a:schemeClr val="bg2">
              <a:lumMod val="20000"/>
              <a:lumOff val="80000"/>
            </a:schemeClr>
          </a:solidFill>
        </p:spPr>
        <p:txBody>
          <a:bodyPr wrap="square" rtlCol="0">
            <a:spAutoFit/>
          </a:bodyPr>
          <a:lstStyle/>
          <a:p>
            <a:r>
              <a:rPr lang="en-US" altLang="zh-CN" dirty="0">
                <a:solidFill>
                  <a:srgbClr val="FF0000"/>
                </a:solidFill>
              </a:rPr>
              <a:t>Liberal arts </a:t>
            </a:r>
            <a:r>
              <a:rPr lang="en-US" altLang="zh-CN" dirty="0" smtClean="0"/>
              <a:t>degree </a:t>
            </a:r>
            <a:r>
              <a:rPr lang="en-US" altLang="zh-CN" dirty="0"/>
              <a:t>with technical knowledge or engineering degree with </a:t>
            </a:r>
            <a:r>
              <a:rPr lang="en-US" altLang="zh-CN" dirty="0">
                <a:solidFill>
                  <a:srgbClr val="FF0000"/>
                </a:solidFill>
              </a:rPr>
              <a:t>liberal arts </a:t>
            </a:r>
            <a:r>
              <a:rPr lang="en-US" altLang="zh-CN" dirty="0"/>
              <a:t>education is mostly wanted in today’s and tomorrow’s job </a:t>
            </a:r>
            <a:r>
              <a:rPr lang="en-US" altLang="zh-CN" dirty="0" smtClean="0"/>
              <a:t>market</a:t>
            </a:r>
            <a:endParaRPr lang="en-US" dirty="0"/>
          </a:p>
        </p:txBody>
      </p:sp>
      <p:pic>
        <p:nvPicPr>
          <p:cNvPr id="4098" name="Picture 2" descr="https://images-na.ssl-images-amazon.com/images/I/51RwrcuTk2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073" y="1210270"/>
            <a:ext cx="2103780" cy="317791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759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122" y="272953"/>
            <a:ext cx="3186202" cy="369332"/>
          </a:xfrm>
          <a:prstGeom prst="rect">
            <a:avLst/>
          </a:prstGeom>
          <a:solidFill>
            <a:srgbClr val="FFFF00"/>
          </a:solidFill>
        </p:spPr>
        <p:txBody>
          <a:bodyPr wrap="square" rtlCol="0">
            <a:spAutoFit/>
          </a:bodyPr>
          <a:lstStyle/>
          <a:p>
            <a:pPr algn="ctr"/>
            <a:r>
              <a:rPr lang="zh-CN" altLang="en-US" dirty="0" smtClean="0">
                <a:latin typeface="SimSun" panose="02010600030101010101" pitchFamily="2" charset="-122"/>
                <a:ea typeface="SimSun" panose="02010600030101010101" pitchFamily="2" charset="-122"/>
              </a:rPr>
              <a:t>来自文</a:t>
            </a:r>
            <a:r>
              <a:rPr lang="zh-CN" altLang="en-US" dirty="0">
                <a:latin typeface="SimSun" panose="02010600030101010101" pitchFamily="2" charset="-122"/>
                <a:ea typeface="SimSun" panose="02010600030101010101" pitchFamily="2" charset="-122"/>
              </a:rPr>
              <a:t>理交融的创新</a:t>
            </a:r>
          </a:p>
        </p:txBody>
      </p:sp>
      <p:sp>
        <p:nvSpPr>
          <p:cNvPr id="3" name="TextBox 2"/>
          <p:cNvSpPr txBox="1"/>
          <p:nvPr/>
        </p:nvSpPr>
        <p:spPr>
          <a:xfrm>
            <a:off x="354495" y="764267"/>
            <a:ext cx="1584269" cy="338554"/>
          </a:xfrm>
          <a:prstGeom prst="rect">
            <a:avLst/>
          </a:prstGeom>
          <a:solidFill>
            <a:srgbClr val="BBF7FD"/>
          </a:solidFill>
        </p:spPr>
        <p:txBody>
          <a:bodyPr wrap="square" rtlCol="0">
            <a:spAutoFit/>
          </a:bodyPr>
          <a:lstStyle/>
          <a:p>
            <a:pPr algn="ctr">
              <a:spcAft>
                <a:spcPts val="600"/>
              </a:spcAft>
            </a:pPr>
            <a:r>
              <a:rPr lang="en-US" sz="1600" dirty="0" err="1">
                <a:latin typeface="SimSun" panose="02010600030101010101" pitchFamily="2" charset="-122"/>
                <a:ea typeface="SimSun" panose="02010600030101010101" pitchFamily="2" charset="-122"/>
              </a:rPr>
              <a:t>Kaeru</a:t>
            </a:r>
            <a:r>
              <a:rPr lang="en-US" sz="1600" dirty="0">
                <a:latin typeface="SimSun" panose="02010600030101010101" pitchFamily="2" charset="-122"/>
                <a:ea typeface="SimSun" panose="02010600030101010101" pitchFamily="2" charset="-122"/>
              </a:rPr>
              <a:t> B </a:t>
            </a:r>
            <a:r>
              <a:rPr lang="en-US" sz="1600" dirty="0" smtClean="0">
                <a:latin typeface="SimSun" panose="02010600030101010101" pitchFamily="2" charset="-122"/>
                <a:ea typeface="SimSun" panose="02010600030101010101" pitchFamily="2" charset="-122"/>
              </a:rPr>
              <a:t>Back</a:t>
            </a:r>
          </a:p>
        </p:txBody>
      </p:sp>
      <p:sp>
        <p:nvSpPr>
          <p:cNvPr id="4" name="TextBox 3"/>
          <p:cNvSpPr txBox="1"/>
          <p:nvPr/>
        </p:nvSpPr>
        <p:spPr>
          <a:xfrm>
            <a:off x="1951625" y="1173707"/>
            <a:ext cx="1477375" cy="630942"/>
          </a:xfrm>
          <a:prstGeom prst="rect">
            <a:avLst/>
          </a:prstGeom>
          <a:noFill/>
        </p:spPr>
        <p:txBody>
          <a:bodyPr wrap="square" rtlCol="0">
            <a:spAutoFit/>
          </a:bodyPr>
          <a:lstStyle/>
          <a:p>
            <a:pPr>
              <a:spcAft>
                <a:spcPts val="600"/>
              </a:spcAft>
            </a:pPr>
            <a:r>
              <a:rPr lang="en-US" sz="1600" dirty="0" smtClean="0">
                <a:latin typeface="SimSun" panose="02010600030101010101" pitchFamily="2" charset="-122"/>
                <a:ea typeface="SimSun" panose="02010600030101010101" pitchFamily="2" charset="-122"/>
              </a:rPr>
              <a:t>Frog </a:t>
            </a:r>
            <a:r>
              <a:rPr lang="en-US" sz="1600" dirty="0">
                <a:latin typeface="SimSun" panose="02010600030101010101" pitchFamily="2" charset="-122"/>
                <a:ea typeface="SimSun" panose="02010600030101010101" pitchFamily="2" charset="-122"/>
              </a:rPr>
              <a:t>Be Back</a:t>
            </a:r>
            <a:endParaRPr lang="en-US" sz="1600" dirty="0" smtClean="0">
              <a:latin typeface="SimSun" panose="02010600030101010101" pitchFamily="2" charset="-122"/>
              <a:ea typeface="SimSun" panose="02010600030101010101" pitchFamily="2" charset="-122"/>
            </a:endParaRPr>
          </a:p>
          <a:p>
            <a:pPr>
              <a:spcAft>
                <a:spcPts val="600"/>
              </a:spcAft>
            </a:pPr>
            <a:r>
              <a:rPr lang="en-US" altLang="zh-CN" sz="1400" dirty="0" smtClean="0">
                <a:solidFill>
                  <a:srgbClr val="0000FF"/>
                </a:solidFill>
                <a:latin typeface="SimSun" panose="02010600030101010101" pitchFamily="2" charset="-122"/>
                <a:ea typeface="SimSun" panose="02010600030101010101" pitchFamily="2" charset="-122"/>
              </a:rPr>
              <a:t>《</a:t>
            </a:r>
            <a:r>
              <a:rPr lang="zh-CN" altLang="en-US" sz="1400" dirty="0" smtClean="0">
                <a:solidFill>
                  <a:srgbClr val="0000FF"/>
                </a:solidFill>
                <a:latin typeface="SimSun" panose="02010600030101010101" pitchFamily="2" charset="-122"/>
                <a:ea typeface="SimSun" panose="02010600030101010101" pitchFamily="2" charset="-122"/>
              </a:rPr>
              <a:t>青</a:t>
            </a:r>
            <a:r>
              <a:rPr lang="zh-CN" altLang="en-US" sz="1400" dirty="0">
                <a:solidFill>
                  <a:srgbClr val="0000FF"/>
                </a:solidFill>
                <a:latin typeface="SimSun" panose="02010600030101010101" pitchFamily="2" charset="-122"/>
                <a:ea typeface="SimSun" panose="02010600030101010101" pitchFamily="2" charset="-122"/>
              </a:rPr>
              <a:t>蛙回</a:t>
            </a:r>
            <a:r>
              <a:rPr lang="zh-CN" altLang="en-US" sz="1400" dirty="0" smtClean="0">
                <a:solidFill>
                  <a:srgbClr val="0000FF"/>
                </a:solidFill>
                <a:latin typeface="SimSun" panose="02010600030101010101" pitchFamily="2" charset="-122"/>
                <a:ea typeface="SimSun" panose="02010600030101010101" pitchFamily="2" charset="-122"/>
              </a:rPr>
              <a:t>家</a:t>
            </a:r>
            <a:r>
              <a:rPr lang="en-US" altLang="zh-CN" sz="1400" dirty="0">
                <a:solidFill>
                  <a:srgbClr val="0000FF"/>
                </a:solidFill>
                <a:latin typeface="SimSun" panose="02010600030101010101" pitchFamily="2" charset="-122"/>
                <a:ea typeface="SimSun" panose="02010600030101010101" pitchFamily="2" charset="-122"/>
              </a:rPr>
              <a:t>》</a:t>
            </a:r>
            <a:endParaRPr lang="en-US" sz="1400" dirty="0">
              <a:solidFill>
                <a:srgbClr val="0000FF"/>
              </a:solidFill>
              <a:latin typeface="SimSun" panose="02010600030101010101" pitchFamily="2" charset="-122"/>
              <a:ea typeface="SimSun" panose="02010600030101010101" pitchFamily="2" charset="-122"/>
            </a:endParaRPr>
          </a:p>
        </p:txBody>
      </p:sp>
      <p:sp>
        <p:nvSpPr>
          <p:cNvPr id="5" name="TextBox 4"/>
          <p:cNvSpPr txBox="1"/>
          <p:nvPr/>
        </p:nvSpPr>
        <p:spPr>
          <a:xfrm>
            <a:off x="4459006" y="272953"/>
            <a:ext cx="4439333" cy="2215991"/>
          </a:xfrm>
          <a:prstGeom prst="rect">
            <a:avLst/>
          </a:prstGeom>
          <a:noFill/>
        </p:spPr>
        <p:txBody>
          <a:bodyPr wrap="square" rtlCol="0">
            <a:spAutoFit/>
          </a:bodyPr>
          <a:lstStyle/>
          <a:p>
            <a:pPr marL="285750" indent="-285750">
              <a:spcAft>
                <a:spcPts val="600"/>
              </a:spcAft>
              <a:buClr>
                <a:srgbClr val="00B050"/>
              </a:buClr>
              <a:buSzPct val="150000"/>
              <a:buFont typeface="Arial" panose="020B0604020202020204" pitchFamily="34" charset="0"/>
              <a:buChar char="•"/>
            </a:pPr>
            <a:r>
              <a:rPr lang="en-US" sz="1600" dirty="0" smtClean="0"/>
              <a:t>A role-playing game </a:t>
            </a:r>
            <a:r>
              <a:rPr lang="en-US" sz="1600" dirty="0" smtClean="0">
                <a:solidFill>
                  <a:schemeClr val="bg1">
                    <a:lumMod val="65000"/>
                  </a:schemeClr>
                </a:solidFill>
              </a:rPr>
              <a:t>(RPG)</a:t>
            </a:r>
            <a:r>
              <a:rPr lang="en-US" sz="1600" dirty="0" smtClean="0"/>
              <a:t>,</a:t>
            </a:r>
            <a:r>
              <a:rPr lang="en-US" sz="1600" dirty="0" smtClean="0">
                <a:solidFill>
                  <a:schemeClr val="bg1">
                    <a:lumMod val="65000"/>
                  </a:schemeClr>
                </a:solidFill>
              </a:rPr>
              <a:t> </a:t>
            </a:r>
            <a:r>
              <a:rPr lang="en-US" sz="1600" dirty="0"/>
              <a:t>red hot in China in Jan. 2018</a:t>
            </a:r>
          </a:p>
          <a:p>
            <a:pPr marL="285750" indent="-285750">
              <a:spcAft>
                <a:spcPts val="600"/>
              </a:spcAft>
              <a:buClr>
                <a:srgbClr val="00B050"/>
              </a:buClr>
              <a:buSzPct val="150000"/>
              <a:buFont typeface="Arial" panose="020B0604020202020204" pitchFamily="34" charset="0"/>
              <a:buChar char="•"/>
            </a:pPr>
            <a:r>
              <a:rPr lang="en-US" sz="1600" dirty="0" smtClean="0">
                <a:solidFill>
                  <a:srgbClr val="0000FF"/>
                </a:solidFill>
              </a:rPr>
              <a:t>Frog lives at home, </a:t>
            </a:r>
            <a:r>
              <a:rPr lang="en-US" sz="1600" dirty="0" smtClean="0">
                <a:solidFill>
                  <a:srgbClr val="FF0000"/>
                </a:solidFill>
              </a:rPr>
              <a:t>leaving and coming back at will</a:t>
            </a:r>
            <a:r>
              <a:rPr lang="en-US" sz="1600" dirty="0" smtClean="0">
                <a:solidFill>
                  <a:srgbClr val="0000FF"/>
                </a:solidFill>
              </a:rPr>
              <a:t>, which </a:t>
            </a:r>
            <a:r>
              <a:rPr lang="en-US" sz="1600" dirty="0" smtClean="0">
                <a:solidFill>
                  <a:srgbClr val="FF0000"/>
                </a:solidFill>
              </a:rPr>
              <a:t>players can’t control </a:t>
            </a:r>
            <a:r>
              <a:rPr lang="en-US" sz="1600" dirty="0" smtClean="0">
                <a:solidFill>
                  <a:srgbClr val="7575FF"/>
                </a:solidFill>
              </a:rPr>
              <a:t>(like a rebellious, teenage son or a lousy husband)</a:t>
            </a:r>
          </a:p>
          <a:p>
            <a:pPr marL="285750" indent="-285750">
              <a:buClr>
                <a:srgbClr val="00B050"/>
              </a:buClr>
              <a:buSzPct val="150000"/>
              <a:buFont typeface="Arial" panose="020B0604020202020204" pitchFamily="34" charset="0"/>
              <a:buChar char="•"/>
            </a:pPr>
            <a:r>
              <a:rPr lang="en-US" sz="1600" dirty="0" smtClean="0"/>
              <a:t>Players </a:t>
            </a:r>
            <a:r>
              <a:rPr lang="en-US" sz="1600" dirty="0"/>
              <a:t>just </a:t>
            </a:r>
            <a:r>
              <a:rPr lang="en-US" sz="1600" dirty="0" smtClean="0">
                <a:solidFill>
                  <a:srgbClr val="FF0000"/>
                </a:solidFill>
              </a:rPr>
              <a:t>wait </a:t>
            </a:r>
            <a:r>
              <a:rPr lang="en-US" sz="1600" dirty="0">
                <a:solidFill>
                  <a:srgbClr val="FF0000"/>
                </a:solidFill>
              </a:rPr>
              <a:t>or send </a:t>
            </a:r>
            <a:r>
              <a:rPr lang="en-US" sz="1600" dirty="0" smtClean="0">
                <a:solidFill>
                  <a:srgbClr val="FF0000"/>
                </a:solidFill>
              </a:rPr>
              <a:t>postcards </a:t>
            </a:r>
            <a:r>
              <a:rPr lang="en-US" sz="1600" dirty="0" smtClean="0"/>
              <a:t>but </a:t>
            </a:r>
            <a:r>
              <a:rPr lang="en-US" sz="1600" dirty="0" smtClean="0">
                <a:solidFill>
                  <a:srgbClr val="FF0000"/>
                </a:solidFill>
              </a:rPr>
              <a:t>can encourage him to come home </a:t>
            </a:r>
            <a:r>
              <a:rPr lang="en-US" sz="1600" dirty="0" smtClean="0"/>
              <a:t>by putting food on table, etc.</a:t>
            </a:r>
            <a:endParaRPr lang="en-US" sz="1600" dirty="0">
              <a:solidFill>
                <a:srgbClr val="FF0000"/>
              </a:solidFill>
            </a:endParaRPr>
          </a:p>
        </p:txBody>
      </p:sp>
      <p:pic>
        <p:nvPicPr>
          <p:cNvPr id="8" name="Picture 7"/>
          <p:cNvPicPr>
            <a:picLocks noChangeAspect="1"/>
          </p:cNvPicPr>
          <p:nvPr/>
        </p:nvPicPr>
        <p:blipFill>
          <a:blip r:embed="rId2"/>
          <a:stretch>
            <a:fillRect/>
          </a:stretch>
        </p:blipFill>
        <p:spPr>
          <a:xfrm>
            <a:off x="3124554" y="2735006"/>
            <a:ext cx="5593331" cy="3810457"/>
          </a:xfrm>
          <a:prstGeom prst="rect">
            <a:avLst/>
          </a:prstGeom>
        </p:spPr>
      </p:pic>
      <p:sp>
        <p:nvSpPr>
          <p:cNvPr id="9" name="TextBox 8"/>
          <p:cNvSpPr txBox="1"/>
          <p:nvPr/>
        </p:nvSpPr>
        <p:spPr>
          <a:xfrm>
            <a:off x="519403" y="1209414"/>
            <a:ext cx="1256389" cy="307777"/>
          </a:xfrm>
          <a:prstGeom prst="rect">
            <a:avLst/>
          </a:prstGeom>
          <a:solidFill>
            <a:srgbClr val="D9F9FD"/>
          </a:solidFill>
        </p:spPr>
        <p:txBody>
          <a:bodyPr wrap="square" rtlCol="0">
            <a:spAutoFit/>
          </a:bodyPr>
          <a:lstStyle/>
          <a:p>
            <a:pPr algn="ctr"/>
            <a:r>
              <a:rPr lang="en-US" altLang="zh-CN" sz="1400" dirty="0"/>
              <a:t>《</a:t>
            </a:r>
            <a:r>
              <a:rPr lang="zh-CN" altLang="en-US" sz="1400" dirty="0"/>
              <a:t>旅かえる</a:t>
            </a:r>
            <a:r>
              <a:rPr lang="en-US" altLang="zh-CN" sz="1400" dirty="0" smtClean="0"/>
              <a:t>》</a:t>
            </a:r>
            <a:endParaRPr lang="en-US" sz="1400" dirty="0"/>
          </a:p>
        </p:txBody>
      </p:sp>
      <p:pic>
        <p:nvPicPr>
          <p:cNvPr id="10" name="Picture 9"/>
          <p:cNvPicPr>
            <a:picLocks noChangeAspect="1"/>
          </p:cNvPicPr>
          <p:nvPr/>
        </p:nvPicPr>
        <p:blipFill>
          <a:blip r:embed="rId3"/>
          <a:stretch>
            <a:fillRect/>
          </a:stretch>
        </p:blipFill>
        <p:spPr>
          <a:xfrm>
            <a:off x="519728" y="2034353"/>
            <a:ext cx="2538491" cy="4511110"/>
          </a:xfrm>
          <a:prstGeom prst="rect">
            <a:avLst/>
          </a:prstGeom>
        </p:spPr>
      </p:pic>
    </p:spTree>
    <p:extLst>
      <p:ext uri="{BB962C8B-B14F-4D97-AF65-F5344CB8AC3E}">
        <p14:creationId xmlns:p14="http://schemas.microsoft.com/office/powerpoint/2010/main" val="1116516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28964</TotalTime>
  <Words>4472</Words>
  <Application>Microsoft Office PowerPoint</Application>
  <PresentationFormat>On-screen Show (4:3)</PresentationFormat>
  <Paragraphs>663</Paragraphs>
  <Slides>71</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85" baseType="lpstr">
      <vt:lpstr>NSimSun</vt:lpstr>
      <vt:lpstr>PMingLiU</vt:lpstr>
      <vt:lpstr>宋体</vt:lpstr>
      <vt:lpstr>宋体</vt:lpstr>
      <vt:lpstr>Arial</vt:lpstr>
      <vt:lpstr>Calibri</vt:lpstr>
      <vt:lpstr>Comic Sans MS</vt:lpstr>
      <vt:lpstr>Helvetica</vt:lpstr>
      <vt:lpstr>Times New Roman</vt:lpstr>
      <vt:lpstr>Wingdings</vt:lpstr>
      <vt:lpstr>Default Design</vt:lpstr>
      <vt:lpstr>Document</vt:lpstr>
      <vt:lpstr>AcroExch.Document.11</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Lui</dc:creator>
  <cp:lastModifiedBy>john</cp:lastModifiedBy>
  <cp:revision>495</cp:revision>
  <dcterms:created xsi:type="dcterms:W3CDTF">2013-12-05T20:57:27Z</dcterms:created>
  <dcterms:modified xsi:type="dcterms:W3CDTF">2019-05-22T21:57:32Z</dcterms:modified>
</cp:coreProperties>
</file>