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5" d="100"/>
          <a:sy n="75" d="100"/>
        </p:scale>
        <p:origin x="-1074" y="2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D3FA6D-C957-944E-B363-7B6B667A3FBE}" type="datetimeFigureOut">
              <a:rPr lang="en-US" smtClean="0"/>
              <a:t>10/5/2014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A2BD8-2880-0A4B-BA13-3C80DDD011D0}" type="slidenum">
              <a:rPr lang="en-US" smtClean="0"/>
              <a:t>‹#›</a:t>
            </a:fld>
            <a:endParaRPr lang="en-US"/>
          </a:p>
        </p:txBody>
      </p:sp>
    </p:spTree>
    <p:extLst>
      <p:ext uri="{BB962C8B-B14F-4D97-AF65-F5344CB8AC3E}">
        <p14:creationId xmlns:p14="http://schemas.microsoft.com/office/powerpoint/2010/main" val="314731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D3FA6D-C957-944E-B363-7B6B667A3FBE}" type="datetimeFigureOut">
              <a:rPr lang="en-US" smtClean="0"/>
              <a:t>10/5/2014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A2BD8-2880-0A4B-BA13-3C80DDD011D0}" type="slidenum">
              <a:rPr lang="en-US" smtClean="0"/>
              <a:t>‹#›</a:t>
            </a:fld>
            <a:endParaRPr lang="en-US"/>
          </a:p>
        </p:txBody>
      </p:sp>
    </p:spTree>
    <p:extLst>
      <p:ext uri="{BB962C8B-B14F-4D97-AF65-F5344CB8AC3E}">
        <p14:creationId xmlns:p14="http://schemas.microsoft.com/office/powerpoint/2010/main" val="3255297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D3FA6D-C957-944E-B363-7B6B667A3FBE}" type="datetimeFigureOut">
              <a:rPr lang="en-US" smtClean="0"/>
              <a:t>10/5/2014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A2BD8-2880-0A4B-BA13-3C80DDD011D0}" type="slidenum">
              <a:rPr lang="en-US" smtClean="0"/>
              <a:t>‹#›</a:t>
            </a:fld>
            <a:endParaRPr lang="en-US"/>
          </a:p>
        </p:txBody>
      </p:sp>
    </p:spTree>
    <p:extLst>
      <p:ext uri="{BB962C8B-B14F-4D97-AF65-F5344CB8AC3E}">
        <p14:creationId xmlns:p14="http://schemas.microsoft.com/office/powerpoint/2010/main" val="3841066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D3FA6D-C957-944E-B363-7B6B667A3FBE}" type="datetimeFigureOut">
              <a:rPr lang="en-US" smtClean="0"/>
              <a:t>10/5/2014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A2BD8-2880-0A4B-BA13-3C80DDD011D0}" type="slidenum">
              <a:rPr lang="en-US" smtClean="0"/>
              <a:t>‹#›</a:t>
            </a:fld>
            <a:endParaRPr lang="en-US"/>
          </a:p>
        </p:txBody>
      </p:sp>
    </p:spTree>
    <p:extLst>
      <p:ext uri="{BB962C8B-B14F-4D97-AF65-F5344CB8AC3E}">
        <p14:creationId xmlns:p14="http://schemas.microsoft.com/office/powerpoint/2010/main" val="2397327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D3FA6D-C957-944E-B363-7B6B667A3FBE}" type="datetimeFigureOut">
              <a:rPr lang="en-US" smtClean="0"/>
              <a:t>10/5/2014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A2BD8-2880-0A4B-BA13-3C80DDD011D0}" type="slidenum">
              <a:rPr lang="en-US" smtClean="0"/>
              <a:t>‹#›</a:t>
            </a:fld>
            <a:endParaRPr lang="en-US"/>
          </a:p>
        </p:txBody>
      </p:sp>
    </p:spTree>
    <p:extLst>
      <p:ext uri="{BB962C8B-B14F-4D97-AF65-F5344CB8AC3E}">
        <p14:creationId xmlns:p14="http://schemas.microsoft.com/office/powerpoint/2010/main" val="2450769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D3FA6D-C957-944E-B363-7B6B667A3FBE}" type="datetimeFigureOut">
              <a:rPr lang="en-US" smtClean="0"/>
              <a:t>10/5/2014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A2BD8-2880-0A4B-BA13-3C80DDD011D0}" type="slidenum">
              <a:rPr lang="en-US" smtClean="0"/>
              <a:t>‹#›</a:t>
            </a:fld>
            <a:endParaRPr lang="en-US"/>
          </a:p>
        </p:txBody>
      </p:sp>
    </p:spTree>
    <p:extLst>
      <p:ext uri="{BB962C8B-B14F-4D97-AF65-F5344CB8AC3E}">
        <p14:creationId xmlns:p14="http://schemas.microsoft.com/office/powerpoint/2010/main" val="1896547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D3FA6D-C957-944E-B363-7B6B667A3FBE}" type="datetimeFigureOut">
              <a:rPr lang="en-US" smtClean="0"/>
              <a:t>10/5/2014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2A2BD8-2880-0A4B-BA13-3C80DDD011D0}" type="slidenum">
              <a:rPr lang="en-US" smtClean="0"/>
              <a:t>‹#›</a:t>
            </a:fld>
            <a:endParaRPr lang="en-US"/>
          </a:p>
        </p:txBody>
      </p:sp>
    </p:spTree>
    <p:extLst>
      <p:ext uri="{BB962C8B-B14F-4D97-AF65-F5344CB8AC3E}">
        <p14:creationId xmlns:p14="http://schemas.microsoft.com/office/powerpoint/2010/main" val="208903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D3FA6D-C957-944E-B363-7B6B667A3FBE}" type="datetimeFigureOut">
              <a:rPr lang="en-US" smtClean="0"/>
              <a:t>10/5/2014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2A2BD8-2880-0A4B-BA13-3C80DDD011D0}" type="slidenum">
              <a:rPr lang="en-US" smtClean="0"/>
              <a:t>‹#›</a:t>
            </a:fld>
            <a:endParaRPr lang="en-US"/>
          </a:p>
        </p:txBody>
      </p:sp>
    </p:spTree>
    <p:extLst>
      <p:ext uri="{BB962C8B-B14F-4D97-AF65-F5344CB8AC3E}">
        <p14:creationId xmlns:p14="http://schemas.microsoft.com/office/powerpoint/2010/main" val="528406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D3FA6D-C957-944E-B363-7B6B667A3FBE}" type="datetimeFigureOut">
              <a:rPr lang="en-US" smtClean="0"/>
              <a:t>10/5/2014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2A2BD8-2880-0A4B-BA13-3C80DDD011D0}" type="slidenum">
              <a:rPr lang="en-US" smtClean="0"/>
              <a:t>‹#›</a:t>
            </a:fld>
            <a:endParaRPr lang="en-US"/>
          </a:p>
        </p:txBody>
      </p:sp>
    </p:spTree>
    <p:extLst>
      <p:ext uri="{BB962C8B-B14F-4D97-AF65-F5344CB8AC3E}">
        <p14:creationId xmlns:p14="http://schemas.microsoft.com/office/powerpoint/2010/main" val="3226359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D3FA6D-C957-944E-B363-7B6B667A3FBE}" type="datetimeFigureOut">
              <a:rPr lang="en-US" smtClean="0"/>
              <a:t>10/5/2014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A2BD8-2880-0A4B-BA13-3C80DDD011D0}" type="slidenum">
              <a:rPr lang="en-US" smtClean="0"/>
              <a:t>‹#›</a:t>
            </a:fld>
            <a:endParaRPr lang="en-US"/>
          </a:p>
        </p:txBody>
      </p:sp>
    </p:spTree>
    <p:extLst>
      <p:ext uri="{BB962C8B-B14F-4D97-AF65-F5344CB8AC3E}">
        <p14:creationId xmlns:p14="http://schemas.microsoft.com/office/powerpoint/2010/main" val="3186256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D3FA6D-C957-944E-B363-7B6B667A3FBE}" type="datetimeFigureOut">
              <a:rPr lang="en-US" smtClean="0"/>
              <a:t>10/5/2014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A2BD8-2880-0A4B-BA13-3C80DDD011D0}" type="slidenum">
              <a:rPr lang="en-US" smtClean="0"/>
              <a:t>‹#›</a:t>
            </a:fld>
            <a:endParaRPr lang="en-US"/>
          </a:p>
        </p:txBody>
      </p:sp>
    </p:spTree>
    <p:extLst>
      <p:ext uri="{BB962C8B-B14F-4D97-AF65-F5344CB8AC3E}">
        <p14:creationId xmlns:p14="http://schemas.microsoft.com/office/powerpoint/2010/main" val="2477860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D3FA6D-C957-944E-B363-7B6B667A3FBE}" type="datetimeFigureOut">
              <a:rPr lang="en-US" smtClean="0"/>
              <a:t>10/5/2014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2A2BD8-2880-0A4B-BA13-3C80DDD011D0}" type="slidenum">
              <a:rPr lang="en-US" smtClean="0"/>
              <a:t>‹#›</a:t>
            </a:fld>
            <a:endParaRPr lang="en-US"/>
          </a:p>
        </p:txBody>
      </p:sp>
    </p:spTree>
    <p:extLst>
      <p:ext uri="{BB962C8B-B14F-4D97-AF65-F5344CB8AC3E}">
        <p14:creationId xmlns:p14="http://schemas.microsoft.com/office/powerpoint/2010/main" val="1852566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fgenealogy.com/santaclara/scdata.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chroniclingamerica.loc.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oac.cdlib.org/findaid/ark:/13030/kt00002317/"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oac.cdlib.org/" TargetMode="External"/><Relationship Id="rId2" Type="http://schemas.openxmlformats.org/officeDocument/2006/relationships/hyperlink" Target="http://sfgenealogy.com/santaclara/scdata.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sccgov.org/sites/ceo/County%20Archives/Pages/Santa-Clara-County-Archives.aspx" TargetMode="External"/><Relationship Id="rId2" Type="http://schemas.openxmlformats.org/officeDocument/2006/relationships/hyperlink" Target="http://www.sjpl.org/yourhous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anjoseca.gov/planning/Historic/japantown/final_report/Appendix%20A.pdf" TargetMode="External"/><Relationship Id="rId2" Type="http://schemas.openxmlformats.org/officeDocument/2006/relationships/hyperlink" Target="http://www.sanjoseca.gov/planning/Historic/japantown/final_report/default/as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0-sanborn.uml.com.catalog.sjlibrary.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8202"/>
            <a:ext cx="8229600" cy="1143000"/>
          </a:xfrm>
        </p:spPr>
        <p:txBody>
          <a:bodyPr>
            <a:normAutofit fontScale="90000"/>
          </a:bodyPr>
          <a:lstStyle/>
          <a:p>
            <a:r>
              <a:rPr lang="en-US" dirty="0" smtClean="0"/>
              <a:t>Archival Research:</a:t>
            </a:r>
            <a:br>
              <a:rPr lang="en-US" dirty="0" smtClean="0"/>
            </a:br>
            <a:r>
              <a:rPr lang="en-US" dirty="0" smtClean="0"/>
              <a:t>An Introduction</a:t>
            </a:r>
            <a:endParaRPr lang="en-US" dirty="0"/>
          </a:p>
        </p:txBody>
      </p:sp>
      <p:pic>
        <p:nvPicPr>
          <p:cNvPr id="5" name="Content Placeholder 4"/>
          <p:cNvPicPr>
            <a:picLocks noGrp="1" noChangeAspect="1"/>
          </p:cNvPicPr>
          <p:nvPr>
            <p:ph idx="1"/>
          </p:nvPr>
        </p:nvPicPr>
        <p:blipFill>
          <a:blip r:embed="rId2"/>
          <a:srcRect t="8712" b="8712"/>
          <a:stretch>
            <a:fillRect/>
          </a:stretch>
        </p:blipFill>
        <p:spPr>
          <a:xfrm>
            <a:off x="1067633" y="1847987"/>
            <a:ext cx="7133896" cy="3923368"/>
          </a:xfrm>
        </p:spPr>
      </p:pic>
      <p:sp>
        <p:nvSpPr>
          <p:cNvPr id="3" name="TextBox 2"/>
          <p:cNvSpPr txBox="1"/>
          <p:nvPr/>
        </p:nvSpPr>
        <p:spPr>
          <a:xfrm>
            <a:off x="800100" y="5956300"/>
            <a:ext cx="7886700" cy="369332"/>
          </a:xfrm>
          <a:prstGeom prst="rect">
            <a:avLst/>
          </a:prstGeom>
          <a:noFill/>
        </p:spPr>
        <p:txBody>
          <a:bodyPr wrap="square" rtlCol="0">
            <a:spAutoFit/>
          </a:bodyPr>
          <a:lstStyle/>
          <a:p>
            <a:r>
              <a:rPr lang="en-US" dirty="0" smtClean="0"/>
              <a:t>This </a:t>
            </a:r>
            <a:r>
              <a:rPr lang="en-US" dirty="0" err="1" smtClean="0"/>
              <a:t>Powerpoint</a:t>
            </a:r>
            <a:r>
              <a:rPr lang="en-US" dirty="0" smtClean="0"/>
              <a:t> presentation was created by Dr. </a:t>
            </a:r>
            <a:r>
              <a:rPr lang="en-US" smtClean="0"/>
              <a:t>Wendy Rouse, SJSU</a:t>
            </a:r>
            <a:endParaRPr lang="en-US"/>
          </a:p>
        </p:txBody>
      </p:sp>
    </p:spTree>
    <p:extLst>
      <p:ext uri="{BB962C8B-B14F-4D97-AF65-F5344CB8AC3E}">
        <p14:creationId xmlns:p14="http://schemas.microsoft.com/office/powerpoint/2010/main" val="2241937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Permits</a:t>
            </a:r>
            <a:endParaRPr lang="en-US" dirty="0"/>
          </a:p>
        </p:txBody>
      </p:sp>
      <p:sp>
        <p:nvSpPr>
          <p:cNvPr id="3" name="Content Placeholder 2"/>
          <p:cNvSpPr>
            <a:spLocks noGrp="1"/>
          </p:cNvSpPr>
          <p:nvPr>
            <p:ph idx="1"/>
          </p:nvPr>
        </p:nvSpPr>
        <p:spPr/>
        <p:txBody>
          <a:bodyPr>
            <a:normAutofit/>
          </a:bodyPr>
          <a:lstStyle/>
          <a:p>
            <a:pPr marL="0" indent="0">
              <a:buNone/>
            </a:pPr>
            <a:r>
              <a:rPr lang="en-US" sz="3000" dirty="0" smtClean="0"/>
              <a:t>City of San Jose Building Permits</a:t>
            </a:r>
          </a:p>
          <a:p>
            <a:r>
              <a:rPr lang="en-US" sz="3000" dirty="0" smtClean="0"/>
              <a:t>Building permits in 1940-1986 are on microfilm in California Room. Listed by street name and number, the permits include date issued, owner or developer name, and remodeling done during this time period. More recent information is at San Jose Permits Online.</a:t>
            </a:r>
            <a:endParaRPr lang="en-US" sz="3000" dirty="0"/>
          </a:p>
        </p:txBody>
      </p:sp>
    </p:spTree>
    <p:extLst>
      <p:ext uri="{BB962C8B-B14F-4D97-AF65-F5344CB8AC3E}">
        <p14:creationId xmlns:p14="http://schemas.microsoft.com/office/powerpoint/2010/main" val="993299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Property Records</a:t>
            </a:r>
            <a:endParaRPr lang="en-US" dirty="0"/>
          </a:p>
        </p:txBody>
      </p:sp>
      <p:sp>
        <p:nvSpPr>
          <p:cNvPr id="3" name="Content Placeholder 2"/>
          <p:cNvSpPr>
            <a:spLocks noGrp="1"/>
          </p:cNvSpPr>
          <p:nvPr>
            <p:ph idx="1"/>
          </p:nvPr>
        </p:nvSpPr>
        <p:spPr/>
        <p:txBody>
          <a:bodyPr/>
          <a:lstStyle/>
          <a:p>
            <a:r>
              <a:rPr lang="en-US" dirty="0" smtClean="0"/>
              <a:t>The Clerk-Recorder’s General Index indexes all property records (deeds, mortgages, chattel mortgages, land patents, homesteads, etc.). This index exists from all property records from 1850 to present. At Santa Clara County Archives and Clerk-Recorder’s Office.</a:t>
            </a:r>
          </a:p>
        </p:txBody>
      </p:sp>
    </p:spTree>
    <p:extLst>
      <p:ext uri="{BB962C8B-B14F-4D97-AF65-F5344CB8AC3E}">
        <p14:creationId xmlns:p14="http://schemas.microsoft.com/office/powerpoint/2010/main" val="1126852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Rolls</a:t>
            </a:r>
            <a:endParaRPr lang="en-US" dirty="0"/>
          </a:p>
        </p:txBody>
      </p:sp>
      <p:sp>
        <p:nvSpPr>
          <p:cNvPr id="3" name="Content Placeholder 2"/>
          <p:cNvSpPr>
            <a:spLocks noGrp="1"/>
          </p:cNvSpPr>
          <p:nvPr>
            <p:ph idx="1"/>
          </p:nvPr>
        </p:nvSpPr>
        <p:spPr/>
        <p:txBody>
          <a:bodyPr/>
          <a:lstStyle/>
          <a:p>
            <a:r>
              <a:rPr lang="en-US" dirty="0" smtClean="0"/>
              <a:t>The California Room has tax rolls on microfilm back to 1979. They let you find who owns a piece of property in Santa Clara County. </a:t>
            </a:r>
            <a:endParaRPr lang="en-US" dirty="0"/>
          </a:p>
        </p:txBody>
      </p:sp>
    </p:spTree>
    <p:extLst>
      <p:ext uri="{BB962C8B-B14F-4D97-AF65-F5344CB8AC3E}">
        <p14:creationId xmlns:p14="http://schemas.microsoft.com/office/powerpoint/2010/main" val="1717776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Census Records</a:t>
            </a:r>
            <a:endParaRPr lang="en-US" dirty="0"/>
          </a:p>
        </p:txBody>
      </p:sp>
      <p:sp>
        <p:nvSpPr>
          <p:cNvPr id="3" name="Content Placeholder 2"/>
          <p:cNvSpPr>
            <a:spLocks noGrp="1"/>
          </p:cNvSpPr>
          <p:nvPr>
            <p:ph idx="1"/>
          </p:nvPr>
        </p:nvSpPr>
        <p:spPr/>
        <p:txBody>
          <a:bodyPr>
            <a:normAutofit fontScale="92500"/>
          </a:bodyPr>
          <a:lstStyle/>
          <a:p>
            <a:r>
              <a:rPr lang="en-US" dirty="0" smtClean="0"/>
              <a:t>The California Room has detailed U.S. census rolls for Santa Clara County covering 1860-1880 and 1900-1930. fire destroyed the 1890 census rolls for the entire county.</a:t>
            </a:r>
          </a:p>
          <a:p>
            <a:r>
              <a:rPr lang="en-US" dirty="0" smtClean="0"/>
              <a:t>In addition, the California Room has an index to the 1860 and 1870 censuses that helps you find the right information.</a:t>
            </a:r>
          </a:p>
          <a:p>
            <a:r>
              <a:rPr lang="en-US" dirty="0" smtClean="0"/>
              <a:t>Some records are online at </a:t>
            </a:r>
            <a:r>
              <a:rPr lang="en-US" dirty="0" smtClean="0">
                <a:hlinkClick r:id="rId2"/>
              </a:rPr>
              <a:t>http://sfgenealogy.com/santaclara/scdata.htm</a:t>
            </a:r>
            <a:endParaRPr lang="en-US" dirty="0" smtClean="0"/>
          </a:p>
          <a:p>
            <a:pPr marL="0" indent="0">
              <a:buNone/>
            </a:pPr>
            <a:endParaRPr lang="en-US" dirty="0"/>
          </a:p>
        </p:txBody>
      </p:sp>
    </p:spTree>
    <p:extLst>
      <p:ext uri="{BB962C8B-B14F-4D97-AF65-F5344CB8AC3E}">
        <p14:creationId xmlns:p14="http://schemas.microsoft.com/office/powerpoint/2010/main" val="4060483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City Directories</a:t>
            </a:r>
            <a:endParaRPr lang="en-US" dirty="0"/>
          </a:p>
        </p:txBody>
      </p:sp>
      <p:sp>
        <p:nvSpPr>
          <p:cNvPr id="3" name="Content Placeholder 2"/>
          <p:cNvSpPr>
            <a:spLocks noGrp="1"/>
          </p:cNvSpPr>
          <p:nvPr>
            <p:ph idx="1"/>
          </p:nvPr>
        </p:nvSpPr>
        <p:spPr/>
        <p:txBody>
          <a:bodyPr/>
          <a:lstStyle/>
          <a:p>
            <a:r>
              <a:rPr lang="en-US" dirty="0" smtClean="0"/>
              <a:t>San Jose City Directories in California Room:</a:t>
            </a:r>
          </a:p>
          <a:p>
            <a:endParaRPr lang="en-US" dirty="0"/>
          </a:p>
          <a:p>
            <a:r>
              <a:rPr lang="en-US" dirty="0" smtClean="0"/>
              <a:t>1870-1979 in print</a:t>
            </a:r>
          </a:p>
          <a:p>
            <a:r>
              <a:rPr lang="en-US" dirty="0" smtClean="0"/>
              <a:t>1870-1960 on microfilm</a:t>
            </a:r>
          </a:p>
          <a:p>
            <a:r>
              <a:rPr lang="en-US" dirty="0" smtClean="0"/>
              <a:t>Covering San Jose Suburban for 1968-1974</a:t>
            </a:r>
            <a:endParaRPr lang="en-US" dirty="0"/>
          </a:p>
        </p:txBody>
      </p:sp>
    </p:spTree>
    <p:extLst>
      <p:ext uri="{BB962C8B-B14F-4D97-AF65-F5344CB8AC3E}">
        <p14:creationId xmlns:p14="http://schemas.microsoft.com/office/powerpoint/2010/main" val="664794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Newspaper Indexes</a:t>
            </a:r>
            <a:endParaRPr lang="en-US" dirty="0"/>
          </a:p>
        </p:txBody>
      </p:sp>
      <p:sp>
        <p:nvSpPr>
          <p:cNvPr id="3" name="Content Placeholder 2"/>
          <p:cNvSpPr>
            <a:spLocks noGrp="1"/>
          </p:cNvSpPr>
          <p:nvPr>
            <p:ph idx="1"/>
          </p:nvPr>
        </p:nvSpPr>
        <p:spPr/>
        <p:txBody>
          <a:bodyPr/>
          <a:lstStyle/>
          <a:p>
            <a:r>
              <a:rPr lang="en-US" dirty="0" smtClean="0"/>
              <a:t>Chronicling America – </a:t>
            </a:r>
            <a:r>
              <a:rPr lang="en-US" dirty="0" smtClean="0">
                <a:hlinkClick r:id="rId2"/>
              </a:rPr>
              <a:t>http://chroniclingamerica.loc.gov/</a:t>
            </a:r>
            <a:endParaRPr lang="en-US" dirty="0" smtClean="0"/>
          </a:p>
          <a:p>
            <a:r>
              <a:rPr lang="en-US" dirty="0" smtClean="0"/>
              <a:t>Google News Archive</a:t>
            </a:r>
          </a:p>
          <a:p>
            <a:r>
              <a:rPr lang="en-US" dirty="0" smtClean="0"/>
              <a:t>San Jose Mercury News Historical Archive (1886-1922) – FREE (through participating libraries using </a:t>
            </a:r>
            <a:r>
              <a:rPr lang="en-US" dirty="0" err="1" smtClean="0"/>
              <a:t>NewsBank</a:t>
            </a:r>
            <a:r>
              <a:rPr lang="en-US" dirty="0" smtClean="0"/>
              <a:t>, including Santa Clara Public Library)</a:t>
            </a:r>
            <a:endParaRPr lang="en-US" dirty="0"/>
          </a:p>
        </p:txBody>
      </p:sp>
    </p:spTree>
    <p:extLst>
      <p:ext uri="{BB962C8B-B14F-4D97-AF65-F5344CB8AC3E}">
        <p14:creationId xmlns:p14="http://schemas.microsoft.com/office/powerpoint/2010/main" val="3102945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City and County Histories</a:t>
            </a:r>
            <a:endParaRPr lang="en-US" dirty="0"/>
          </a:p>
        </p:txBody>
      </p:sp>
      <p:sp>
        <p:nvSpPr>
          <p:cNvPr id="3" name="Content Placeholder 2"/>
          <p:cNvSpPr>
            <a:spLocks noGrp="1"/>
          </p:cNvSpPr>
          <p:nvPr>
            <p:ph idx="1"/>
          </p:nvPr>
        </p:nvSpPr>
        <p:spPr/>
        <p:txBody>
          <a:bodyPr/>
          <a:lstStyle/>
          <a:p>
            <a:r>
              <a:rPr lang="en-US" dirty="0" smtClean="0"/>
              <a:t>Historical Atlas of Santa Clara County</a:t>
            </a:r>
          </a:p>
          <a:p>
            <a:r>
              <a:rPr lang="en-US" dirty="0" smtClean="0"/>
              <a:t>Published in 1876, this atlas names large property owners in San Jose and Santa Clara County. This comprehensive atlas is useful in identifying landowners outside the 1876 San Jose city limits. The Atlas is also online at David Rumsey Historical Map Collection.</a:t>
            </a:r>
            <a:endParaRPr lang="en-US" dirty="0"/>
          </a:p>
        </p:txBody>
      </p:sp>
    </p:spTree>
    <p:extLst>
      <p:ext uri="{BB962C8B-B14F-4D97-AF65-F5344CB8AC3E}">
        <p14:creationId xmlns:p14="http://schemas.microsoft.com/office/powerpoint/2010/main" val="3053660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 Photographs</a:t>
            </a:r>
            <a:endParaRPr lang="en-US" dirty="0"/>
          </a:p>
        </p:txBody>
      </p:sp>
      <p:sp>
        <p:nvSpPr>
          <p:cNvPr id="3" name="Content Placeholder 2"/>
          <p:cNvSpPr>
            <a:spLocks noGrp="1"/>
          </p:cNvSpPr>
          <p:nvPr>
            <p:ph idx="1"/>
          </p:nvPr>
        </p:nvSpPr>
        <p:spPr/>
        <p:txBody>
          <a:bodyPr>
            <a:normAutofit lnSpcReduction="10000"/>
          </a:bodyPr>
          <a:lstStyle/>
          <a:p>
            <a:r>
              <a:rPr lang="en-US" dirty="0" smtClean="0"/>
              <a:t>Santa Clara County Photographers Collection through Online Archive of California </a:t>
            </a:r>
            <a:r>
              <a:rPr lang="en-US" dirty="0" smtClean="0">
                <a:hlinkClick r:id="rId2"/>
              </a:rPr>
              <a:t>http://www.oac.cdlib.org/findaid/ark:/13030/kt00002317/</a:t>
            </a:r>
            <a:endParaRPr lang="en-US" dirty="0" smtClean="0"/>
          </a:p>
          <a:p>
            <a:r>
              <a:rPr lang="en-US" dirty="0" smtClean="0"/>
              <a:t>Other collections on the Online Archive</a:t>
            </a:r>
          </a:p>
          <a:p>
            <a:r>
              <a:rPr lang="en-US" dirty="0" smtClean="0"/>
              <a:t>The County Office of Planning Photograph, Slide and Film Collection Santa Clara County from 1906 to 1980 at Santa Clara County Archives.</a:t>
            </a:r>
            <a:endParaRPr lang="en-US" dirty="0"/>
          </a:p>
        </p:txBody>
      </p:sp>
    </p:spTree>
    <p:extLst>
      <p:ext uri="{BB962C8B-B14F-4D97-AF65-F5344CB8AC3E}">
        <p14:creationId xmlns:p14="http://schemas.microsoft.com/office/powerpoint/2010/main" val="1160056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Voter Records</a:t>
            </a:r>
            <a:endParaRPr lang="en-US" dirty="0"/>
          </a:p>
        </p:txBody>
      </p:sp>
      <p:sp>
        <p:nvSpPr>
          <p:cNvPr id="3" name="Content Placeholder 2"/>
          <p:cNvSpPr>
            <a:spLocks noGrp="1"/>
          </p:cNvSpPr>
          <p:nvPr>
            <p:ph idx="1"/>
          </p:nvPr>
        </p:nvSpPr>
        <p:spPr/>
        <p:txBody>
          <a:bodyPr/>
          <a:lstStyle/>
          <a:p>
            <a:r>
              <a:rPr lang="en-US" dirty="0" smtClean="0"/>
              <a:t>Great Register of Santa Clara County in CA room</a:t>
            </a:r>
          </a:p>
          <a:p>
            <a:r>
              <a:rPr lang="en-US" dirty="0" smtClean="0"/>
              <a:t>The Great Register lists all males in Santa Clara County who were registered to vote. Information includes name, age, country or state of birth, occupation, local residence etc. The California Room has the Great Register for 1867, 1879, 1880, 1884, 1890, and 1896.</a:t>
            </a:r>
            <a:endParaRPr lang="en-US" dirty="0"/>
          </a:p>
        </p:txBody>
      </p:sp>
    </p:spTree>
    <p:extLst>
      <p:ext uri="{BB962C8B-B14F-4D97-AF65-F5344CB8AC3E}">
        <p14:creationId xmlns:p14="http://schemas.microsoft.com/office/powerpoint/2010/main" val="3765677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Useful Sources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California Room Index</a:t>
            </a:r>
          </a:p>
          <a:p>
            <a:pPr lvl="1"/>
            <a:r>
              <a:rPr lang="en-US" dirty="0" smtClean="0"/>
              <a:t>This online index to 75,000+ references to San Jose and Santa Clara County history is the best place to start looking for information on people, particularly those active in the 19</a:t>
            </a:r>
            <a:r>
              <a:rPr lang="en-US" baseline="30000" dirty="0" smtClean="0"/>
              <a:t>th</a:t>
            </a:r>
            <a:r>
              <a:rPr lang="en-US" dirty="0" smtClean="0"/>
              <a:t> and early 20</a:t>
            </a:r>
            <a:r>
              <a:rPr lang="en-US" baseline="30000" dirty="0" smtClean="0"/>
              <a:t>th</a:t>
            </a:r>
            <a:r>
              <a:rPr lang="en-US" dirty="0" smtClean="0"/>
              <a:t> centuries.</a:t>
            </a:r>
          </a:p>
          <a:p>
            <a:r>
              <a:rPr lang="en-US" dirty="0" smtClean="0"/>
              <a:t>Genealogy resources </a:t>
            </a:r>
            <a:r>
              <a:rPr lang="en-US" dirty="0" smtClean="0">
                <a:hlinkClick r:id="rId2"/>
              </a:rPr>
              <a:t>http://sfgenealogy.com/santaclara/scdata.htm</a:t>
            </a:r>
            <a:endParaRPr lang="en-US" dirty="0" smtClean="0"/>
          </a:p>
          <a:p>
            <a:r>
              <a:rPr lang="en-US" dirty="0" smtClean="0"/>
              <a:t>Online Archive of California </a:t>
            </a:r>
            <a:r>
              <a:rPr lang="en-US" dirty="0" smtClean="0">
                <a:hlinkClick r:id="rId3"/>
              </a:rPr>
              <a:t>http://www.oac.cdlib.org/</a:t>
            </a:r>
            <a:endParaRPr lang="en-US" dirty="0" smtClean="0"/>
          </a:p>
          <a:p>
            <a:r>
              <a:rPr lang="en-US" dirty="0" err="1" smtClean="0"/>
              <a:t>Ancestry.com</a:t>
            </a:r>
            <a:endParaRPr lang="en-US" dirty="0" smtClean="0"/>
          </a:p>
          <a:p>
            <a:r>
              <a:rPr lang="en-US" dirty="0" smtClean="0"/>
              <a:t>Google </a:t>
            </a:r>
            <a:endParaRPr lang="en-US" dirty="0"/>
          </a:p>
        </p:txBody>
      </p:sp>
    </p:spTree>
    <p:extLst>
      <p:ext uri="{BB962C8B-B14F-4D97-AF65-F5344CB8AC3E}">
        <p14:creationId xmlns:p14="http://schemas.microsoft.com/office/powerpoint/2010/main" val="362511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Locations</a:t>
            </a:r>
            <a:endParaRPr lang="en-US" dirty="0"/>
          </a:p>
        </p:txBody>
      </p:sp>
      <p:sp>
        <p:nvSpPr>
          <p:cNvPr id="3" name="Content Placeholder 2"/>
          <p:cNvSpPr>
            <a:spLocks noGrp="1"/>
          </p:cNvSpPr>
          <p:nvPr>
            <p:ph idx="1"/>
          </p:nvPr>
        </p:nvSpPr>
        <p:spPr/>
        <p:txBody>
          <a:bodyPr>
            <a:normAutofit/>
          </a:bodyPr>
          <a:lstStyle/>
          <a:p>
            <a:r>
              <a:rPr lang="en-US" sz="2600" dirty="0" smtClean="0"/>
              <a:t>Online</a:t>
            </a:r>
          </a:p>
          <a:p>
            <a:r>
              <a:rPr lang="en-US" sz="2600" dirty="0" smtClean="0"/>
              <a:t>California Room San Jose Public Library, </a:t>
            </a:r>
            <a:r>
              <a:rPr lang="en-US" sz="2600" dirty="0" smtClean="0">
                <a:hlinkClick r:id="rId2"/>
              </a:rPr>
              <a:t>http://www.sjpl.org/yourhouse</a:t>
            </a:r>
            <a:endParaRPr lang="en-US" sz="2600" dirty="0" smtClean="0"/>
          </a:p>
          <a:p>
            <a:r>
              <a:rPr lang="en-US" sz="2600" dirty="0" smtClean="0"/>
              <a:t>Santa Clara County Archives (1875 </a:t>
            </a:r>
            <a:r>
              <a:rPr lang="en-US" sz="2600" dirty="0" err="1" smtClean="0"/>
              <a:t>Senter</a:t>
            </a:r>
            <a:r>
              <a:rPr lang="en-US" sz="2600" dirty="0" smtClean="0"/>
              <a:t> Rd., San Jose, CA 95112) </a:t>
            </a:r>
            <a:r>
              <a:rPr lang="en-US" sz="2600" dirty="0" smtClean="0">
                <a:hlinkClick r:id="rId3"/>
              </a:rPr>
              <a:t>http://www.sccgov.org/sites/ceo/County%20Archives/Pages/Santa-Clara-County-Archives.aspx</a:t>
            </a:r>
            <a:endParaRPr lang="en-US" sz="2600" dirty="0" smtClean="0"/>
          </a:p>
          <a:p>
            <a:r>
              <a:rPr lang="en-US" sz="2600" dirty="0" smtClean="0"/>
              <a:t>Santa Clara County Recorder’s Office – 70 W. </a:t>
            </a:r>
            <a:r>
              <a:rPr lang="en-US" sz="2600" dirty="0" err="1" smtClean="0"/>
              <a:t>Hedding</a:t>
            </a:r>
            <a:r>
              <a:rPr lang="en-US" sz="2600" dirty="0" smtClean="0"/>
              <a:t> St. 1</a:t>
            </a:r>
            <a:r>
              <a:rPr lang="en-US" sz="2600" baseline="30000" dirty="0" smtClean="0"/>
              <a:t>st</a:t>
            </a:r>
            <a:r>
              <a:rPr lang="en-US" sz="2600" dirty="0" smtClean="0"/>
              <a:t> Floor, East Wing, San Jose, CA 95110</a:t>
            </a:r>
          </a:p>
          <a:p>
            <a:r>
              <a:rPr lang="en-US" sz="2600" dirty="0" smtClean="0"/>
              <a:t>Japanese American Museum?</a:t>
            </a:r>
          </a:p>
        </p:txBody>
      </p:sp>
    </p:spTree>
    <p:extLst>
      <p:ext uri="{BB962C8B-B14F-4D97-AF65-F5344CB8AC3E}">
        <p14:creationId xmlns:p14="http://schemas.microsoft.com/office/powerpoint/2010/main" val="229412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Advice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Make a list of key terms and people</a:t>
            </a:r>
          </a:p>
          <a:p>
            <a:r>
              <a:rPr lang="en-US" dirty="0" smtClean="0"/>
              <a:t>Make a checklist of sources to explore</a:t>
            </a:r>
          </a:p>
          <a:p>
            <a:r>
              <a:rPr lang="en-US" dirty="0" smtClean="0"/>
              <a:t>Keep a journal of what you have researched and who you have spoken with</a:t>
            </a:r>
          </a:p>
          <a:p>
            <a:r>
              <a:rPr lang="en-US" dirty="0" smtClean="0"/>
              <a:t>Start with secondary sources</a:t>
            </a:r>
          </a:p>
          <a:p>
            <a:r>
              <a:rPr lang="en-US" dirty="0" smtClean="0"/>
              <a:t>Mine bibliographies</a:t>
            </a:r>
          </a:p>
          <a:p>
            <a:r>
              <a:rPr lang="en-US" dirty="0" smtClean="0"/>
              <a:t>Exhaust all leads</a:t>
            </a:r>
          </a:p>
          <a:p>
            <a:r>
              <a:rPr lang="en-US" dirty="0" smtClean="0"/>
              <a:t>Move to primary sources</a:t>
            </a:r>
          </a:p>
          <a:p>
            <a:r>
              <a:rPr lang="en-US" dirty="0" smtClean="0"/>
              <a:t>Be systematic</a:t>
            </a:r>
          </a:p>
          <a:p>
            <a:r>
              <a:rPr lang="en-US" dirty="0" smtClean="0"/>
              <a:t>Trust librarians &amp; don</a:t>
            </a:r>
            <a:r>
              <a:rPr lang="fr-FR" dirty="0" smtClean="0"/>
              <a:t>’</a:t>
            </a:r>
            <a:r>
              <a:rPr lang="en-US" dirty="0" smtClean="0"/>
              <a:t>t trust librarians</a:t>
            </a:r>
            <a:endParaRPr lang="en-US" dirty="0"/>
          </a:p>
        </p:txBody>
      </p:sp>
    </p:spTree>
    <p:extLst>
      <p:ext uri="{BB962C8B-B14F-4D97-AF65-F5344CB8AC3E}">
        <p14:creationId xmlns:p14="http://schemas.microsoft.com/office/powerpoint/2010/main" val="3340027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Buildings &amp; People</a:t>
            </a:r>
            <a:endParaRPr lang="en-US" dirty="0"/>
          </a:p>
        </p:txBody>
      </p:sp>
      <p:sp>
        <p:nvSpPr>
          <p:cNvPr id="3" name="Content Placeholder 2"/>
          <p:cNvSpPr>
            <a:spLocks noGrp="1"/>
          </p:cNvSpPr>
          <p:nvPr>
            <p:ph idx="1"/>
          </p:nvPr>
        </p:nvSpPr>
        <p:spPr>
          <a:xfrm>
            <a:off x="457200" y="1600200"/>
            <a:ext cx="8229600" cy="4800944"/>
          </a:xfrm>
        </p:spPr>
        <p:txBody>
          <a:bodyPr>
            <a:normAutofit/>
          </a:bodyPr>
          <a:lstStyle/>
          <a:p>
            <a:pPr algn="ctr">
              <a:lnSpc>
                <a:spcPct val="80000"/>
              </a:lnSpc>
            </a:pPr>
            <a:r>
              <a:rPr lang="en-US" sz="2600" dirty="0" smtClean="0"/>
              <a:t>Secondary Sources</a:t>
            </a:r>
          </a:p>
          <a:p>
            <a:pPr algn="ctr">
              <a:lnSpc>
                <a:spcPct val="80000"/>
              </a:lnSpc>
            </a:pPr>
            <a:r>
              <a:rPr lang="en-US" sz="2600" dirty="0" smtClean="0"/>
              <a:t>Assessor’s Parcel Maps</a:t>
            </a:r>
          </a:p>
          <a:p>
            <a:pPr algn="ctr">
              <a:lnSpc>
                <a:spcPct val="80000"/>
              </a:lnSpc>
            </a:pPr>
            <a:r>
              <a:rPr lang="en-US" sz="2600" dirty="0" smtClean="0"/>
              <a:t>Historic Real Estate Documents</a:t>
            </a:r>
          </a:p>
          <a:p>
            <a:pPr algn="ctr">
              <a:lnSpc>
                <a:spcPct val="80000"/>
              </a:lnSpc>
            </a:pPr>
            <a:r>
              <a:rPr lang="en-US" sz="2600" dirty="0" smtClean="0"/>
              <a:t>Sanborn Insurance Maps</a:t>
            </a:r>
          </a:p>
          <a:p>
            <a:pPr algn="ctr">
              <a:lnSpc>
                <a:spcPct val="80000"/>
              </a:lnSpc>
            </a:pPr>
            <a:r>
              <a:rPr lang="en-US" sz="2600" dirty="0" smtClean="0"/>
              <a:t>Building Permits</a:t>
            </a:r>
          </a:p>
          <a:p>
            <a:pPr algn="ctr">
              <a:lnSpc>
                <a:spcPct val="80000"/>
              </a:lnSpc>
            </a:pPr>
            <a:r>
              <a:rPr lang="en-US" sz="2600" dirty="0" smtClean="0"/>
              <a:t> Other Property Records</a:t>
            </a:r>
          </a:p>
          <a:p>
            <a:pPr algn="ctr">
              <a:lnSpc>
                <a:spcPct val="80000"/>
              </a:lnSpc>
            </a:pPr>
            <a:r>
              <a:rPr lang="en-US" sz="2600" dirty="0" smtClean="0"/>
              <a:t>Assessment Rolls</a:t>
            </a:r>
          </a:p>
          <a:p>
            <a:pPr algn="ctr">
              <a:lnSpc>
                <a:spcPct val="80000"/>
              </a:lnSpc>
            </a:pPr>
            <a:r>
              <a:rPr lang="en-US" sz="2600" dirty="0" smtClean="0"/>
              <a:t>Census Records</a:t>
            </a:r>
          </a:p>
          <a:p>
            <a:pPr algn="ctr">
              <a:lnSpc>
                <a:spcPct val="80000"/>
              </a:lnSpc>
            </a:pPr>
            <a:r>
              <a:rPr lang="en-US" sz="2600" dirty="0" smtClean="0"/>
              <a:t>City Directories</a:t>
            </a:r>
          </a:p>
          <a:p>
            <a:pPr algn="ctr">
              <a:lnSpc>
                <a:spcPct val="80000"/>
              </a:lnSpc>
            </a:pPr>
            <a:r>
              <a:rPr lang="en-US" sz="2600" dirty="0" smtClean="0"/>
              <a:t>Newspaper Indexes</a:t>
            </a:r>
          </a:p>
          <a:p>
            <a:pPr algn="ctr">
              <a:lnSpc>
                <a:spcPct val="80000"/>
              </a:lnSpc>
            </a:pPr>
            <a:r>
              <a:rPr lang="en-US" sz="2600" dirty="0" smtClean="0"/>
              <a:t>City and County Histories</a:t>
            </a:r>
          </a:p>
          <a:p>
            <a:pPr algn="ctr">
              <a:lnSpc>
                <a:spcPct val="80000"/>
              </a:lnSpc>
            </a:pPr>
            <a:r>
              <a:rPr lang="en-US" sz="2600" dirty="0" smtClean="0"/>
              <a:t>Historic Photographs</a:t>
            </a:r>
            <a:endParaRPr lang="en-US" sz="2600" dirty="0"/>
          </a:p>
        </p:txBody>
      </p:sp>
    </p:spTree>
    <p:extLst>
      <p:ext uri="{BB962C8B-B14F-4D97-AF65-F5344CB8AC3E}">
        <p14:creationId xmlns:p14="http://schemas.microsoft.com/office/powerpoint/2010/main" val="1101878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 Sources</a:t>
            </a:r>
            <a:endParaRPr lang="en-US" dirty="0"/>
          </a:p>
        </p:txBody>
      </p:sp>
      <p:sp>
        <p:nvSpPr>
          <p:cNvPr id="3" name="Content Placeholder 2"/>
          <p:cNvSpPr>
            <a:spLocks noGrp="1"/>
          </p:cNvSpPr>
          <p:nvPr>
            <p:ph idx="1"/>
          </p:nvPr>
        </p:nvSpPr>
        <p:spPr/>
        <p:txBody>
          <a:bodyPr>
            <a:normAutofit fontScale="92500" lnSpcReduction="10000"/>
          </a:bodyPr>
          <a:lstStyle/>
          <a:p>
            <a:r>
              <a:rPr lang="en-US" sz="2400" dirty="0" smtClean="0"/>
              <a:t>General history books on the neighborhood</a:t>
            </a:r>
          </a:p>
          <a:p>
            <a:r>
              <a:rPr lang="en-US" sz="2400" dirty="0" smtClean="0">
                <a:hlinkClick r:id="rId2"/>
              </a:rPr>
              <a:t>http://www.sanjoseca.gov/planning/Historic/japantown/final_report/default/asp</a:t>
            </a:r>
            <a:endParaRPr lang="en-US" sz="2400" dirty="0" smtClean="0"/>
          </a:p>
          <a:p>
            <a:r>
              <a:rPr lang="en-US" sz="2400" dirty="0" smtClean="0">
                <a:hlinkClick r:id="rId3"/>
              </a:rPr>
              <a:t>http://www.sanjoseca.gov/planning/Historic/japantown/final_report/Appendix%20A.pdf</a:t>
            </a:r>
            <a:endParaRPr lang="en-US" sz="2400" dirty="0" smtClean="0"/>
          </a:p>
          <a:p>
            <a:r>
              <a:rPr lang="en-US" sz="2400" dirty="0" smtClean="0"/>
              <a:t>Santa Clara County Heritage Resource Inventory in CA room</a:t>
            </a:r>
          </a:p>
          <a:p>
            <a:pPr lvl="1"/>
            <a:r>
              <a:rPr lang="en-US" sz="2200" dirty="0" smtClean="0"/>
              <a:t>This inventory includes descriptions and photographs of historic landmarks and buildings. Editions may include maps, historic register, and index of architects, builders, and designers.</a:t>
            </a:r>
          </a:p>
          <a:p>
            <a:r>
              <a:rPr lang="en-US" sz="2400" dirty="0" smtClean="0"/>
              <a:t>Visual Inventory of Historic/Archeological Sites in San Jose </a:t>
            </a:r>
          </a:p>
          <a:p>
            <a:pPr lvl="1"/>
            <a:r>
              <a:rPr lang="en-US" sz="2000" dirty="0" smtClean="0"/>
              <a:t>From the early 1970’s, this inventory is of noteworthy structures. Each structure may have an architectural and historical evaluation, owner or tenant interview, and photograph.</a:t>
            </a:r>
          </a:p>
          <a:p>
            <a:pPr lvl="1"/>
            <a:endParaRPr lang="en-US" sz="2000" dirty="0" smtClean="0"/>
          </a:p>
        </p:txBody>
      </p:sp>
    </p:spTree>
    <p:extLst>
      <p:ext uri="{BB962C8B-B14F-4D97-AF65-F5344CB8AC3E}">
        <p14:creationId xmlns:p14="http://schemas.microsoft.com/office/powerpoint/2010/main" val="181736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Assessor’s Parcel Maps</a:t>
            </a:r>
            <a:endParaRPr lang="en-US" dirty="0"/>
          </a:p>
        </p:txBody>
      </p:sp>
      <p:sp>
        <p:nvSpPr>
          <p:cNvPr id="3" name="Content Placeholder 2"/>
          <p:cNvSpPr>
            <a:spLocks noGrp="1"/>
          </p:cNvSpPr>
          <p:nvPr>
            <p:ph idx="1"/>
          </p:nvPr>
        </p:nvSpPr>
        <p:spPr/>
        <p:txBody>
          <a:bodyPr/>
          <a:lstStyle/>
          <a:p>
            <a:pPr marL="0" indent="0" algn="ctr">
              <a:buNone/>
            </a:pPr>
            <a:r>
              <a:rPr lang="en-US" dirty="0" smtClean="0"/>
              <a:t>California History Room (SJPL) has San Jose City Directories:</a:t>
            </a:r>
          </a:p>
          <a:p>
            <a:pPr marL="0" indent="0" algn="ctr">
              <a:buNone/>
            </a:pPr>
            <a:endParaRPr lang="en-US" dirty="0"/>
          </a:p>
          <a:p>
            <a:r>
              <a:rPr lang="en-US" dirty="0" smtClean="0"/>
              <a:t>1870-1979 in print</a:t>
            </a:r>
          </a:p>
          <a:p>
            <a:r>
              <a:rPr lang="en-US" dirty="0" smtClean="0"/>
              <a:t>1870-1960 on microfilm</a:t>
            </a:r>
          </a:p>
          <a:p>
            <a:r>
              <a:rPr lang="en-US" dirty="0" smtClean="0"/>
              <a:t>Covering San Jose Suburban for 1968-1974</a:t>
            </a:r>
          </a:p>
          <a:p>
            <a:endParaRPr lang="en-US" dirty="0"/>
          </a:p>
        </p:txBody>
      </p:sp>
    </p:spTree>
    <p:extLst>
      <p:ext uri="{BB962C8B-B14F-4D97-AF65-F5344CB8AC3E}">
        <p14:creationId xmlns:p14="http://schemas.microsoft.com/office/powerpoint/2010/main" val="3553244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 Maps in CA Room</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City of San Jose Block Book</a:t>
            </a:r>
          </a:p>
          <a:p>
            <a:pPr lvl="1"/>
            <a:r>
              <a:rPr lang="en-US" dirty="0" smtClean="0"/>
              <a:t>Published in 1871 by H.H. Stevenson, this book gives dimensions and owners of blocks in San Jose.</a:t>
            </a:r>
          </a:p>
          <a:p>
            <a:r>
              <a:rPr lang="en-US" dirty="0" smtClean="0"/>
              <a:t>Block Book of the City of San Jose</a:t>
            </a:r>
          </a:p>
          <a:p>
            <a:pPr lvl="1"/>
            <a:r>
              <a:rPr lang="en-US" dirty="0" smtClean="0"/>
              <a:t>Published in 1909 and completed by F.G. Harriman, this source gives owners, block numbers, and subdivisions.</a:t>
            </a:r>
          </a:p>
          <a:p>
            <a:r>
              <a:rPr lang="en-US" dirty="0" smtClean="0"/>
              <a:t>Thomas Brothers’ Block Book of San Jose</a:t>
            </a:r>
          </a:p>
          <a:p>
            <a:pPr lvl="1"/>
            <a:r>
              <a:rPr lang="en-US" dirty="0" smtClean="0"/>
              <a:t>Published in the mid 1920s, this multivolume set gives dimensions and owners for all property lots in San Jose.</a:t>
            </a:r>
          </a:p>
          <a:p>
            <a:r>
              <a:rPr lang="en-US" dirty="0" smtClean="0"/>
              <a:t>San Jose Property Maps</a:t>
            </a:r>
          </a:p>
          <a:p>
            <a:pPr lvl="1"/>
            <a:r>
              <a:rPr lang="en-US" dirty="0" smtClean="0"/>
              <a:t>Dating back to the 1930s, this map series gives dimensions and owners for all property lots in San Jose.</a:t>
            </a:r>
          </a:p>
          <a:p>
            <a:r>
              <a:rPr lang="en-US" dirty="0" smtClean="0"/>
              <a:t>Wall Maps for San Jose and Santa Clara County 1892-1924</a:t>
            </a:r>
          </a:p>
          <a:p>
            <a:pPr lvl="1"/>
            <a:r>
              <a:rPr lang="en-US" dirty="0" smtClean="0"/>
              <a:t>Large roll-up maps give the names of major property owners. They are most useful for tracing property ownership in areas outside the San Jose City limits.</a:t>
            </a:r>
            <a:endParaRPr lang="en-US" dirty="0"/>
          </a:p>
        </p:txBody>
      </p:sp>
    </p:spTree>
    <p:extLst>
      <p:ext uri="{BB962C8B-B14F-4D97-AF65-F5344CB8AC3E}">
        <p14:creationId xmlns:p14="http://schemas.microsoft.com/office/powerpoint/2010/main" val="3804089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Historic Maps at County Archives and County Recorder’s office</a:t>
            </a:r>
            <a:endParaRPr lang="en-US" dirty="0"/>
          </a:p>
        </p:txBody>
      </p:sp>
      <p:sp>
        <p:nvSpPr>
          <p:cNvPr id="3" name="Content Placeholder 2"/>
          <p:cNvSpPr>
            <a:spLocks noGrp="1"/>
          </p:cNvSpPr>
          <p:nvPr>
            <p:ph idx="1"/>
          </p:nvPr>
        </p:nvSpPr>
        <p:spPr>
          <a:xfrm>
            <a:off x="457200" y="1827328"/>
            <a:ext cx="8229600" cy="4525963"/>
          </a:xfrm>
        </p:spPr>
        <p:txBody>
          <a:bodyPr>
            <a:normAutofit/>
          </a:bodyPr>
          <a:lstStyle/>
          <a:p>
            <a:r>
              <a:rPr lang="en-US" sz="2600" dirty="0" smtClean="0"/>
              <a:t>Approximately 5,900 maps recorded with the country dating from circa 1850 to 1957. recorded documents include subdivisions, surveys of property, cemetery plans, and other maps. At the Clerk-Recorder’s Office.</a:t>
            </a:r>
          </a:p>
          <a:p>
            <a:r>
              <a:rPr lang="en-US" sz="2600" dirty="0" smtClean="0"/>
              <a:t>The Henry B. and Raymond W. Fisher Survey Collection consists of approximately 1,700 surveys made by Henry B. Fisher and by his son, Raymond W. Fisher, from the 1890s until the 1960s, primarily in Santa Clara County. At County Archives.</a:t>
            </a:r>
            <a:endParaRPr lang="en-US" sz="2600" dirty="0"/>
          </a:p>
        </p:txBody>
      </p:sp>
    </p:spTree>
    <p:extLst>
      <p:ext uri="{BB962C8B-B14F-4D97-AF65-F5344CB8AC3E}">
        <p14:creationId xmlns:p14="http://schemas.microsoft.com/office/powerpoint/2010/main" val="3176771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Sanborn Insurance Maps</a:t>
            </a:r>
            <a:endParaRPr lang="en-US" dirty="0"/>
          </a:p>
        </p:txBody>
      </p:sp>
      <p:sp>
        <p:nvSpPr>
          <p:cNvPr id="3" name="Content Placeholder 2"/>
          <p:cNvSpPr>
            <a:spLocks noGrp="1"/>
          </p:cNvSpPr>
          <p:nvPr>
            <p:ph idx="1"/>
          </p:nvPr>
        </p:nvSpPr>
        <p:spPr/>
        <p:txBody>
          <a:bodyPr/>
          <a:lstStyle/>
          <a:p>
            <a:r>
              <a:rPr lang="en-US" dirty="0" smtClean="0">
                <a:hlinkClick r:id="rId2"/>
              </a:rPr>
              <a:t>http://0-sanborn.uml.com.catalog.sjlibrary.org/</a:t>
            </a:r>
            <a:endParaRPr lang="en-US" dirty="0" smtClean="0"/>
          </a:p>
          <a:p>
            <a:r>
              <a:rPr lang="en-US" dirty="0" smtClean="0"/>
              <a:t>Available online through SJ Library</a:t>
            </a:r>
          </a:p>
          <a:p>
            <a:r>
              <a:rPr lang="en-US" dirty="0" smtClean="0"/>
              <a:t>1884, 1891, 1915</a:t>
            </a:r>
            <a:endParaRPr lang="en-US" dirty="0"/>
          </a:p>
        </p:txBody>
      </p:sp>
    </p:spTree>
    <p:extLst>
      <p:ext uri="{BB962C8B-B14F-4D97-AF65-F5344CB8AC3E}">
        <p14:creationId xmlns:p14="http://schemas.microsoft.com/office/powerpoint/2010/main" val="805499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59558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79</TotalTime>
  <Words>1023</Words>
  <Application>Microsoft Office PowerPoint</Application>
  <PresentationFormat>On-screen Show (4:3)</PresentationFormat>
  <Paragraphs>101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Archival Research: An Introduction</vt:lpstr>
      <vt:lpstr>Research Locations</vt:lpstr>
      <vt:lpstr>Research Buildings &amp; People</vt:lpstr>
      <vt:lpstr>Secondary Sources</vt:lpstr>
      <vt:lpstr>Assessor’s Parcel Maps</vt:lpstr>
      <vt:lpstr>Historic Maps in CA Room</vt:lpstr>
      <vt:lpstr>Historic Maps at County Archives and County Recorder’s office</vt:lpstr>
      <vt:lpstr>Sanborn Insurance Maps</vt:lpstr>
      <vt:lpstr>PowerPoint Presentation</vt:lpstr>
      <vt:lpstr>Building Permits</vt:lpstr>
      <vt:lpstr>Other Property Records</vt:lpstr>
      <vt:lpstr>Assessment Rolls</vt:lpstr>
      <vt:lpstr>Census Records</vt:lpstr>
      <vt:lpstr>City Directories</vt:lpstr>
      <vt:lpstr>Newspaper Indexes</vt:lpstr>
      <vt:lpstr>City and County Histories</vt:lpstr>
      <vt:lpstr>Historic Photographs</vt:lpstr>
      <vt:lpstr>Voter Records</vt:lpstr>
      <vt:lpstr>Other Useful Sources</vt:lpstr>
      <vt:lpstr>Research Advice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Archival Research: An Introduction</dc:title>
  <dc:creator>Envs-Geog</dc:creator>
  <cp:lastModifiedBy>Owner</cp:lastModifiedBy>
  <cp:revision>11</cp:revision>
  <dcterms:created xsi:type="dcterms:W3CDTF">2014-09-30T19:49:36Z</dcterms:created>
  <dcterms:modified xsi:type="dcterms:W3CDTF">2014-10-05T21:51:53Z</dcterms:modified>
</cp:coreProperties>
</file>