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3429-0A6B-44C2-AD55-EED8C4D283CE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819D-ADAD-4C63-87AC-0FB203D4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9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523999"/>
          </a:xfrm>
        </p:spPr>
        <p:txBody>
          <a:bodyPr/>
          <a:lstStyle/>
          <a:p>
            <a:r>
              <a:rPr lang="en-US" dirty="0" smtClean="0"/>
              <a:t>  Urban Systems and Cities in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38850" cy="46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Freeways, Regional Decentralization, and Metropolitan Sprawl (1945-1973)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95800" cy="4983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Rise of interstate highway system and a network of regional and </a:t>
            </a:r>
            <a:r>
              <a:rPr lang="en-US" altLang="en-US" dirty="0" err="1" smtClean="0"/>
              <a:t>subregional</a:t>
            </a:r>
            <a:r>
              <a:rPr lang="en-US" altLang="en-US" dirty="0" smtClean="0"/>
              <a:t> passenger airports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Led to both Regional </a:t>
            </a:r>
            <a:br>
              <a:rPr lang="en-US" altLang="en-US" dirty="0" smtClean="0"/>
            </a:br>
            <a:r>
              <a:rPr lang="en-US" altLang="en-US" dirty="0" smtClean="0"/>
              <a:t>Decentralization &amp; Metropolitan Consolidation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Region Decentralization Allowed cities in the South and West to grow rapidly since not heavily unionized.  Benefited from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Kondratiev</a:t>
            </a:r>
            <a:r>
              <a:rPr lang="en-US" altLang="en-US" dirty="0" smtClean="0"/>
              <a:t> Upswing (high tech - electronics, aerospace, and petrochemicals)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Metropolitan Consolidation – Rise in HQ firms and R&amp;D Laboratories became increasingly organized in larger metropolitan areas.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Cities in Manufacturing Belt- Agglomeration Diseconomies 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0371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Freeways, Regional Decentralization, and Metropolitan Consolidation (1945-1972)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Rise of R &amp; D facilities – traditionally tied to the location of the parent company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R&amp;D became more critical to conglomerate companies – R&amp;D facilities began locating close to HQ and also centralized laboratories.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Led to a centralization of R&amp;D in large Metro areas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Rise of “Innovation Centers” – Places with strong university research centers, Federal science presence and cultural and recreational facilities  (Silicon Valley, Route 128, Research Triangle)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9891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Economic Crisis, Restructuring and New Metropolitan Form(1973-Present)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487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1973 – Due to Arab-Israeli conflict, Arab nations imposed embargo on shipments of oil to US and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OPEC then quadrupled oil prices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Rising oil prices and US economic structural problems plunged the US into </a:t>
            </a:r>
            <a:r>
              <a:rPr lang="en-US" altLang="en-US" sz="2400" b="1" dirty="0" smtClean="0"/>
              <a:t>Stagflation-</a:t>
            </a:r>
            <a:r>
              <a:rPr lang="en-US" altLang="en-US" sz="2400" dirty="0" smtClean="0"/>
              <a:t>falling demand and rising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Foreign competition from Japan, Germany and NICs (4 Asian Tigers &amp; Mexico)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1" y="2382292"/>
            <a:ext cx="36994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697366" cy="50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Economic Crisis and Neo-</a:t>
            </a:r>
            <a:r>
              <a:rPr lang="en-US" altLang="en-US" dirty="0" err="1" smtClean="0"/>
              <a:t>Fordist</a:t>
            </a:r>
            <a:r>
              <a:rPr lang="en-US" altLang="en-US" dirty="0" smtClean="0"/>
              <a:t> Urban Restructuring (1972-1983)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Shifting to Informational Economy</a:t>
            </a:r>
            <a:r>
              <a:rPr lang="en-US" altLang="en-US" dirty="0"/>
              <a:t> </a:t>
            </a:r>
            <a:r>
              <a:rPr lang="en-US" altLang="en-US" dirty="0" smtClean="0"/>
              <a:t>(Fifth </a:t>
            </a:r>
            <a:r>
              <a:rPr lang="en-US" altLang="en-US" dirty="0" err="1"/>
              <a:t>K</a:t>
            </a:r>
            <a:r>
              <a:rPr lang="en-US" altLang="en-US" dirty="0" err="1" smtClean="0"/>
              <a:t>ondratiev</a:t>
            </a:r>
            <a:r>
              <a:rPr lang="en-US" altLang="en-US" dirty="0" smtClean="0"/>
              <a:t> Cycle)– The new type of economy needed a new setting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Led to massive </a:t>
            </a:r>
            <a:r>
              <a:rPr lang="en-US" altLang="en-US" dirty="0" err="1" smtClean="0"/>
              <a:t>deindustrilization</a:t>
            </a:r>
            <a:r>
              <a:rPr lang="en-US" altLang="en-US" dirty="0" smtClean="0"/>
              <a:t> in manufacturing belt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Keynesian approach to macroeconomic management began to fall out of favor.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Rise of </a:t>
            </a:r>
            <a:r>
              <a:rPr lang="en-US" altLang="en-US" dirty="0" err="1" smtClean="0"/>
              <a:t>Reganeseque</a:t>
            </a:r>
            <a:r>
              <a:rPr lang="en-US" altLang="en-US" dirty="0" smtClean="0"/>
              <a:t> “Neoliberalism” and tax payer revolts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Federal responsibilities were decentralized to State and City governments (cut funding by 33%) between 1978-1984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Deindustrialization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4090" y="1600200"/>
          <a:ext cx="711582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8535591" imgH="5428571" progId="PBrush">
                  <p:embed/>
                </p:oleObj>
              </mc:Choice>
              <mc:Fallback>
                <p:oleObj name="Bitmap Image" r:id="rId3" imgW="8535591" imgH="54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090" y="1600200"/>
                        <a:ext cx="711582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Urban Distress:  How did it happen the early 1980s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Oil companies made massive profits during this time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Overaccumulation</a:t>
            </a:r>
            <a:r>
              <a:rPr lang="en-US" altLang="en-US" dirty="0" smtClean="0"/>
              <a:t> Crisis-Surplus </a:t>
            </a:r>
            <a:r>
              <a:rPr lang="en-US" altLang="en-US" dirty="0" err="1" smtClean="0"/>
              <a:t>labour</a:t>
            </a:r>
            <a:r>
              <a:rPr lang="en-US" altLang="en-US" dirty="0" smtClean="0"/>
              <a:t>, surplus $, &amp; idle production capacity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Circuits of capital moved into secondary circuit of capital (buildings in metro areas &amp; tertiary sector R&amp;D)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Large quantities of excess capital was also invested offshore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Led to rise of an “Informational Epoch” and increasing separation between domestic capital and US residents (Global flows of $)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1371600"/>
            <a:ext cx="367036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3" y="5040086"/>
            <a:ext cx="24749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Assignments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For next week, in a page or two, please discuss the social, economic, and demographic characteristics of the three generational groups and newcomers that make up much of the U.S. adult population (Boomers, Post-Boomers, Elderly, and immigrants).  How does each of these different groups influence the urban with their lifestyle choices? Pages 96-99.</a:t>
            </a:r>
          </a:p>
          <a:p>
            <a:r>
              <a:rPr lang="en-US" altLang="en-US" dirty="0" smtClean="0"/>
              <a:t>Watch The End of Suburbia (Documentary on </a:t>
            </a:r>
            <a:r>
              <a:rPr lang="en-US" altLang="en-US" dirty="0" err="1" smtClean="0"/>
              <a:t>Youtube</a:t>
            </a:r>
            <a:r>
              <a:rPr lang="en-US" altLang="en-US" dirty="0" smtClean="0"/>
              <a:t>.  (About an hour </a:t>
            </a:r>
            <a:r>
              <a:rPr lang="en-US" altLang="en-US" smtClean="0"/>
              <a:t>in length)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432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Bitmap Image</vt:lpstr>
      <vt:lpstr>  Urban Systems and Cities in Transition</vt:lpstr>
      <vt:lpstr>Freeways, Regional Decentralization, and Metropolitan Sprawl (1945-1973)</vt:lpstr>
      <vt:lpstr>Freeways, Regional Decentralization, and Metropolitan Consolidation (1945-1972)</vt:lpstr>
      <vt:lpstr>Economic Crisis, Restructuring and New Metropolitan Form(1973-Present)</vt:lpstr>
      <vt:lpstr>PowerPoint Presentation</vt:lpstr>
      <vt:lpstr>Economic Crisis and Neo-Fordist Urban Restructuring (1972-1983)</vt:lpstr>
      <vt:lpstr>Process of Deindustrialization</vt:lpstr>
      <vt:lpstr>Urban Distress:  How did it happen the early 1980s ?</vt:lpstr>
      <vt:lpstr>Assignments for next week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Urban Systems and Cities in Transition</dc:title>
  <dc:creator>Owner</dc:creator>
  <cp:lastModifiedBy>Owner</cp:lastModifiedBy>
  <cp:revision>1</cp:revision>
  <dcterms:created xsi:type="dcterms:W3CDTF">2014-11-10T04:12:13Z</dcterms:created>
  <dcterms:modified xsi:type="dcterms:W3CDTF">2014-11-10T04:15:51Z</dcterms:modified>
</cp:coreProperties>
</file>