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321" r:id="rId1"/>
  </p:sldMasterIdLst>
  <p:notesMasterIdLst>
    <p:notesMasterId r:id="rId44"/>
  </p:notesMasterIdLst>
  <p:handoutMasterIdLst>
    <p:handoutMasterId r:id="rId45"/>
  </p:handoutMasterIdLst>
  <p:sldIdLst>
    <p:sldId id="256" r:id="rId2"/>
    <p:sldId id="377" r:id="rId3"/>
    <p:sldId id="434" r:id="rId4"/>
    <p:sldId id="382" r:id="rId5"/>
    <p:sldId id="438" r:id="rId6"/>
    <p:sldId id="403" r:id="rId7"/>
    <p:sldId id="404" r:id="rId8"/>
    <p:sldId id="306" r:id="rId9"/>
    <p:sldId id="439" r:id="rId10"/>
    <p:sldId id="440" r:id="rId11"/>
    <p:sldId id="362" r:id="rId12"/>
    <p:sldId id="417" r:id="rId13"/>
    <p:sldId id="435" r:id="rId14"/>
    <p:sldId id="433" r:id="rId15"/>
    <p:sldId id="425" r:id="rId16"/>
    <p:sldId id="359" r:id="rId17"/>
    <p:sldId id="368" r:id="rId18"/>
    <p:sldId id="369" r:id="rId19"/>
    <p:sldId id="324" r:id="rId20"/>
    <p:sldId id="350" r:id="rId21"/>
    <p:sldId id="365" r:id="rId22"/>
    <p:sldId id="366" r:id="rId23"/>
    <p:sldId id="364" r:id="rId24"/>
    <p:sldId id="398" r:id="rId25"/>
    <p:sldId id="432" r:id="rId26"/>
    <p:sldId id="426" r:id="rId27"/>
    <p:sldId id="427" r:id="rId28"/>
    <p:sldId id="406" r:id="rId29"/>
    <p:sldId id="409" r:id="rId30"/>
    <p:sldId id="407" r:id="rId31"/>
    <p:sldId id="411" r:id="rId32"/>
    <p:sldId id="413" r:id="rId33"/>
    <p:sldId id="420" r:id="rId34"/>
    <p:sldId id="422" r:id="rId35"/>
    <p:sldId id="429" r:id="rId36"/>
    <p:sldId id="412" r:id="rId37"/>
    <p:sldId id="430" r:id="rId38"/>
    <p:sldId id="431" r:id="rId39"/>
    <p:sldId id="416" r:id="rId40"/>
    <p:sldId id="371" r:id="rId41"/>
    <p:sldId id="340" r:id="rId42"/>
    <p:sldId id="372" r:id="rId4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pitchFamily="8"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pitchFamily="8"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pitchFamily="8"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pitchFamily="8"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pitchFamily="8"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8"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8"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8"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37" autoAdjust="0"/>
    <p:restoredTop sz="94569" autoAdjust="0"/>
  </p:normalViewPr>
  <p:slideViewPr>
    <p:cSldViewPr>
      <p:cViewPr>
        <p:scale>
          <a:sx n="103" d="100"/>
          <a:sy n="103" d="100"/>
        </p:scale>
        <p:origin x="-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72"/>
    </p:cViewPr>
  </p:sorterViewPr>
  <p:notesViewPr>
    <p:cSldViewPr>
      <p:cViewPr varScale="1">
        <p:scale>
          <a:sx n="68" d="100"/>
          <a:sy n="68" d="100"/>
        </p:scale>
        <p:origin x="-2778"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pitchFamily="8" charset="0"/>
              </a:defRPr>
            </a:lvl1pPr>
          </a:lstStyle>
          <a:p>
            <a:pPr>
              <a:defRPr/>
            </a:pPr>
            <a:endParaRPr lang="en-US" dirty="0"/>
          </a:p>
        </p:txBody>
      </p:sp>
      <p:sp>
        <p:nvSpPr>
          <p:cNvPr id="7885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pitchFamily="8" charset="0"/>
              </a:defRPr>
            </a:lvl1pPr>
          </a:lstStyle>
          <a:p>
            <a:pPr>
              <a:defRPr/>
            </a:pPr>
            <a:endParaRPr lang="en-US" dirty="0"/>
          </a:p>
        </p:txBody>
      </p:sp>
      <p:sp>
        <p:nvSpPr>
          <p:cNvPr id="7885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pitchFamily="8" charset="0"/>
              </a:defRPr>
            </a:lvl1pPr>
          </a:lstStyle>
          <a:p>
            <a:pPr>
              <a:defRPr/>
            </a:pPr>
            <a:endParaRPr lang="en-US" dirty="0"/>
          </a:p>
        </p:txBody>
      </p:sp>
      <p:sp>
        <p:nvSpPr>
          <p:cNvPr id="7885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pitchFamily="8" charset="0"/>
              </a:defRPr>
            </a:lvl1pPr>
          </a:lstStyle>
          <a:p>
            <a:pPr>
              <a:defRPr/>
            </a:pPr>
            <a:fld id="{5D312444-6125-4940-9896-CD67A08BCF3A}" type="slidenum">
              <a:rPr lang="en-US"/>
              <a:pPr>
                <a:defRPr/>
              </a:pPr>
              <a:t>‹#›</a:t>
            </a:fld>
            <a:endParaRPr lang="en-US" dirty="0"/>
          </a:p>
        </p:txBody>
      </p:sp>
    </p:spTree>
    <p:extLst>
      <p:ext uri="{BB962C8B-B14F-4D97-AF65-F5344CB8AC3E}">
        <p14:creationId xmlns:p14="http://schemas.microsoft.com/office/powerpoint/2010/main" val="1862021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dirty="0"/>
          </a:p>
        </p:txBody>
      </p:sp>
      <p:sp>
        <p:nvSpPr>
          <p:cNvPr id="2048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21EA384E-9A24-40E7-92C2-011C25C98F47}" type="slidenum">
              <a:rPr lang="en-US"/>
              <a:pPr>
                <a:defRPr/>
              </a:pPr>
              <a:t>‹#›</a:t>
            </a:fld>
            <a:endParaRPr lang="en-US" dirty="0"/>
          </a:p>
        </p:txBody>
      </p:sp>
    </p:spTree>
    <p:extLst>
      <p:ext uri="{BB962C8B-B14F-4D97-AF65-F5344CB8AC3E}">
        <p14:creationId xmlns:p14="http://schemas.microsoft.com/office/powerpoint/2010/main" val="1908035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8" charset="-128"/>
              </a:defRPr>
            </a:lvl1pPr>
            <a:lvl2pPr marL="742950" indent="-285750">
              <a:defRPr sz="2400">
                <a:solidFill>
                  <a:schemeClr val="tx1"/>
                </a:solidFill>
                <a:latin typeface="Times New Roman" pitchFamily="18" charset="0"/>
                <a:ea typeface="ＭＳ Ｐゴシック" pitchFamily="8" charset="-128"/>
              </a:defRPr>
            </a:lvl2pPr>
            <a:lvl3pPr marL="1143000" indent="-228600">
              <a:defRPr sz="2400">
                <a:solidFill>
                  <a:schemeClr val="tx1"/>
                </a:solidFill>
                <a:latin typeface="Times New Roman" pitchFamily="18" charset="0"/>
                <a:ea typeface="ＭＳ Ｐゴシック" pitchFamily="8" charset="-128"/>
              </a:defRPr>
            </a:lvl3pPr>
            <a:lvl4pPr marL="1600200" indent="-228600">
              <a:defRPr sz="2400">
                <a:solidFill>
                  <a:schemeClr val="tx1"/>
                </a:solidFill>
                <a:latin typeface="Times New Roman" pitchFamily="18" charset="0"/>
                <a:ea typeface="ＭＳ Ｐゴシック" pitchFamily="8" charset="-128"/>
              </a:defRPr>
            </a:lvl4pPr>
            <a:lvl5pPr marL="2057400" indent="-228600">
              <a:defRPr sz="2400">
                <a:solidFill>
                  <a:schemeClr val="tx1"/>
                </a:solidFill>
                <a:latin typeface="Times New Roman" pitchFamily="18" charset="0"/>
                <a:ea typeface="ＭＳ Ｐゴシック" pitchFamily="8"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9pPr>
          </a:lstStyle>
          <a:p>
            <a:fld id="{73564554-4E08-4583-9197-7796DA0C2AA8}" type="slidenum">
              <a:rPr lang="en-US" sz="1200" smtClean="0">
                <a:latin typeface="Arial" charset="0"/>
              </a:rPr>
              <a:pPr/>
              <a:t>1</a:t>
            </a:fld>
            <a:endParaRPr lang="en-US" sz="1200" dirty="0" smtClean="0">
              <a:latin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18</a:t>
            </a:fld>
            <a:endParaRPr lang="en-US" dirty="0"/>
          </a:p>
        </p:txBody>
      </p:sp>
    </p:spTree>
    <p:extLst>
      <p:ext uri="{BB962C8B-B14F-4D97-AF65-F5344CB8AC3E}">
        <p14:creationId xmlns:p14="http://schemas.microsoft.com/office/powerpoint/2010/main" val="1534443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8" charset="-128"/>
              </a:defRPr>
            </a:lvl1pPr>
            <a:lvl2pPr marL="742950" indent="-285750">
              <a:defRPr sz="2400">
                <a:solidFill>
                  <a:schemeClr val="tx1"/>
                </a:solidFill>
                <a:latin typeface="Times New Roman" pitchFamily="18" charset="0"/>
                <a:ea typeface="ＭＳ Ｐゴシック" pitchFamily="8" charset="-128"/>
              </a:defRPr>
            </a:lvl2pPr>
            <a:lvl3pPr marL="1143000" indent="-228600">
              <a:defRPr sz="2400">
                <a:solidFill>
                  <a:schemeClr val="tx1"/>
                </a:solidFill>
                <a:latin typeface="Times New Roman" pitchFamily="18" charset="0"/>
                <a:ea typeface="ＭＳ Ｐゴシック" pitchFamily="8" charset="-128"/>
              </a:defRPr>
            </a:lvl3pPr>
            <a:lvl4pPr marL="1600200" indent="-228600">
              <a:defRPr sz="2400">
                <a:solidFill>
                  <a:schemeClr val="tx1"/>
                </a:solidFill>
                <a:latin typeface="Times New Roman" pitchFamily="18" charset="0"/>
                <a:ea typeface="ＭＳ Ｐゴシック" pitchFamily="8" charset="-128"/>
              </a:defRPr>
            </a:lvl4pPr>
            <a:lvl5pPr marL="2057400" indent="-228600">
              <a:defRPr sz="2400">
                <a:solidFill>
                  <a:schemeClr val="tx1"/>
                </a:solidFill>
                <a:latin typeface="Times New Roman" pitchFamily="18" charset="0"/>
                <a:ea typeface="ＭＳ Ｐゴシック" pitchFamily="8"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9pPr>
          </a:lstStyle>
          <a:p>
            <a:fld id="{A0BC290D-8494-4A04-B9DA-CD3B66061020}" type="slidenum">
              <a:rPr lang="en-US" sz="1200" smtClean="0">
                <a:latin typeface="Arial" charset="0"/>
              </a:rPr>
              <a:pPr/>
              <a:t>19</a:t>
            </a:fld>
            <a:endParaRPr lang="en-US" sz="1200" dirty="0" smtClean="0">
              <a:latin typeface="Arial"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dirty="0" smtClean="0"/>
              <a:t>Use your FFL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 student is different.</a:t>
            </a:r>
          </a:p>
          <a:p>
            <a:r>
              <a:rPr lang="en-US" dirty="0" smtClean="0"/>
              <a:t>This list is just the bulls eye of a target</a:t>
            </a:r>
            <a:r>
              <a:rPr lang="en-US" baseline="0" dirty="0" smtClean="0"/>
              <a:t> the larger circle would include Faculty, Colleagues and co-workers</a:t>
            </a:r>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20</a:t>
            </a:fld>
            <a:endParaRPr lang="en-US" dirty="0"/>
          </a:p>
        </p:txBody>
      </p:sp>
    </p:spTree>
    <p:extLst>
      <p:ext uri="{BB962C8B-B14F-4D97-AF65-F5344CB8AC3E}">
        <p14:creationId xmlns:p14="http://schemas.microsoft.com/office/powerpoint/2010/main" val="3902598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21</a:t>
            </a:fld>
            <a:endParaRPr lang="en-US" dirty="0"/>
          </a:p>
        </p:txBody>
      </p:sp>
    </p:spTree>
    <p:extLst>
      <p:ext uri="{BB962C8B-B14F-4D97-AF65-F5344CB8AC3E}">
        <p14:creationId xmlns:p14="http://schemas.microsoft.com/office/powerpoint/2010/main" val="279726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 a safe environment</a:t>
            </a:r>
            <a:r>
              <a:rPr lang="en-US" baseline="0" dirty="0" smtClean="0"/>
              <a:t> for students to discuss challenges and ask questions.</a:t>
            </a:r>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22</a:t>
            </a:fld>
            <a:endParaRPr lang="en-US" dirty="0"/>
          </a:p>
        </p:txBody>
      </p:sp>
    </p:spTree>
    <p:extLst>
      <p:ext uri="{BB962C8B-B14F-4D97-AF65-F5344CB8AC3E}">
        <p14:creationId xmlns:p14="http://schemas.microsoft.com/office/powerpoint/2010/main" val="289252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23</a:t>
            </a:fld>
            <a:endParaRPr lang="en-US" dirty="0"/>
          </a:p>
        </p:txBody>
      </p:sp>
    </p:spTree>
    <p:extLst>
      <p:ext uri="{BB962C8B-B14F-4D97-AF65-F5344CB8AC3E}">
        <p14:creationId xmlns:p14="http://schemas.microsoft.com/office/powerpoint/2010/main" val="2876842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40</a:t>
            </a:fld>
            <a:endParaRPr lang="en-US" dirty="0"/>
          </a:p>
        </p:txBody>
      </p:sp>
    </p:spTree>
    <p:extLst>
      <p:ext uri="{BB962C8B-B14F-4D97-AF65-F5344CB8AC3E}">
        <p14:creationId xmlns:p14="http://schemas.microsoft.com/office/powerpoint/2010/main" val="1312793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41</a:t>
            </a:fld>
            <a:endParaRPr lang="en-US" dirty="0"/>
          </a:p>
        </p:txBody>
      </p:sp>
    </p:spTree>
    <p:extLst>
      <p:ext uri="{BB962C8B-B14F-4D97-AF65-F5344CB8AC3E}">
        <p14:creationId xmlns:p14="http://schemas.microsoft.com/office/powerpoint/2010/main" val="3778278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42</a:t>
            </a:fld>
            <a:endParaRPr lang="en-US" dirty="0"/>
          </a:p>
        </p:txBody>
      </p:sp>
    </p:spTree>
    <p:extLst>
      <p:ext uri="{BB962C8B-B14F-4D97-AF65-F5344CB8AC3E}">
        <p14:creationId xmlns:p14="http://schemas.microsoft.com/office/powerpoint/2010/main" val="3089335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dirty="0" smtClean="0"/>
              <a:t>Move around and get food, stretch, etc.</a:t>
            </a:r>
          </a:p>
          <a:p>
            <a:pPr>
              <a:buFontTx/>
              <a:buChar char="•"/>
            </a:pPr>
            <a:r>
              <a:rPr lang="en-US" dirty="0" smtClean="0"/>
              <a:t>Where the bathrooms are</a:t>
            </a:r>
          </a:p>
          <a:p>
            <a:pPr>
              <a:buFontTx/>
              <a:buChar char="•"/>
            </a:pPr>
            <a:r>
              <a:rPr lang="en-US" dirty="0" smtClean="0"/>
              <a:t>Questions throughout</a:t>
            </a:r>
          </a:p>
          <a:p>
            <a:pPr>
              <a:buFontTx/>
              <a:buChar char="•"/>
            </a:pPr>
            <a:r>
              <a:rPr lang="en-US" dirty="0" smtClean="0"/>
              <a:t>Why we are combining MSW and BASW</a:t>
            </a:r>
          </a:p>
          <a:p>
            <a:pPr>
              <a:buFontTx/>
              <a:buChar char="•"/>
            </a:pPr>
            <a:r>
              <a:rPr lang="en-US" dirty="0" smtClean="0"/>
              <a:t>Ambitious Agenda</a:t>
            </a:r>
          </a:p>
          <a:p>
            <a:endParaRPr lang="en-US" dirty="0"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8" charset="-128"/>
              </a:defRPr>
            </a:lvl1pPr>
            <a:lvl2pPr marL="742950" indent="-285750">
              <a:defRPr sz="2400">
                <a:solidFill>
                  <a:schemeClr val="tx1"/>
                </a:solidFill>
                <a:latin typeface="Times New Roman" pitchFamily="18" charset="0"/>
                <a:ea typeface="ＭＳ Ｐゴシック" pitchFamily="8" charset="-128"/>
              </a:defRPr>
            </a:lvl2pPr>
            <a:lvl3pPr marL="1143000" indent="-228600">
              <a:defRPr sz="2400">
                <a:solidFill>
                  <a:schemeClr val="tx1"/>
                </a:solidFill>
                <a:latin typeface="Times New Roman" pitchFamily="18" charset="0"/>
                <a:ea typeface="ＭＳ Ｐゴシック" pitchFamily="8" charset="-128"/>
              </a:defRPr>
            </a:lvl3pPr>
            <a:lvl4pPr marL="1600200" indent="-228600">
              <a:defRPr sz="2400">
                <a:solidFill>
                  <a:schemeClr val="tx1"/>
                </a:solidFill>
                <a:latin typeface="Times New Roman" pitchFamily="18" charset="0"/>
                <a:ea typeface="ＭＳ Ｐゴシック" pitchFamily="8" charset="-128"/>
              </a:defRPr>
            </a:lvl4pPr>
            <a:lvl5pPr marL="2057400" indent="-228600">
              <a:defRPr sz="2400">
                <a:solidFill>
                  <a:schemeClr val="tx1"/>
                </a:solidFill>
                <a:latin typeface="Times New Roman" pitchFamily="18" charset="0"/>
                <a:ea typeface="ＭＳ Ｐゴシック" pitchFamily="8"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9pPr>
          </a:lstStyle>
          <a:p>
            <a:fld id="{B5C0B5A7-F165-4500-98BE-768C70DD0C14}" type="slidenum">
              <a:rPr lang="en-US" sz="1200" smtClean="0">
                <a:solidFill>
                  <a:prstClr val="black"/>
                </a:solidFill>
                <a:latin typeface="Arial" charset="0"/>
              </a:rPr>
              <a:pPr/>
              <a:t>2</a:t>
            </a:fld>
            <a:endParaRPr lang="en-US" sz="1200" dirty="0" smtClean="0">
              <a:solidFill>
                <a:prstClr val="black"/>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Dynamic tension of doing a job before</a:t>
            </a:r>
            <a:r>
              <a:rPr lang="en-US" baseline="0" dirty="0" smtClean="0"/>
              <a:t> being fully trained for it.</a:t>
            </a:r>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8</a:t>
            </a:fld>
            <a:endParaRPr lang="en-US" dirty="0"/>
          </a:p>
        </p:txBody>
      </p:sp>
    </p:spTree>
    <p:extLst>
      <p:ext uri="{BB962C8B-B14F-4D97-AF65-F5344CB8AC3E}">
        <p14:creationId xmlns:p14="http://schemas.microsoft.com/office/powerpoint/2010/main" val="3678620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11</a:t>
            </a:fld>
            <a:endParaRPr lang="en-US" dirty="0"/>
          </a:p>
        </p:txBody>
      </p:sp>
    </p:spTree>
    <p:extLst>
      <p:ext uri="{BB962C8B-B14F-4D97-AF65-F5344CB8AC3E}">
        <p14:creationId xmlns:p14="http://schemas.microsoft.com/office/powerpoint/2010/main" val="2202478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13</a:t>
            </a:fld>
            <a:endParaRPr lang="en-US" dirty="0"/>
          </a:p>
        </p:txBody>
      </p:sp>
    </p:spTree>
    <p:extLst>
      <p:ext uri="{BB962C8B-B14F-4D97-AF65-F5344CB8AC3E}">
        <p14:creationId xmlns:p14="http://schemas.microsoft.com/office/powerpoint/2010/main" val="3752833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14</a:t>
            </a:fld>
            <a:endParaRPr lang="en-US" dirty="0"/>
          </a:p>
        </p:txBody>
      </p:sp>
    </p:spTree>
    <p:extLst>
      <p:ext uri="{BB962C8B-B14F-4D97-AF65-F5344CB8AC3E}">
        <p14:creationId xmlns:p14="http://schemas.microsoft.com/office/powerpoint/2010/main" val="2826878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8" charset="-128"/>
              </a:defRPr>
            </a:lvl1pPr>
            <a:lvl2pPr marL="742950" indent="-285750">
              <a:defRPr sz="2400">
                <a:solidFill>
                  <a:schemeClr val="tx1"/>
                </a:solidFill>
                <a:latin typeface="Times New Roman" pitchFamily="18" charset="0"/>
                <a:ea typeface="ＭＳ Ｐゴシック" pitchFamily="8" charset="-128"/>
              </a:defRPr>
            </a:lvl2pPr>
            <a:lvl3pPr marL="1143000" indent="-228600">
              <a:defRPr sz="2400">
                <a:solidFill>
                  <a:schemeClr val="tx1"/>
                </a:solidFill>
                <a:latin typeface="Times New Roman" pitchFamily="18" charset="0"/>
                <a:ea typeface="ＭＳ Ｐゴシック" pitchFamily="8" charset="-128"/>
              </a:defRPr>
            </a:lvl3pPr>
            <a:lvl4pPr marL="1600200" indent="-228600">
              <a:defRPr sz="2400">
                <a:solidFill>
                  <a:schemeClr val="tx1"/>
                </a:solidFill>
                <a:latin typeface="Times New Roman" pitchFamily="18" charset="0"/>
                <a:ea typeface="ＭＳ Ｐゴシック" pitchFamily="8" charset="-128"/>
              </a:defRPr>
            </a:lvl4pPr>
            <a:lvl5pPr marL="2057400" indent="-228600">
              <a:defRPr sz="2400">
                <a:solidFill>
                  <a:schemeClr val="tx1"/>
                </a:solidFill>
                <a:latin typeface="Times New Roman" pitchFamily="18" charset="0"/>
                <a:ea typeface="ＭＳ Ｐゴシック" pitchFamily="8"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8" charset="-128"/>
              </a:defRPr>
            </a:lvl9pPr>
          </a:lstStyle>
          <a:p>
            <a:fld id="{AB36C081-8B0F-42BB-8034-9EEA4A8D84E6}" type="slidenum">
              <a:rPr lang="en-US" sz="1200" smtClean="0">
                <a:latin typeface="Arial" charset="0"/>
              </a:rPr>
              <a:pPr/>
              <a:t>15</a:t>
            </a:fld>
            <a:endParaRPr lang="en-US" sz="1200" dirty="0" smtClean="0">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dirty="0" smtClean="0"/>
              <a:t>If questions, check with FFL – what’s not included (Thanksgiving, Spring Break)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16</a:t>
            </a:fld>
            <a:endParaRPr lang="en-US" dirty="0"/>
          </a:p>
        </p:txBody>
      </p:sp>
    </p:spTree>
    <p:extLst>
      <p:ext uri="{BB962C8B-B14F-4D97-AF65-F5344CB8AC3E}">
        <p14:creationId xmlns:p14="http://schemas.microsoft.com/office/powerpoint/2010/main" val="161650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EA384E-9A24-40E7-92C2-011C25C98F47}" type="slidenum">
              <a:rPr lang="en-US" smtClean="0"/>
              <a:pPr>
                <a:defRPr/>
              </a:pPr>
              <a:t>17</a:t>
            </a:fld>
            <a:endParaRPr lang="en-US" dirty="0"/>
          </a:p>
        </p:txBody>
      </p:sp>
    </p:spTree>
    <p:extLst>
      <p:ext uri="{BB962C8B-B14F-4D97-AF65-F5344CB8AC3E}">
        <p14:creationId xmlns:p14="http://schemas.microsoft.com/office/powerpoint/2010/main" val="1101964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Slide Number Placeholder 7"/>
          <p:cNvSpPr>
            <a:spLocks noGrp="1"/>
          </p:cNvSpPr>
          <p:nvPr>
            <p:ph type="sldNum" sz="quarter" idx="11"/>
          </p:nvPr>
        </p:nvSpPr>
        <p:spPr/>
        <p:txBody>
          <a:bodyPr/>
          <a:lstStyle/>
          <a:p>
            <a:fld id="{FA84A37A-AFC2-4A01-80A1-FC20F2C0D5BB}" type="slidenum">
              <a:rPr lang="en-US" smtClean="0"/>
              <a:pPr/>
              <a:t>‹#›</a:t>
            </a:fld>
            <a:endParaRPr lang="en-US" dirty="0"/>
          </a:p>
        </p:txBody>
      </p:sp>
      <p:sp>
        <p:nvSpPr>
          <p:cNvPr id="9" name="Footer Placeholder 8"/>
          <p:cNvSpPr>
            <a:spLocks noGrp="1"/>
          </p:cNvSpPr>
          <p:nvPr>
            <p:ph type="ftr" sz="quarter" idx="12"/>
          </p:nvPr>
        </p:nvSpPr>
        <p:spPr/>
        <p:txBody>
          <a:body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B5297C6-8AD6-407E-8BC8-A98B41B947CC}"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2AD7638-405D-4CF2-BD45-B2524AE08A12}"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9861C892-D1FA-0446-9FAF-8327B67C1E7D}" type="datetimeFigureOut">
              <a:rPr lang="en-US" smtClean="0"/>
              <a:t>8/3/2014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A5193-527C-7F43-8C80-560885AC269D}" type="slidenum">
              <a:rPr lang="en-US" smtClean="0"/>
              <a:t>‹#›</a:t>
            </a:fld>
            <a:endParaRPr lang="en-US"/>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488769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BC8E883-426A-444F-A2DF-119AF26A38B7}"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5411F29-26B5-4F13-B691-0C97A6C2E7A6}" type="slidenum">
              <a:rPr lang="en-US" smtClean="0"/>
              <a:pPr>
                <a:defRPr/>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69CA74E-D371-4E32-A5CF-3D7C9E419877}" type="slidenum">
              <a:rPr lang="en-US" smtClean="0"/>
              <a:pPr>
                <a:defRPr/>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6068308-7EE5-4E44-BAE1-E5EA0071FDF4}" type="slidenum">
              <a:rPr lang="en-US" smtClean="0"/>
              <a:pPr>
                <a:defRPr/>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ACF4D161-126E-429F-BDFB-560C13415527}"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2D7A5E5D-DCF8-4A49-B07C-A2D2B9FCE5C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E2B74C5-CF97-4175-A805-7B0B9E1398B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762E20C4-808E-4D41-8A31-93AEF2F70B1A}" type="slidenum">
              <a:rPr lang="en-US" smtClean="0"/>
              <a:pPr>
                <a:defRPr/>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322" r:id="rId1"/>
    <p:sldLayoutId id="2147484323" r:id="rId2"/>
    <p:sldLayoutId id="2147484324" r:id="rId3"/>
    <p:sldLayoutId id="2147484325" r:id="rId4"/>
    <p:sldLayoutId id="2147484326" r:id="rId5"/>
    <p:sldLayoutId id="2147484327" r:id="rId6"/>
    <p:sldLayoutId id="2147484328" r:id="rId7"/>
    <p:sldLayoutId id="2147484329" r:id="rId8"/>
    <p:sldLayoutId id="2147484330" r:id="rId9"/>
    <p:sldLayoutId id="2147484331" r:id="rId10"/>
    <p:sldLayoutId id="2147484332" r:id="rId11"/>
    <p:sldLayoutId id="2147484334" r:id="rId12"/>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agepub.com/upm-data/36524_PE_Chapter2.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field%20instructor%20supervision%20no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Field Instructor Training	</a:t>
            </a:r>
          </a:p>
        </p:txBody>
      </p:sp>
      <p:sp>
        <p:nvSpPr>
          <p:cNvPr id="3075" name="Rectangle 3"/>
          <p:cNvSpPr>
            <a:spLocks noGrp="1" noChangeArrowheads="1"/>
          </p:cNvSpPr>
          <p:nvPr>
            <p:ph type="subTitle" idx="1"/>
          </p:nvPr>
        </p:nvSpPr>
        <p:spPr/>
        <p:txBody>
          <a:bodyPr/>
          <a:lstStyle/>
          <a:p>
            <a:pPr eaLnBrk="1" hangingPunct="1">
              <a:buFont typeface="Wingdings" pitchFamily="2" charset="2"/>
              <a:buNone/>
            </a:pPr>
            <a:r>
              <a:rPr lang="en-US" dirty="0" smtClean="0"/>
              <a:t>VA Palo Alto Health Care System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lumMod val="50000"/>
                  </a:schemeClr>
                </a:solidFill>
              </a:rPr>
              <a:t>Field Instructors Attend to Issues of:</a:t>
            </a:r>
          </a:p>
        </p:txBody>
      </p:sp>
      <p:sp>
        <p:nvSpPr>
          <p:cNvPr id="3" name="Content Placeholder 2"/>
          <p:cNvSpPr>
            <a:spLocks noGrp="1"/>
          </p:cNvSpPr>
          <p:nvPr>
            <p:ph idx="1"/>
          </p:nvPr>
        </p:nvSpPr>
        <p:spPr/>
        <p:txBody>
          <a:bodyPr>
            <a:noAutofit/>
          </a:bodyPr>
          <a:lstStyle/>
          <a:p>
            <a:pPr marL="571500" indent="-571500">
              <a:buFont typeface="Wingdings" pitchFamily="2" charset="2"/>
              <a:buChar char="§"/>
            </a:pPr>
            <a:r>
              <a:rPr lang="en-US" sz="2800" dirty="0"/>
              <a:t>Practice and skills development</a:t>
            </a:r>
          </a:p>
          <a:p>
            <a:pPr marL="1028700" lvl="1" indent="-571500">
              <a:buFont typeface="Wingdings" pitchFamily="2" charset="2"/>
              <a:buChar char="§"/>
            </a:pPr>
            <a:r>
              <a:rPr lang="en-US" sz="2800" dirty="0"/>
              <a:t>Student learning and client goals</a:t>
            </a:r>
          </a:p>
          <a:p>
            <a:pPr marL="1028700" lvl="1" indent="-571500">
              <a:buFont typeface="Wingdings" pitchFamily="2" charset="2"/>
              <a:buChar char="§"/>
            </a:pPr>
            <a:r>
              <a:rPr lang="en-US" sz="2800" dirty="0"/>
              <a:t>Risk management</a:t>
            </a:r>
          </a:p>
          <a:p>
            <a:pPr marL="571500" indent="-571500">
              <a:buFont typeface="Wingdings" pitchFamily="2" charset="2"/>
              <a:buChar char="§"/>
            </a:pPr>
            <a:r>
              <a:rPr lang="en-US" sz="2800" dirty="0"/>
              <a:t>Ethical dilemmas</a:t>
            </a:r>
          </a:p>
          <a:p>
            <a:pPr marL="571500" indent="-571500">
              <a:buFont typeface="Wingdings" pitchFamily="2" charset="2"/>
              <a:buChar char="§"/>
            </a:pPr>
            <a:r>
              <a:rPr lang="en-US" sz="2800" dirty="0"/>
              <a:t>Decision making and critical thinking</a:t>
            </a:r>
          </a:p>
          <a:p>
            <a:pPr marL="571500" indent="-571500">
              <a:buFont typeface="Wingdings" pitchFamily="2" charset="2"/>
              <a:buChar char="§"/>
            </a:pPr>
            <a:r>
              <a:rPr lang="en-US" sz="2800" dirty="0" smtClean="0"/>
              <a:t>Self-regulation </a:t>
            </a:r>
            <a:r>
              <a:rPr lang="en-US" sz="2800" dirty="0"/>
              <a:t>and use of self</a:t>
            </a:r>
          </a:p>
          <a:p>
            <a:pPr marL="571500" indent="-571500">
              <a:buFont typeface="Wingdings" pitchFamily="2" charset="2"/>
              <a:buChar char="§"/>
            </a:pPr>
            <a:r>
              <a:rPr lang="en-US" sz="2800" dirty="0"/>
              <a:t>Issues of difference and cross cultural work</a:t>
            </a:r>
          </a:p>
          <a:p>
            <a:pPr marL="571500" indent="-571500">
              <a:buFont typeface="Wingdings" pitchFamily="2" charset="2"/>
              <a:buChar char="§"/>
            </a:pPr>
            <a:r>
              <a:rPr lang="en-US" sz="2800" dirty="0"/>
              <a:t>Attitudes and </a:t>
            </a:r>
            <a:r>
              <a:rPr lang="en-US" sz="2800" dirty="0" smtClean="0"/>
              <a:t>Values</a:t>
            </a:r>
          </a:p>
          <a:p>
            <a:pPr marL="571500" indent="-571500">
              <a:buFont typeface="Wingdings" pitchFamily="2" charset="2"/>
              <a:buChar char="§"/>
            </a:pPr>
            <a:r>
              <a:rPr lang="en-US" sz="2800" dirty="0"/>
              <a:t>Knowledge and theory base</a:t>
            </a:r>
          </a:p>
          <a:p>
            <a:pPr marL="571500" indent="-571500">
              <a:buFont typeface="Wingdings" pitchFamily="2" charset="2"/>
              <a:buChar char="§"/>
            </a:pPr>
            <a:endParaRPr lang="en-US" sz="2800" dirty="0"/>
          </a:p>
          <a:p>
            <a:endParaRPr lang="en-US" sz="2800" dirty="0"/>
          </a:p>
        </p:txBody>
      </p:sp>
    </p:spTree>
    <p:extLst>
      <p:ext uri="{BB962C8B-B14F-4D97-AF65-F5344CB8AC3E}">
        <p14:creationId xmlns:p14="http://schemas.microsoft.com/office/powerpoint/2010/main" val="348424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 Theoretical Perspectives</a:t>
            </a:r>
            <a:endParaRPr lang="en-US" dirty="0"/>
          </a:p>
        </p:txBody>
      </p:sp>
      <p:sp>
        <p:nvSpPr>
          <p:cNvPr id="3" name="Content Placeholder 2"/>
          <p:cNvSpPr>
            <a:spLocks noGrp="1"/>
          </p:cNvSpPr>
          <p:nvPr>
            <p:ph idx="1"/>
          </p:nvPr>
        </p:nvSpPr>
        <p:spPr>
          <a:xfrm>
            <a:off x="872067" y="2209800"/>
            <a:ext cx="7408333" cy="3916363"/>
          </a:xfrm>
        </p:spPr>
        <p:txBody>
          <a:bodyPr>
            <a:normAutofit fontScale="92500" lnSpcReduction="10000"/>
          </a:bodyPr>
          <a:lstStyle/>
          <a:p>
            <a:r>
              <a:rPr lang="en-US" dirty="0" smtClean="0"/>
              <a:t>Systems</a:t>
            </a:r>
          </a:p>
          <a:p>
            <a:r>
              <a:rPr lang="en-US" dirty="0" smtClean="0"/>
              <a:t>Conflict</a:t>
            </a:r>
          </a:p>
          <a:p>
            <a:r>
              <a:rPr lang="en-US" dirty="0" smtClean="0"/>
              <a:t>Rational Choice</a:t>
            </a:r>
          </a:p>
          <a:p>
            <a:r>
              <a:rPr lang="en-US" dirty="0" smtClean="0"/>
              <a:t>Social Constructionist</a:t>
            </a:r>
          </a:p>
          <a:p>
            <a:r>
              <a:rPr lang="en-US" dirty="0" smtClean="0"/>
              <a:t>Psychodynamic</a:t>
            </a:r>
          </a:p>
          <a:p>
            <a:r>
              <a:rPr lang="en-US" dirty="0" smtClean="0"/>
              <a:t>Developmental</a:t>
            </a:r>
          </a:p>
          <a:p>
            <a:r>
              <a:rPr lang="en-US" dirty="0" smtClean="0"/>
              <a:t>Social Behavioral</a:t>
            </a:r>
          </a:p>
          <a:p>
            <a:r>
              <a:rPr lang="en-US" dirty="0" smtClean="0"/>
              <a:t>Humanistic</a:t>
            </a:r>
          </a:p>
          <a:p>
            <a:r>
              <a:rPr lang="en-US" dirty="0" smtClean="0"/>
              <a:t>Chapter: Theoretical Perspectives on Human Behavior</a:t>
            </a:r>
          </a:p>
          <a:p>
            <a:pPr lvl="1"/>
            <a:r>
              <a:rPr lang="en-US" dirty="0" smtClean="0">
                <a:hlinkClick r:id="rId3"/>
              </a:rPr>
              <a:t>http</a:t>
            </a:r>
            <a:r>
              <a:rPr lang="en-US" dirty="0">
                <a:hlinkClick r:id="rId3"/>
              </a:rPr>
              <a:t>://www.sagepub.com/upm-data/36524_PE_Chapter2.pdf</a:t>
            </a:r>
            <a:endParaRPr lang="en-US" dirty="0" smtClean="0"/>
          </a:p>
        </p:txBody>
      </p:sp>
    </p:spTree>
    <p:extLst>
      <p:ext uri="{BB962C8B-B14F-4D97-AF65-F5344CB8AC3E}">
        <p14:creationId xmlns:p14="http://schemas.microsoft.com/office/powerpoint/2010/main" val="418369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Some Examples of How to Integrate Classroom Learning into Field Instruction:</a:t>
            </a:r>
            <a:endParaRPr lang="en-US" sz="3200" dirty="0"/>
          </a:p>
        </p:txBody>
      </p:sp>
      <p:sp>
        <p:nvSpPr>
          <p:cNvPr id="2" name="Content Placeholder 1"/>
          <p:cNvSpPr>
            <a:spLocks noGrp="1"/>
          </p:cNvSpPr>
          <p:nvPr>
            <p:ph idx="1"/>
          </p:nvPr>
        </p:nvSpPr>
        <p:spPr>
          <a:xfrm>
            <a:off x="872067" y="2362200"/>
            <a:ext cx="7408333" cy="3763963"/>
          </a:xfrm>
        </p:spPr>
        <p:txBody>
          <a:bodyPr>
            <a:normAutofit fontScale="25000" lnSpcReduction="20000"/>
          </a:bodyPr>
          <a:lstStyle/>
          <a:p>
            <a:pPr marL="0" indent="0">
              <a:buNone/>
            </a:pPr>
            <a:r>
              <a:rPr lang="en-US" sz="5500" dirty="0" smtClean="0"/>
              <a:t>The </a:t>
            </a:r>
            <a:r>
              <a:rPr lang="en-US" sz="5500" dirty="0"/>
              <a:t>intern reflects on an individual and/or family and identify and </a:t>
            </a:r>
            <a:r>
              <a:rPr lang="en-US" sz="5500" dirty="0" smtClean="0"/>
              <a:t>describes </a:t>
            </a:r>
            <a:r>
              <a:rPr lang="en-US" sz="5500" dirty="0"/>
              <a:t>the different elements of Systems Theory that are relevant (subsystems, boundaries, differentiation, </a:t>
            </a:r>
            <a:r>
              <a:rPr lang="en-US" sz="5500" dirty="0" err="1"/>
              <a:t>equifinality</a:t>
            </a:r>
            <a:r>
              <a:rPr lang="en-US" sz="5500" dirty="0"/>
              <a:t>, etc.).</a:t>
            </a:r>
          </a:p>
          <a:p>
            <a:endParaRPr lang="en-US" sz="5500" dirty="0"/>
          </a:p>
          <a:p>
            <a:pPr marL="0" indent="0">
              <a:buNone/>
            </a:pPr>
            <a:r>
              <a:rPr lang="en-US" sz="5500" dirty="0" smtClean="0"/>
              <a:t>Once </a:t>
            </a:r>
            <a:r>
              <a:rPr lang="en-US" sz="5500" dirty="0"/>
              <a:t>the intern identifies relevant theory(</a:t>
            </a:r>
            <a:r>
              <a:rPr lang="en-US" sz="5500" dirty="0" err="1"/>
              <a:t>ies</a:t>
            </a:r>
            <a:r>
              <a:rPr lang="en-US" sz="5500" dirty="0"/>
              <a:t>), the intern develops and implements specific strategies that </a:t>
            </a:r>
            <a:r>
              <a:rPr lang="en-US" sz="5500" dirty="0" smtClean="0"/>
              <a:t>be can </a:t>
            </a:r>
            <a:r>
              <a:rPr lang="en-US" sz="5500" dirty="0"/>
              <a:t>employed to integrate the theory(</a:t>
            </a:r>
            <a:r>
              <a:rPr lang="en-US" sz="5500" dirty="0" err="1"/>
              <a:t>ies</a:t>
            </a:r>
            <a:r>
              <a:rPr lang="en-US" sz="5500" dirty="0"/>
              <a:t>). </a:t>
            </a:r>
          </a:p>
          <a:p>
            <a:endParaRPr lang="en-US" sz="5500" dirty="0"/>
          </a:p>
          <a:p>
            <a:pPr marL="0" indent="0">
              <a:buNone/>
            </a:pPr>
            <a:r>
              <a:rPr lang="en-US" sz="5500" dirty="0" smtClean="0"/>
              <a:t>The </a:t>
            </a:r>
            <a:r>
              <a:rPr lang="en-US" sz="5500" dirty="0"/>
              <a:t>intern reviews the 8 theoretical perspectives, and gives descriptive examples of how each theory may be relevant to their caseload, the organization, and/or the community.</a:t>
            </a:r>
          </a:p>
          <a:p>
            <a:endParaRPr lang="en-US" sz="5500" dirty="0"/>
          </a:p>
          <a:p>
            <a:pPr marL="0" indent="0">
              <a:buNone/>
            </a:pPr>
            <a:r>
              <a:rPr lang="en-US" sz="5500" dirty="0" smtClean="0"/>
              <a:t>In </a:t>
            </a:r>
            <a:r>
              <a:rPr lang="en-US" sz="5500" dirty="0"/>
              <a:t>supervision, the intern is asked to examine dynamics of power, privilege, and oppression in the field setting, and its effects on the individuals and systems involved.</a:t>
            </a:r>
          </a:p>
          <a:p>
            <a:endParaRPr lang="en-US" sz="5500" dirty="0" smtClean="0"/>
          </a:p>
          <a:p>
            <a:endParaRPr lang="en-US" dirty="0" smtClean="0"/>
          </a:p>
          <a:p>
            <a:endParaRPr lang="en-US" dirty="0"/>
          </a:p>
        </p:txBody>
      </p:sp>
    </p:spTree>
    <p:extLst>
      <p:ext uri="{BB962C8B-B14F-4D97-AF65-F5344CB8AC3E}">
        <p14:creationId xmlns:p14="http://schemas.microsoft.com/office/powerpoint/2010/main" val="3367277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Field Instruction Objectives:</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Teach students how to practice social work, not to do a particular job. </a:t>
            </a:r>
            <a:endParaRPr lang="en-US" sz="3200" dirty="0" smtClean="0"/>
          </a:p>
          <a:p>
            <a:endParaRPr lang="en-US" sz="3200" dirty="0"/>
          </a:p>
          <a:p>
            <a:r>
              <a:rPr lang="en-US" sz="3200" dirty="0" smtClean="0"/>
              <a:t>Help students learn to use social work skills effectively and to use knowledge and values to inform practice</a:t>
            </a:r>
            <a:r>
              <a:rPr lang="en-US" sz="3200" dirty="0" smtClean="0"/>
              <a:t>.</a:t>
            </a:r>
          </a:p>
          <a:p>
            <a:endParaRPr lang="en-US" sz="3200" dirty="0" smtClean="0"/>
          </a:p>
          <a:p>
            <a:r>
              <a:rPr lang="en-US" sz="3200" dirty="0" smtClean="0"/>
              <a:t>Evaluate </a:t>
            </a:r>
            <a:r>
              <a:rPr lang="en-US" sz="3200" dirty="0" smtClean="0"/>
              <a:t>skills through observing </a:t>
            </a:r>
            <a:r>
              <a:rPr lang="en-US" sz="3200" dirty="0" smtClean="0"/>
              <a:t>them, </a:t>
            </a:r>
            <a:r>
              <a:rPr lang="en-US" sz="3200" dirty="0" smtClean="0"/>
              <a:t>not just by </a:t>
            </a:r>
            <a:r>
              <a:rPr lang="en-US" sz="3200" dirty="0" smtClean="0"/>
              <a:t>student self </a:t>
            </a:r>
            <a:r>
              <a:rPr lang="en-US" sz="3200" dirty="0" smtClean="0"/>
              <a:t>report.</a:t>
            </a:r>
            <a:endParaRPr lang="en-US" sz="3200" dirty="0"/>
          </a:p>
        </p:txBody>
      </p:sp>
    </p:spTree>
    <p:extLst>
      <p:ext uri="{BB962C8B-B14F-4D97-AF65-F5344CB8AC3E}">
        <p14:creationId xmlns:p14="http://schemas.microsoft.com/office/powerpoint/2010/main" val="1219311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Developing competence through multiple iterations of: </a:t>
            </a:r>
            <a:endParaRPr lang="en-US" sz="4000" dirty="0"/>
          </a:p>
        </p:txBody>
      </p:sp>
      <p:sp>
        <p:nvSpPr>
          <p:cNvPr id="3" name="Content Placeholder 2"/>
          <p:cNvSpPr>
            <a:spLocks noGrp="1"/>
          </p:cNvSpPr>
          <p:nvPr>
            <p:ph idx="1"/>
          </p:nvPr>
        </p:nvSpPr>
        <p:spPr/>
        <p:txBody>
          <a:bodyPr>
            <a:normAutofit/>
          </a:bodyPr>
          <a:lstStyle/>
          <a:p>
            <a:endParaRPr lang="en-US" dirty="0" smtClean="0"/>
          </a:p>
          <a:p>
            <a:r>
              <a:rPr lang="en-US" dirty="0" smtClean="0"/>
              <a:t>Practice/Action</a:t>
            </a:r>
            <a:endParaRPr lang="en-US" dirty="0" smtClean="0"/>
          </a:p>
          <a:p>
            <a:r>
              <a:rPr lang="en-US" dirty="0" smtClean="0"/>
              <a:t>Reflection</a:t>
            </a:r>
          </a:p>
          <a:p>
            <a:r>
              <a:rPr lang="en-US" dirty="0" smtClean="0"/>
              <a:t>Critical Thinking</a:t>
            </a:r>
          </a:p>
          <a:p>
            <a:r>
              <a:rPr lang="en-US" dirty="0" smtClean="0"/>
              <a:t>Analysis of Practice/Conceptualization</a:t>
            </a:r>
          </a:p>
          <a:p>
            <a:r>
              <a:rPr lang="en-US" dirty="0" smtClean="0"/>
              <a:t>Observation and Feedback</a:t>
            </a:r>
          </a:p>
          <a:p>
            <a:r>
              <a:rPr lang="en-US" dirty="0" smtClean="0"/>
              <a:t>Further Opportunities for Practice/Action</a:t>
            </a:r>
          </a:p>
          <a:p>
            <a:pPr lvl="4"/>
            <a:endParaRPr lang="en-US" dirty="0" smtClean="0"/>
          </a:p>
          <a:p>
            <a:pPr lvl="4"/>
            <a:endParaRPr lang="en-US" dirty="0"/>
          </a:p>
          <a:p>
            <a:pPr lvl="8"/>
            <a:r>
              <a:rPr lang="en-US" dirty="0" smtClean="0"/>
              <a:t>(Bogo, 2010)</a:t>
            </a:r>
            <a:endParaRPr lang="en-US" dirty="0"/>
          </a:p>
        </p:txBody>
      </p:sp>
    </p:spTree>
    <p:extLst>
      <p:ext uri="{BB962C8B-B14F-4D97-AF65-F5344CB8AC3E}">
        <p14:creationId xmlns:p14="http://schemas.microsoft.com/office/powerpoint/2010/main" val="3860453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dirty="0" smtClean="0"/>
              <a:t>Field Expectations of Students</a:t>
            </a:r>
          </a:p>
        </p:txBody>
      </p:sp>
      <p:sp>
        <p:nvSpPr>
          <p:cNvPr id="13315" name="Rectangle 3"/>
          <p:cNvSpPr>
            <a:spLocks noGrp="1" noChangeArrowheads="1"/>
          </p:cNvSpPr>
          <p:nvPr>
            <p:ph idx="1"/>
          </p:nvPr>
        </p:nvSpPr>
        <p:spPr/>
        <p:txBody>
          <a:bodyPr>
            <a:normAutofit/>
          </a:bodyPr>
          <a:lstStyle/>
          <a:p>
            <a:pPr eaLnBrk="1" hangingPunct="1"/>
            <a:endParaRPr lang="en-US" sz="2800" dirty="0" smtClean="0"/>
          </a:p>
          <a:p>
            <a:pPr eaLnBrk="1" hangingPunct="1"/>
            <a:r>
              <a:rPr lang="en-US" sz="2800" dirty="0" smtClean="0"/>
              <a:t>Students </a:t>
            </a:r>
            <a:r>
              <a:rPr lang="en-US" sz="2800" dirty="0" smtClean="0"/>
              <a:t>are self-directed learners, actively involved in their education. Students </a:t>
            </a:r>
            <a:r>
              <a:rPr lang="en-US" sz="2800" dirty="0" smtClean="0"/>
              <a:t>should conduct </a:t>
            </a:r>
            <a:r>
              <a:rPr lang="en-US" sz="2800" dirty="0" smtClean="0"/>
              <a:t>themselves professionally at all times. </a:t>
            </a:r>
            <a:r>
              <a:rPr lang="en-US" sz="2800" dirty="0" smtClean="0"/>
              <a:t>They are expected to come to supervision and learning activities prepared. </a:t>
            </a:r>
          </a:p>
          <a:p>
            <a:pPr eaLnBrk="1" hangingPunct="1"/>
            <a:endParaRPr lang="en-US" sz="2800" dirty="0"/>
          </a:p>
          <a:p>
            <a:pPr eaLnBrk="1" hangingPunct="1"/>
            <a:r>
              <a:rPr lang="en-US" sz="2800" dirty="0" smtClean="0"/>
              <a:t>They </a:t>
            </a:r>
            <a:r>
              <a:rPr lang="en-US" sz="2800" dirty="0" smtClean="0"/>
              <a:t>are learners, and are expected to make and learn from mistakes.</a:t>
            </a:r>
          </a:p>
          <a:p>
            <a:pPr eaLnBrk="1" hangingPunct="1">
              <a:buFont typeface="Wingdings" pitchFamily="2" charset="2"/>
              <a:buNone/>
            </a:pPr>
            <a:endParaRPr lang="en-US" dirty="0" smtClean="0"/>
          </a:p>
          <a:p>
            <a:pPr eaLnBrk="1" hangingPunct="1">
              <a:buFont typeface="Wingdings" pitchFamily="2" charset="2"/>
              <a:buNone/>
            </a:pPr>
            <a:endParaRPr lang="en-US" dirty="0" smtClean="0"/>
          </a:p>
        </p:txBody>
      </p:sp>
    </p:spTree>
    <p:extLst>
      <p:ext uri="{BB962C8B-B14F-4D97-AF65-F5344CB8AC3E}">
        <p14:creationId xmlns:p14="http://schemas.microsoft.com/office/powerpoint/2010/main" val="3296436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 of the Faculty Field Liaisons (FFL):</a:t>
            </a:r>
            <a:endParaRPr lang="en-US" dirty="0"/>
          </a:p>
        </p:txBody>
      </p:sp>
      <p:sp>
        <p:nvSpPr>
          <p:cNvPr id="3" name="Content Placeholder 2"/>
          <p:cNvSpPr>
            <a:spLocks noGrp="1"/>
          </p:cNvSpPr>
          <p:nvPr>
            <p:ph idx="1"/>
          </p:nvPr>
        </p:nvSpPr>
        <p:spPr>
          <a:xfrm>
            <a:off x="1043492" y="2590800"/>
            <a:ext cx="6777317" cy="3241829"/>
          </a:xfrm>
        </p:spPr>
        <p:txBody>
          <a:bodyPr>
            <a:normAutofit/>
          </a:bodyPr>
          <a:lstStyle/>
          <a:p>
            <a:r>
              <a:rPr lang="en-US" sz="3200" dirty="0" smtClean="0"/>
              <a:t>The FFL is responsible for the coordination between the School of Social Work and the agency where field instruction takes place. The FFL is the instructor of record.</a:t>
            </a:r>
          </a:p>
        </p:txBody>
      </p:sp>
    </p:spTree>
    <p:extLst>
      <p:ext uri="{BB962C8B-B14F-4D97-AF65-F5344CB8AC3E}">
        <p14:creationId xmlns:p14="http://schemas.microsoft.com/office/powerpoint/2010/main" val="2012176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96336"/>
          </a:xfrm>
        </p:spPr>
        <p:txBody>
          <a:bodyPr>
            <a:normAutofit fontScale="90000"/>
          </a:bodyPr>
          <a:lstStyle/>
          <a:p>
            <a:r>
              <a:rPr lang="en-US" dirty="0" smtClean="0"/>
              <a:t>Functions of the FFL</a:t>
            </a:r>
            <a:endParaRPr lang="en-US" dirty="0"/>
          </a:p>
        </p:txBody>
      </p:sp>
      <p:sp>
        <p:nvSpPr>
          <p:cNvPr id="3" name="Content Placeholder 2"/>
          <p:cNvSpPr>
            <a:spLocks noGrp="1"/>
          </p:cNvSpPr>
          <p:nvPr>
            <p:ph idx="1"/>
          </p:nvPr>
        </p:nvSpPr>
        <p:spPr>
          <a:xfrm>
            <a:off x="1043492" y="1600200"/>
            <a:ext cx="6777317" cy="4232429"/>
          </a:xfrm>
        </p:spPr>
        <p:txBody>
          <a:bodyPr>
            <a:normAutofit lnSpcReduction="10000"/>
          </a:bodyPr>
          <a:lstStyle/>
          <a:p>
            <a:pPr marL="342900" lvl="2" indent="-274320"/>
            <a:r>
              <a:rPr lang="en-US" sz="2400" dirty="0"/>
              <a:t>Provides support for the Field Instructor and student</a:t>
            </a:r>
          </a:p>
          <a:p>
            <a:pPr marL="342900" lvl="2" indent="-274320"/>
            <a:r>
              <a:rPr lang="en-US" sz="2400" dirty="0" smtClean="0"/>
              <a:t>Facilitates communication between School and Agency</a:t>
            </a:r>
            <a:endParaRPr lang="en-US" sz="2400" dirty="0"/>
          </a:p>
          <a:p>
            <a:pPr marL="342900" lvl="2" indent="-274320"/>
            <a:r>
              <a:rPr lang="en-US" sz="2400" dirty="0" smtClean="0"/>
              <a:t>Conducts site visits (on-line or in person) to the agency</a:t>
            </a:r>
          </a:p>
          <a:p>
            <a:pPr marL="342900" lvl="2" indent="-274320"/>
            <a:r>
              <a:rPr lang="en-US" sz="2400" dirty="0" smtClean="0"/>
              <a:t>With </a:t>
            </a:r>
            <a:r>
              <a:rPr lang="en-US" sz="2400" dirty="0"/>
              <a:t>FI evaluates student in </a:t>
            </a:r>
            <a:r>
              <a:rPr lang="en-US" sz="2400" dirty="0" smtClean="0"/>
              <a:t>field</a:t>
            </a:r>
            <a:endParaRPr lang="en-US" sz="2400" dirty="0"/>
          </a:p>
          <a:p>
            <a:pPr marL="342900" lvl="2" indent="-274320"/>
            <a:r>
              <a:rPr lang="en-US" sz="2400" dirty="0"/>
              <a:t>Provides advice and support in selecting </a:t>
            </a:r>
            <a:r>
              <a:rPr lang="en-US" sz="2400" dirty="0" smtClean="0"/>
              <a:t>sites. Assist students with professional development</a:t>
            </a:r>
            <a:endParaRPr lang="en-US" sz="2400" dirty="0"/>
          </a:p>
          <a:p>
            <a:pPr marL="342900" lvl="2" indent="-274320"/>
            <a:r>
              <a:rPr lang="en-US" sz="2400" dirty="0"/>
              <a:t>Holds </a:t>
            </a:r>
            <a:r>
              <a:rPr lang="en-US" sz="2400" dirty="0" smtClean="0"/>
              <a:t>seminars</a:t>
            </a:r>
            <a:endParaRPr lang="en-US" sz="2400" dirty="0"/>
          </a:p>
          <a:p>
            <a:endParaRPr lang="en-US" dirty="0"/>
          </a:p>
        </p:txBody>
      </p:sp>
    </p:spTree>
    <p:extLst>
      <p:ext uri="{BB962C8B-B14F-4D97-AF65-F5344CB8AC3E}">
        <p14:creationId xmlns:p14="http://schemas.microsoft.com/office/powerpoint/2010/main" val="1444137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FFLs:</a:t>
            </a:r>
            <a:endParaRPr lang="en-US" dirty="0"/>
          </a:p>
        </p:txBody>
      </p:sp>
      <p:sp>
        <p:nvSpPr>
          <p:cNvPr id="3" name="Content Placeholder 2"/>
          <p:cNvSpPr>
            <a:spLocks noGrp="1"/>
          </p:cNvSpPr>
          <p:nvPr>
            <p:ph idx="1"/>
          </p:nvPr>
        </p:nvSpPr>
        <p:spPr/>
        <p:txBody>
          <a:bodyPr>
            <a:normAutofit/>
          </a:bodyPr>
          <a:lstStyle/>
          <a:p>
            <a:endParaRPr lang="en-US" sz="3600" dirty="0" smtClean="0"/>
          </a:p>
          <a:p>
            <a:r>
              <a:rPr lang="en-US" sz="3600" dirty="0" smtClean="0"/>
              <a:t>Are </a:t>
            </a:r>
            <a:r>
              <a:rPr lang="en-US" sz="3600" dirty="0" smtClean="0"/>
              <a:t>available to consult, advise, mediate, and support</a:t>
            </a:r>
            <a:r>
              <a:rPr lang="en-US" sz="3600" dirty="0" smtClean="0"/>
              <a:t>.</a:t>
            </a:r>
          </a:p>
          <a:p>
            <a:endParaRPr lang="en-US" sz="3600" dirty="0" smtClean="0"/>
          </a:p>
          <a:p>
            <a:r>
              <a:rPr lang="en-US" sz="3600" dirty="0" smtClean="0"/>
              <a:t>Contact us </a:t>
            </a:r>
            <a:r>
              <a:rPr lang="en-US" sz="3600" b="1" dirty="0" smtClean="0">
                <a:solidFill>
                  <a:srgbClr val="C00000"/>
                </a:solidFill>
              </a:rPr>
              <a:t>early </a:t>
            </a:r>
            <a:r>
              <a:rPr lang="en-US" sz="3600" b="1" dirty="0" smtClean="0">
                <a:solidFill>
                  <a:srgbClr val="C00000"/>
                </a:solidFill>
              </a:rPr>
              <a:t>and often </a:t>
            </a:r>
            <a:r>
              <a:rPr lang="en-US" sz="3600" dirty="0" smtClean="0"/>
              <a:t>for </a:t>
            </a:r>
            <a:r>
              <a:rPr lang="en-US" sz="3600" dirty="0" smtClean="0"/>
              <a:t>the best outcomes!</a:t>
            </a:r>
            <a:endParaRPr lang="en-US" sz="3600" dirty="0"/>
          </a:p>
        </p:txBody>
      </p:sp>
    </p:spTree>
    <p:extLst>
      <p:ext uri="{BB962C8B-B14F-4D97-AF65-F5344CB8AC3E}">
        <p14:creationId xmlns:p14="http://schemas.microsoft.com/office/powerpoint/2010/main" val="22793047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smtClean="0"/>
              <a:t>Field Education Office</a:t>
            </a:r>
          </a:p>
        </p:txBody>
      </p:sp>
      <p:sp>
        <p:nvSpPr>
          <p:cNvPr id="15363" name="Rectangle 3"/>
          <p:cNvSpPr>
            <a:spLocks noGrp="1" noChangeArrowheads="1"/>
          </p:cNvSpPr>
          <p:nvPr>
            <p:ph idx="1"/>
          </p:nvPr>
        </p:nvSpPr>
        <p:spPr/>
        <p:txBody>
          <a:bodyPr/>
          <a:lstStyle/>
          <a:p>
            <a:pPr eaLnBrk="1" hangingPunct="1"/>
            <a:endParaRPr lang="en-US" dirty="0" smtClean="0"/>
          </a:p>
          <a:p>
            <a:pPr eaLnBrk="1" hangingPunct="1"/>
            <a:r>
              <a:rPr lang="en-US" dirty="0" smtClean="0"/>
              <a:t>Oversees </a:t>
            </a:r>
            <a:r>
              <a:rPr lang="en-US" dirty="0" smtClean="0"/>
              <a:t>Internships and Student Services</a:t>
            </a:r>
          </a:p>
          <a:p>
            <a:pPr eaLnBrk="1" hangingPunct="1"/>
            <a:r>
              <a:rPr lang="en-US" dirty="0" smtClean="0"/>
              <a:t>Approves and monitors sites</a:t>
            </a:r>
          </a:p>
          <a:p>
            <a:pPr eaLnBrk="1" hangingPunct="1"/>
            <a:r>
              <a:rPr lang="en-US" dirty="0" smtClean="0"/>
              <a:t>Oversees placement procedures</a:t>
            </a:r>
          </a:p>
          <a:p>
            <a:pPr eaLnBrk="1" hangingPunct="1"/>
            <a:r>
              <a:rPr lang="en-US" dirty="0" smtClean="0"/>
              <a:t>Assigns students to FFLs</a:t>
            </a:r>
          </a:p>
          <a:p>
            <a:pPr eaLnBrk="1" hangingPunct="1"/>
            <a:r>
              <a:rPr lang="en-US" dirty="0" smtClean="0"/>
              <a:t>Addresses major issues of concern</a:t>
            </a:r>
          </a:p>
          <a:p>
            <a:pPr eaLnBrk="1" hangingPunct="1"/>
            <a:r>
              <a:rPr lang="en-US" dirty="0" smtClean="0"/>
              <a:t>Ensures that CSWE Competencies are integrated into Field Education</a:t>
            </a:r>
          </a:p>
          <a:p>
            <a:pPr eaLnBrk="1" hangingPunct="1"/>
            <a:endParaRPr lang="en-US" sz="2800" dirty="0" smtClean="0"/>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533400"/>
            <a:ext cx="7382434" cy="228600"/>
          </a:xfrm>
        </p:spPr>
        <p:txBody>
          <a:bodyPr>
            <a:noAutofit/>
          </a:bodyPr>
          <a:lstStyle/>
          <a:p>
            <a:pPr eaLnBrk="1" hangingPunct="1"/>
            <a:r>
              <a:rPr lang="en-US" sz="2000" b="1" dirty="0" smtClean="0"/>
              <a:t>Orientation Agenda &amp; Topics</a:t>
            </a:r>
          </a:p>
        </p:txBody>
      </p:sp>
      <p:sp>
        <p:nvSpPr>
          <p:cNvPr id="3" name="Content Placeholder 2"/>
          <p:cNvSpPr>
            <a:spLocks noGrp="1"/>
          </p:cNvSpPr>
          <p:nvPr>
            <p:ph idx="1"/>
          </p:nvPr>
        </p:nvSpPr>
        <p:spPr>
          <a:xfrm>
            <a:off x="685800" y="762000"/>
            <a:ext cx="7848600" cy="6096000"/>
          </a:xfrm>
        </p:spPr>
        <p:txBody>
          <a:bodyPr>
            <a:normAutofit/>
          </a:bodyPr>
          <a:lstStyle/>
          <a:p>
            <a:pPr>
              <a:lnSpc>
                <a:spcPct val="120000"/>
              </a:lnSpc>
              <a:spcBef>
                <a:spcPts val="0"/>
              </a:spcBef>
            </a:pPr>
            <a:r>
              <a:rPr lang="en-US" sz="1800" b="1" dirty="0" smtClean="0"/>
              <a:t>Nuts </a:t>
            </a:r>
            <a:r>
              <a:rPr lang="en-US" sz="1800" b="1" dirty="0"/>
              <a:t>&amp; Bolts of Field Education </a:t>
            </a:r>
            <a:endParaRPr lang="en-US" sz="1800" b="1" dirty="0" smtClean="0"/>
          </a:p>
          <a:p>
            <a:pPr lvl="1">
              <a:lnSpc>
                <a:spcPct val="120000"/>
              </a:lnSpc>
              <a:spcBef>
                <a:spcPts val="0"/>
              </a:spcBef>
              <a:buClr>
                <a:srgbClr val="31B6FD"/>
              </a:buClr>
            </a:pPr>
            <a:r>
              <a:rPr lang="en-US" sz="2000" dirty="0">
                <a:solidFill>
                  <a:schemeClr val="bg2">
                    <a:lumMod val="25000"/>
                  </a:schemeClr>
                </a:solidFill>
              </a:rPr>
              <a:t>CSWE </a:t>
            </a:r>
            <a:r>
              <a:rPr lang="en-US" sz="2000" dirty="0" smtClean="0">
                <a:solidFill>
                  <a:schemeClr val="bg2">
                    <a:lumMod val="25000"/>
                  </a:schemeClr>
                </a:solidFill>
              </a:rPr>
              <a:t>Competencies</a:t>
            </a:r>
          </a:p>
          <a:p>
            <a:pPr lvl="1">
              <a:lnSpc>
                <a:spcPct val="120000"/>
              </a:lnSpc>
              <a:spcBef>
                <a:spcPts val="0"/>
              </a:spcBef>
              <a:buClr>
                <a:srgbClr val="31B6FD"/>
              </a:buClr>
            </a:pPr>
            <a:r>
              <a:rPr lang="en-US" sz="2000" dirty="0">
                <a:solidFill>
                  <a:schemeClr val="bg2">
                    <a:lumMod val="25000"/>
                  </a:schemeClr>
                </a:solidFill>
              </a:rPr>
              <a:t>Field Education </a:t>
            </a:r>
            <a:r>
              <a:rPr lang="en-US" sz="2000" dirty="0" smtClean="0">
                <a:solidFill>
                  <a:schemeClr val="bg2">
                    <a:lumMod val="25000"/>
                  </a:schemeClr>
                </a:solidFill>
              </a:rPr>
              <a:t>Purpose and Processes Overview </a:t>
            </a:r>
          </a:p>
          <a:p>
            <a:pPr lvl="1">
              <a:lnSpc>
                <a:spcPct val="120000"/>
              </a:lnSpc>
              <a:spcBef>
                <a:spcPts val="0"/>
              </a:spcBef>
              <a:buClr>
                <a:srgbClr val="31B6FD"/>
              </a:buClr>
            </a:pPr>
            <a:r>
              <a:rPr lang="en-US" sz="2000" dirty="0">
                <a:solidFill>
                  <a:schemeClr val="bg2">
                    <a:lumMod val="25000"/>
                  </a:schemeClr>
                </a:solidFill>
              </a:rPr>
              <a:t>Theoretical </a:t>
            </a:r>
            <a:r>
              <a:rPr lang="en-US" sz="2000" dirty="0" smtClean="0">
                <a:solidFill>
                  <a:schemeClr val="bg2">
                    <a:lumMod val="25000"/>
                  </a:schemeClr>
                </a:solidFill>
              </a:rPr>
              <a:t>Frameworks</a:t>
            </a:r>
          </a:p>
          <a:p>
            <a:pPr lvl="1">
              <a:lnSpc>
                <a:spcPct val="120000"/>
              </a:lnSpc>
              <a:spcBef>
                <a:spcPts val="0"/>
              </a:spcBef>
              <a:buClr>
                <a:srgbClr val="31B6FD"/>
              </a:buClr>
            </a:pPr>
            <a:r>
              <a:rPr lang="en-US" sz="2000" dirty="0" smtClean="0">
                <a:solidFill>
                  <a:schemeClr val="bg2">
                    <a:lumMod val="25000"/>
                  </a:schemeClr>
                </a:solidFill>
              </a:rPr>
              <a:t>Expectations of Students</a:t>
            </a:r>
            <a:endParaRPr lang="en-US" sz="2000" dirty="0">
              <a:solidFill>
                <a:schemeClr val="bg2">
                  <a:lumMod val="25000"/>
                </a:schemeClr>
              </a:solidFill>
            </a:endParaRPr>
          </a:p>
          <a:p>
            <a:pPr lvl="1">
              <a:lnSpc>
                <a:spcPct val="120000"/>
              </a:lnSpc>
              <a:spcBef>
                <a:spcPts val="0"/>
              </a:spcBef>
            </a:pPr>
            <a:r>
              <a:rPr lang="en-US" sz="2000" dirty="0" smtClean="0">
                <a:solidFill>
                  <a:schemeClr val="bg2">
                    <a:lumMod val="25000"/>
                  </a:schemeClr>
                </a:solidFill>
              </a:rPr>
              <a:t>Role </a:t>
            </a:r>
            <a:r>
              <a:rPr lang="en-US" sz="2000" dirty="0">
                <a:solidFill>
                  <a:schemeClr val="bg2">
                    <a:lumMod val="25000"/>
                  </a:schemeClr>
                </a:solidFill>
              </a:rPr>
              <a:t>of the Faculty Field Liaison (FFL</a:t>
            </a:r>
            <a:r>
              <a:rPr lang="en-US" sz="2000" dirty="0" smtClean="0">
                <a:solidFill>
                  <a:schemeClr val="bg2">
                    <a:lumMod val="25000"/>
                  </a:schemeClr>
                </a:solidFill>
              </a:rPr>
              <a:t>) and Field Education Office</a:t>
            </a:r>
          </a:p>
          <a:p>
            <a:pPr lvl="1">
              <a:lnSpc>
                <a:spcPct val="120000"/>
              </a:lnSpc>
              <a:spcBef>
                <a:spcPts val="0"/>
              </a:spcBef>
            </a:pPr>
            <a:r>
              <a:rPr lang="en-US" sz="2000" dirty="0">
                <a:solidFill>
                  <a:schemeClr val="bg2">
                    <a:lumMod val="25000"/>
                  </a:schemeClr>
                </a:solidFill>
              </a:rPr>
              <a:t>Attending to Liability </a:t>
            </a:r>
            <a:r>
              <a:rPr lang="en-US" sz="2000" dirty="0" smtClean="0">
                <a:solidFill>
                  <a:schemeClr val="bg2">
                    <a:lumMod val="25000"/>
                  </a:schemeClr>
                </a:solidFill>
              </a:rPr>
              <a:t>Issues</a:t>
            </a:r>
            <a:endParaRPr lang="en-US" sz="2000" dirty="0">
              <a:solidFill>
                <a:schemeClr val="bg2">
                  <a:lumMod val="25000"/>
                </a:schemeClr>
              </a:solidFill>
            </a:endParaRPr>
          </a:p>
          <a:p>
            <a:pPr>
              <a:lnSpc>
                <a:spcPct val="120000"/>
              </a:lnSpc>
              <a:spcBef>
                <a:spcPts val="0"/>
              </a:spcBef>
            </a:pPr>
            <a:r>
              <a:rPr lang="en-US" sz="1800" b="1" dirty="0" smtClean="0"/>
              <a:t>Successful Supervision and Developmental Phases of Internship</a:t>
            </a:r>
          </a:p>
          <a:p>
            <a:pPr lvl="1">
              <a:lnSpc>
                <a:spcPct val="120000"/>
              </a:lnSpc>
              <a:spcBef>
                <a:spcPts val="0"/>
              </a:spcBef>
            </a:pPr>
            <a:r>
              <a:rPr lang="en-US" sz="2000" dirty="0" smtClean="0">
                <a:solidFill>
                  <a:schemeClr val="bg2">
                    <a:lumMod val="25000"/>
                  </a:schemeClr>
                </a:solidFill>
              </a:rPr>
              <a:t>Roles </a:t>
            </a:r>
            <a:r>
              <a:rPr lang="en-US" sz="2000" dirty="0">
                <a:solidFill>
                  <a:schemeClr val="bg2">
                    <a:lumMod val="25000"/>
                  </a:schemeClr>
                </a:solidFill>
              </a:rPr>
              <a:t>of the Field Instructor (FI</a:t>
            </a:r>
            <a:r>
              <a:rPr lang="en-US" sz="2000" dirty="0" smtClean="0">
                <a:solidFill>
                  <a:schemeClr val="bg2">
                    <a:lumMod val="25000"/>
                  </a:schemeClr>
                </a:solidFill>
              </a:rPr>
              <a:t>)</a:t>
            </a:r>
          </a:p>
          <a:p>
            <a:pPr lvl="1">
              <a:lnSpc>
                <a:spcPct val="120000"/>
              </a:lnSpc>
              <a:spcBef>
                <a:spcPts val="0"/>
              </a:spcBef>
            </a:pPr>
            <a:r>
              <a:rPr lang="en-US" sz="2000" dirty="0" smtClean="0">
                <a:solidFill>
                  <a:schemeClr val="bg2">
                    <a:lumMod val="25000"/>
                  </a:schemeClr>
                </a:solidFill>
              </a:rPr>
              <a:t>Boundaries and Successful Supervision</a:t>
            </a:r>
          </a:p>
          <a:p>
            <a:pPr lvl="1">
              <a:lnSpc>
                <a:spcPct val="120000"/>
              </a:lnSpc>
              <a:spcBef>
                <a:spcPts val="0"/>
              </a:spcBef>
            </a:pPr>
            <a:r>
              <a:rPr lang="en-US" sz="2000" dirty="0" smtClean="0">
                <a:solidFill>
                  <a:schemeClr val="bg2">
                    <a:lumMod val="25000"/>
                  </a:schemeClr>
                </a:solidFill>
              </a:rPr>
              <a:t>Developmental Phases of Internship</a:t>
            </a:r>
          </a:p>
          <a:p>
            <a:pPr lvl="1">
              <a:lnSpc>
                <a:spcPct val="120000"/>
              </a:lnSpc>
              <a:spcBef>
                <a:spcPts val="0"/>
              </a:spcBef>
            </a:pPr>
            <a:r>
              <a:rPr lang="en-US" sz="2000" dirty="0" smtClean="0">
                <a:solidFill>
                  <a:schemeClr val="bg2">
                    <a:lumMod val="25000"/>
                  </a:schemeClr>
                </a:solidFill>
              </a:rPr>
              <a:t>When the Agency Environment is a Challenge</a:t>
            </a:r>
          </a:p>
          <a:p>
            <a:pPr lvl="1">
              <a:lnSpc>
                <a:spcPct val="120000"/>
              </a:lnSpc>
              <a:spcBef>
                <a:spcPts val="0"/>
              </a:spcBef>
            </a:pPr>
            <a:r>
              <a:rPr lang="en-US" sz="2000" dirty="0" smtClean="0">
                <a:solidFill>
                  <a:schemeClr val="bg2">
                    <a:lumMod val="25000"/>
                  </a:schemeClr>
                </a:solidFill>
              </a:rPr>
              <a:t>Common Experiences and Strategies</a:t>
            </a:r>
          </a:p>
          <a:p>
            <a:pPr lvl="1">
              <a:lnSpc>
                <a:spcPct val="120000"/>
              </a:lnSpc>
              <a:spcBef>
                <a:spcPts val="0"/>
              </a:spcBef>
            </a:pPr>
            <a:r>
              <a:rPr lang="en-US" sz="2000" dirty="0" smtClean="0">
                <a:solidFill>
                  <a:schemeClr val="bg2">
                    <a:lumMod val="25000"/>
                  </a:schemeClr>
                </a:solidFill>
              </a:rPr>
              <a:t>Hints &amp; Tips for New FIs (Field Instructors)</a:t>
            </a:r>
          </a:p>
          <a:p>
            <a:pPr marL="68580" indent="0">
              <a:buNone/>
            </a:pPr>
            <a:endParaRPr lang="en-US" sz="2000" dirty="0" smtClean="0">
              <a:solidFill>
                <a:schemeClr val="bg2">
                  <a:lumMod val="25000"/>
                </a:schemeClr>
              </a:solidFill>
            </a:endParaRPr>
          </a:p>
        </p:txBody>
      </p:sp>
    </p:spTree>
    <p:extLst>
      <p:ext uri="{BB962C8B-B14F-4D97-AF65-F5344CB8AC3E}">
        <p14:creationId xmlns:p14="http://schemas.microsoft.com/office/powerpoint/2010/main" val="14269877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Education TEAM</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Student </a:t>
            </a:r>
            <a:endParaRPr lang="en-US" dirty="0" smtClean="0"/>
          </a:p>
          <a:p>
            <a:r>
              <a:rPr lang="en-US" dirty="0" smtClean="0"/>
              <a:t>Field Instructor</a:t>
            </a:r>
          </a:p>
          <a:p>
            <a:r>
              <a:rPr lang="en-US" dirty="0" smtClean="0"/>
              <a:t>Faculty Field </a:t>
            </a:r>
            <a:r>
              <a:rPr lang="en-US" dirty="0" smtClean="0"/>
              <a:t>Liaison</a:t>
            </a:r>
          </a:p>
          <a:p>
            <a:endParaRPr lang="en-US" dirty="0" smtClean="0"/>
          </a:p>
          <a:p>
            <a:r>
              <a:rPr lang="en-US" dirty="0" smtClean="0"/>
              <a:t>Clients, customers or patients</a:t>
            </a:r>
            <a:endParaRPr lang="en-US" dirty="0"/>
          </a:p>
        </p:txBody>
      </p:sp>
    </p:spTree>
    <p:extLst>
      <p:ext uri="{BB962C8B-B14F-4D97-AF65-F5344CB8AC3E}">
        <p14:creationId xmlns:p14="http://schemas.microsoft.com/office/powerpoint/2010/main" val="753186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US" dirty="0" smtClean="0"/>
              <a:t>Attend to Liability Issues:</a:t>
            </a:r>
            <a:endParaRPr lang="en-US" dirty="0"/>
          </a:p>
        </p:txBody>
      </p:sp>
      <p:sp>
        <p:nvSpPr>
          <p:cNvPr id="3" name="Content Placeholder 2"/>
          <p:cNvSpPr>
            <a:spLocks noGrp="1"/>
          </p:cNvSpPr>
          <p:nvPr>
            <p:ph idx="1"/>
          </p:nvPr>
        </p:nvSpPr>
        <p:spPr>
          <a:xfrm>
            <a:off x="1043492" y="1828800"/>
            <a:ext cx="6777317" cy="4003829"/>
          </a:xfrm>
        </p:spPr>
        <p:txBody>
          <a:bodyPr>
            <a:normAutofit/>
          </a:bodyPr>
          <a:lstStyle/>
          <a:p>
            <a:r>
              <a:rPr lang="en-US" dirty="0"/>
              <a:t>S</a:t>
            </a:r>
            <a:r>
              <a:rPr lang="en-US" dirty="0" smtClean="0"/>
              <a:t>tudent Status</a:t>
            </a:r>
          </a:p>
          <a:p>
            <a:r>
              <a:rPr lang="en-US" dirty="0" smtClean="0"/>
              <a:t>Appropriate Intervention</a:t>
            </a:r>
          </a:p>
          <a:p>
            <a:r>
              <a:rPr lang="en-US" dirty="0" smtClean="0"/>
              <a:t>Confidentiality</a:t>
            </a:r>
          </a:p>
          <a:p>
            <a:r>
              <a:rPr lang="en-US" dirty="0" smtClean="0"/>
              <a:t>Protection of Third Parties</a:t>
            </a:r>
          </a:p>
          <a:p>
            <a:r>
              <a:rPr lang="en-US" dirty="0" smtClean="0"/>
              <a:t>Prevention of Suicide</a:t>
            </a:r>
          </a:p>
          <a:p>
            <a:r>
              <a:rPr lang="en-US" dirty="0" smtClean="0"/>
              <a:t>Referring Clients to Specialists</a:t>
            </a:r>
          </a:p>
          <a:p>
            <a:r>
              <a:rPr lang="en-US" dirty="0" smtClean="0"/>
              <a:t>Professional Misconduct</a:t>
            </a:r>
          </a:p>
          <a:p>
            <a:r>
              <a:rPr lang="en-US" dirty="0" smtClean="0"/>
              <a:t>Mandated Reporting</a:t>
            </a:r>
            <a:endParaRPr lang="en-US" dirty="0"/>
          </a:p>
        </p:txBody>
      </p:sp>
    </p:spTree>
    <p:extLst>
      <p:ext uri="{BB962C8B-B14F-4D97-AF65-F5344CB8AC3E}">
        <p14:creationId xmlns:p14="http://schemas.microsoft.com/office/powerpoint/2010/main" val="28685396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normAutofit fontScale="90000"/>
          </a:bodyPr>
          <a:lstStyle/>
          <a:p>
            <a:r>
              <a:rPr lang="en-US" dirty="0" smtClean="0"/>
              <a:t>Minimizing Liability</a:t>
            </a:r>
            <a:endParaRPr lang="en-US" dirty="0"/>
          </a:p>
        </p:txBody>
      </p:sp>
      <p:sp>
        <p:nvSpPr>
          <p:cNvPr id="3" name="Content Placeholder 2"/>
          <p:cNvSpPr>
            <a:spLocks noGrp="1"/>
          </p:cNvSpPr>
          <p:nvPr>
            <p:ph idx="1"/>
          </p:nvPr>
        </p:nvSpPr>
        <p:spPr>
          <a:xfrm>
            <a:off x="1043492" y="1676400"/>
            <a:ext cx="6777317" cy="4495800"/>
          </a:xfrm>
        </p:spPr>
        <p:txBody>
          <a:bodyPr>
            <a:normAutofit fontScale="92500"/>
          </a:bodyPr>
          <a:lstStyle/>
          <a:p>
            <a:r>
              <a:rPr lang="en-US" dirty="0" smtClean="0"/>
              <a:t>Assessment of student’s abilities and progress</a:t>
            </a:r>
          </a:p>
          <a:p>
            <a:r>
              <a:rPr lang="en-US" dirty="0" smtClean="0"/>
              <a:t>Back-up Supervision</a:t>
            </a:r>
          </a:p>
          <a:p>
            <a:r>
              <a:rPr lang="en-US" dirty="0" smtClean="0"/>
              <a:t>Written policies for risk/safety</a:t>
            </a:r>
          </a:p>
          <a:p>
            <a:r>
              <a:rPr lang="en-US" dirty="0" smtClean="0"/>
              <a:t>Orientation and review of confidentiality and mandated reporting</a:t>
            </a:r>
          </a:p>
          <a:p>
            <a:r>
              <a:rPr lang="en-US" dirty="0" smtClean="0"/>
              <a:t>Prepare students to inform clients of student status</a:t>
            </a:r>
          </a:p>
          <a:p>
            <a:r>
              <a:rPr lang="en-US" dirty="0" smtClean="0"/>
              <a:t>Address ethical conflicts and values</a:t>
            </a:r>
          </a:p>
          <a:p>
            <a:r>
              <a:rPr lang="en-US" dirty="0" smtClean="0"/>
              <a:t>Documentation</a:t>
            </a:r>
          </a:p>
          <a:p>
            <a:r>
              <a:rPr lang="en-US" dirty="0" smtClean="0"/>
              <a:t>Provide adequate orientation and safety training</a:t>
            </a:r>
          </a:p>
          <a:p>
            <a:endParaRPr lang="en-US" dirty="0"/>
          </a:p>
        </p:txBody>
      </p:sp>
    </p:spTree>
    <p:extLst>
      <p:ext uri="{BB962C8B-B14F-4D97-AF65-F5344CB8AC3E}">
        <p14:creationId xmlns:p14="http://schemas.microsoft.com/office/powerpoint/2010/main" val="662547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914400"/>
            <a:ext cx="6637468" cy="1362075"/>
          </a:xfrm>
        </p:spPr>
        <p:txBody>
          <a:bodyPr>
            <a:normAutofit fontScale="90000"/>
          </a:bodyPr>
          <a:lstStyle/>
          <a:p>
            <a:r>
              <a:rPr lang="en-US" dirty="0" smtClean="0"/>
              <a:t>Thrills and Chills of Supervising</a:t>
            </a:r>
            <a:endParaRPr lang="en-US" dirty="0"/>
          </a:p>
        </p:txBody>
      </p:sp>
      <p:sp>
        <p:nvSpPr>
          <p:cNvPr id="5" name="Text Placeholder 4"/>
          <p:cNvSpPr>
            <a:spLocks noGrp="1"/>
          </p:cNvSpPr>
          <p:nvPr>
            <p:ph type="body" idx="1"/>
          </p:nvPr>
        </p:nvSpPr>
        <p:spPr>
          <a:xfrm>
            <a:off x="1258645" y="2819400"/>
            <a:ext cx="6637467" cy="2968213"/>
          </a:xfrm>
        </p:spPr>
        <p:txBody>
          <a:bodyPr>
            <a:normAutofit/>
          </a:bodyPr>
          <a:lstStyle/>
          <a:p>
            <a:r>
              <a:rPr lang="en-US" sz="2400" dirty="0" smtClean="0">
                <a:solidFill>
                  <a:schemeClr val="tx1"/>
                </a:solidFill>
              </a:rPr>
              <a:t>Structuring and Conducting Successful Supervision and Developmental Phases of Internships</a:t>
            </a:r>
          </a:p>
        </p:txBody>
      </p:sp>
    </p:spTree>
    <p:extLst>
      <p:ext uri="{BB962C8B-B14F-4D97-AF65-F5344CB8AC3E}">
        <p14:creationId xmlns:p14="http://schemas.microsoft.com/office/powerpoint/2010/main" val="1337829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OUR Field Instructor(s</a:t>
            </a:r>
            <a:r>
              <a:rPr lang="en-US" dirty="0" smtClean="0"/>
              <a:t>) and Students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What </a:t>
            </a:r>
            <a:r>
              <a:rPr lang="en-US" b="1" dirty="0" smtClean="0"/>
              <a:t>qualities of your FI </a:t>
            </a:r>
            <a:r>
              <a:rPr lang="en-US" dirty="0" smtClean="0"/>
              <a:t>made your learning experience meaningful and effective?</a:t>
            </a:r>
          </a:p>
          <a:p>
            <a:pPr marL="68580" indent="0">
              <a:buNone/>
            </a:pPr>
            <a:endParaRPr lang="en-US" dirty="0" smtClean="0"/>
          </a:p>
          <a:p>
            <a:r>
              <a:rPr lang="en-US" dirty="0" smtClean="0"/>
              <a:t>What qualities/characteristics of FIs and/or the agency (in general) make learning </a:t>
            </a:r>
            <a:r>
              <a:rPr lang="en-US" b="1" dirty="0" smtClean="0"/>
              <a:t>challenging or less effective</a:t>
            </a:r>
            <a:r>
              <a:rPr lang="en-US" dirty="0" smtClean="0"/>
              <a:t>?</a:t>
            </a:r>
          </a:p>
          <a:p>
            <a:endParaRPr lang="en-US" dirty="0"/>
          </a:p>
          <a:p>
            <a:r>
              <a:rPr lang="en-US" dirty="0" smtClean="0"/>
              <a:t>What have you </a:t>
            </a:r>
            <a:r>
              <a:rPr lang="en-US" b="1" dirty="0" smtClean="0"/>
              <a:t>done in past years</a:t>
            </a:r>
            <a:r>
              <a:rPr lang="en-US" dirty="0" smtClean="0"/>
              <a:t> that has been effective in your job as a field instructor?</a:t>
            </a:r>
            <a:endParaRPr lang="en-US" dirty="0"/>
          </a:p>
        </p:txBody>
      </p:sp>
    </p:spTree>
    <p:extLst>
      <p:ext uri="{BB962C8B-B14F-4D97-AF65-F5344CB8AC3E}">
        <p14:creationId xmlns:p14="http://schemas.microsoft.com/office/powerpoint/2010/main" val="10769981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j0289893.jpg"/>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1593" b="11593"/>
          <a:stretch>
            <a:fillRect/>
          </a:stretch>
        </p:blipFill>
        <p:spPr/>
      </p:pic>
      <p:sp>
        <p:nvSpPr>
          <p:cNvPr id="2" name="Title 1"/>
          <p:cNvSpPr>
            <a:spLocks noGrp="1"/>
          </p:cNvSpPr>
          <p:nvPr>
            <p:ph type="title"/>
          </p:nvPr>
        </p:nvSpPr>
        <p:spPr>
          <a:xfrm>
            <a:off x="470647" y="5029200"/>
            <a:ext cx="7732059" cy="1219200"/>
          </a:xfrm>
        </p:spPr>
        <p:txBody>
          <a:bodyPr>
            <a:noAutofit/>
          </a:bodyPr>
          <a:lstStyle/>
          <a:p>
            <a:endParaRPr lang="en-US" sz="1800" dirty="0"/>
          </a:p>
        </p:txBody>
      </p:sp>
      <p:sp>
        <p:nvSpPr>
          <p:cNvPr id="3" name="Text Placeholder 2"/>
          <p:cNvSpPr>
            <a:spLocks noGrp="1"/>
          </p:cNvSpPr>
          <p:nvPr>
            <p:ph type="body" idx="1"/>
          </p:nvPr>
        </p:nvSpPr>
        <p:spPr>
          <a:xfrm>
            <a:off x="470647" y="5410200"/>
            <a:ext cx="7732059" cy="856130"/>
          </a:xfrm>
        </p:spPr>
        <p:txBody>
          <a:bodyPr>
            <a:noAutofit/>
          </a:bodyPr>
          <a:lstStyle/>
          <a:p>
            <a:r>
              <a:rPr lang="en-US" sz="2000" dirty="0">
                <a:solidFill>
                  <a:srgbClr val="2F5897"/>
                </a:solidFill>
                <a:effectLst>
                  <a:outerShdw blurRad="63500" dist="38100" dir="5400000" algn="t" rotWithShape="0">
                    <a:prstClr val="black">
                      <a:alpha val="25000"/>
                    </a:prstClr>
                  </a:outerShdw>
                </a:effectLst>
                <a:latin typeface="Palatino Linotype"/>
              </a:rPr>
              <a:t>Research indicates that the quality of the field instruction is the most significant factor affecting the satisfaction with the field placement (Fortune &amp; Abramson, 1993)</a:t>
            </a:r>
            <a:br>
              <a:rPr lang="en-US" sz="2000" dirty="0">
                <a:solidFill>
                  <a:srgbClr val="2F5897"/>
                </a:solidFill>
                <a:effectLst>
                  <a:outerShdw blurRad="63500" dist="38100" dir="5400000" algn="t" rotWithShape="0">
                    <a:prstClr val="black">
                      <a:alpha val="25000"/>
                    </a:prstClr>
                  </a:outerShdw>
                </a:effectLst>
                <a:latin typeface="Palatino Linotype"/>
              </a:rPr>
            </a:br>
            <a:endParaRPr lang="en-US" sz="2000" dirty="0"/>
          </a:p>
          <a:p>
            <a:endParaRPr lang="en-US" sz="2000" dirty="0"/>
          </a:p>
        </p:txBody>
      </p:sp>
    </p:spTree>
    <p:extLst>
      <p:ext uri="{BB962C8B-B14F-4D97-AF65-F5344CB8AC3E}">
        <p14:creationId xmlns:p14="http://schemas.microsoft.com/office/powerpoint/2010/main" val="1536150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Field Instructor Roles</a:t>
            </a:r>
            <a:endParaRPr lang="en-US" dirty="0"/>
          </a:p>
        </p:txBody>
      </p:sp>
      <p:sp>
        <p:nvSpPr>
          <p:cNvPr id="2" name="Content Placeholder 1"/>
          <p:cNvSpPr>
            <a:spLocks noGrp="1"/>
          </p:cNvSpPr>
          <p:nvPr>
            <p:ph idx="1"/>
          </p:nvPr>
        </p:nvSpPr>
        <p:spPr/>
        <p:txBody>
          <a:bodyPr>
            <a:normAutofit/>
          </a:bodyPr>
          <a:lstStyle/>
          <a:p>
            <a:endParaRPr lang="en-US" b="1" dirty="0" smtClean="0"/>
          </a:p>
          <a:p>
            <a:endParaRPr lang="en-US" b="1" dirty="0"/>
          </a:p>
          <a:p>
            <a:r>
              <a:rPr lang="en-US" b="1" dirty="0" smtClean="0"/>
              <a:t>Education </a:t>
            </a:r>
            <a:r>
              <a:rPr lang="en-US" dirty="0" smtClean="0"/>
              <a:t>– assisting students to develop skills and professional competence</a:t>
            </a:r>
          </a:p>
          <a:p>
            <a:r>
              <a:rPr lang="en-US" b="1" dirty="0" smtClean="0"/>
              <a:t>Management/Administration</a:t>
            </a:r>
            <a:r>
              <a:rPr lang="en-US" dirty="0" smtClean="0"/>
              <a:t> – assign work, promote standards of work, implement agency policies, monitor and evaluate</a:t>
            </a:r>
          </a:p>
          <a:p>
            <a:r>
              <a:rPr lang="en-US" dirty="0" smtClean="0"/>
              <a:t> </a:t>
            </a:r>
            <a:r>
              <a:rPr lang="en-US" b="1" dirty="0" smtClean="0"/>
              <a:t>Support</a:t>
            </a:r>
            <a:r>
              <a:rPr lang="en-US" dirty="0" smtClean="0"/>
              <a:t> – create an environment that supports learning and growth, help students manage anxiety </a:t>
            </a:r>
            <a:endParaRPr lang="en-US" dirty="0"/>
          </a:p>
        </p:txBody>
      </p:sp>
    </p:spTree>
    <p:extLst>
      <p:ext uri="{BB962C8B-B14F-4D97-AF65-F5344CB8AC3E}">
        <p14:creationId xmlns:p14="http://schemas.microsoft.com/office/powerpoint/2010/main" val="85563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Qualities of Successful Supervision </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Supervision </a:t>
            </a:r>
            <a:r>
              <a:rPr lang="en-US" dirty="0" smtClean="0"/>
              <a:t>is regular and frequent, informal supervision is available as needed</a:t>
            </a:r>
          </a:p>
          <a:p>
            <a:r>
              <a:rPr lang="en-US" dirty="0" smtClean="0"/>
              <a:t>Field Instruction happens in a context that provides emotional support and critical feedback</a:t>
            </a:r>
          </a:p>
          <a:p>
            <a:r>
              <a:rPr lang="en-US" dirty="0" smtClean="0"/>
              <a:t>The Field Instructor provides both structure and autonomy</a:t>
            </a:r>
          </a:p>
          <a:p>
            <a:r>
              <a:rPr lang="en-US" dirty="0" smtClean="0"/>
              <a:t>The Field Instructor is available, interested, and supportive                             </a:t>
            </a:r>
            <a:r>
              <a:rPr lang="en-US" sz="1600" dirty="0" smtClean="0"/>
              <a:t>(</a:t>
            </a:r>
            <a:r>
              <a:rPr lang="en-US" sz="1600" dirty="0" err="1" smtClean="0"/>
              <a:t>Bogo</a:t>
            </a:r>
            <a:r>
              <a:rPr lang="en-US" sz="1600" dirty="0" smtClean="0"/>
              <a:t>,  2010)           </a:t>
            </a:r>
          </a:p>
          <a:p>
            <a:endParaRPr lang="en-US" dirty="0" smtClean="0"/>
          </a:p>
          <a:p>
            <a:endParaRPr lang="en-US" dirty="0"/>
          </a:p>
        </p:txBody>
      </p:sp>
    </p:spTree>
    <p:extLst>
      <p:ext uri="{BB962C8B-B14F-4D97-AF65-F5344CB8AC3E}">
        <p14:creationId xmlns:p14="http://schemas.microsoft.com/office/powerpoint/2010/main" val="28751582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Realistic Expectations Support Successful Supervision</a:t>
            </a:r>
            <a:endParaRPr lang="en-US" sz="3600" dirty="0"/>
          </a:p>
        </p:txBody>
      </p:sp>
      <p:sp>
        <p:nvSpPr>
          <p:cNvPr id="3" name="Content Placeholder 2"/>
          <p:cNvSpPr>
            <a:spLocks noGrp="1"/>
          </p:cNvSpPr>
          <p:nvPr>
            <p:ph idx="1"/>
          </p:nvPr>
        </p:nvSpPr>
        <p:spPr>
          <a:xfrm>
            <a:off x="872067" y="2362200"/>
            <a:ext cx="7408333" cy="3763963"/>
          </a:xfrm>
        </p:spPr>
        <p:txBody>
          <a:bodyPr>
            <a:normAutofit lnSpcReduction="10000"/>
          </a:bodyPr>
          <a:lstStyle/>
          <a:p>
            <a:pPr>
              <a:buFont typeface="Wingdings" charset="2"/>
              <a:buChar char="q"/>
            </a:pPr>
            <a:r>
              <a:rPr lang="en-US" dirty="0"/>
              <a:t>Supervision is a learning partnership – be clear and upfront about </a:t>
            </a:r>
            <a:r>
              <a:rPr lang="en-US" dirty="0" smtClean="0"/>
              <a:t>your expectations</a:t>
            </a:r>
            <a:endParaRPr lang="en-US" dirty="0"/>
          </a:p>
          <a:p>
            <a:pPr>
              <a:buFont typeface="Wingdings" charset="2"/>
              <a:buChar char="q"/>
            </a:pPr>
            <a:r>
              <a:rPr lang="en-US" dirty="0"/>
              <a:t>Mistakes are learning opportunities and </a:t>
            </a:r>
            <a:r>
              <a:rPr lang="en-US" dirty="0" smtClean="0"/>
              <a:t>challenges </a:t>
            </a:r>
            <a:r>
              <a:rPr lang="en-US" dirty="0"/>
              <a:t>are </a:t>
            </a:r>
            <a:r>
              <a:rPr lang="en-US" dirty="0" smtClean="0"/>
              <a:t>expected</a:t>
            </a:r>
          </a:p>
          <a:p>
            <a:pPr>
              <a:buFont typeface="Wingdings" charset="2"/>
              <a:buChar char="q"/>
            </a:pPr>
            <a:r>
              <a:rPr lang="en-US" dirty="0" smtClean="0"/>
              <a:t>Building </a:t>
            </a:r>
            <a:r>
              <a:rPr lang="en-US" b="1" dirty="0" smtClean="0">
                <a:solidFill>
                  <a:srgbClr val="C00000"/>
                </a:solidFill>
              </a:rPr>
              <a:t>trust is essential</a:t>
            </a:r>
            <a:endParaRPr lang="en-US" b="1" dirty="0">
              <a:solidFill>
                <a:srgbClr val="C00000"/>
              </a:solidFill>
            </a:endParaRPr>
          </a:p>
          <a:p>
            <a:pPr>
              <a:buFont typeface="Wingdings" charset="2"/>
              <a:buChar char="q"/>
            </a:pPr>
            <a:r>
              <a:rPr lang="en-US" dirty="0"/>
              <a:t>Students are adult learners and should be expected to behave in a professional manner, come prepared for supervision, under supervision offer appropriate treatment to clients, take initiative to resolve disputes</a:t>
            </a:r>
          </a:p>
          <a:p>
            <a:endParaRPr lang="en-US" dirty="0"/>
          </a:p>
        </p:txBody>
      </p:sp>
    </p:spTree>
    <p:extLst>
      <p:ext uri="{BB962C8B-B14F-4D97-AF65-F5344CB8AC3E}">
        <p14:creationId xmlns:p14="http://schemas.microsoft.com/office/powerpoint/2010/main" val="9100874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Good Boundaries Facilitate Supervision</a:t>
            </a:r>
            <a:endParaRPr lang="en-US" dirty="0"/>
          </a:p>
        </p:txBody>
      </p:sp>
      <p:sp>
        <p:nvSpPr>
          <p:cNvPr id="2" name="Content Placeholder 1"/>
          <p:cNvSpPr>
            <a:spLocks noGrp="1"/>
          </p:cNvSpPr>
          <p:nvPr>
            <p:ph idx="1"/>
          </p:nvPr>
        </p:nvSpPr>
        <p:spPr/>
        <p:txBody>
          <a:bodyPr>
            <a:normAutofit/>
          </a:bodyPr>
          <a:lstStyle/>
          <a:p>
            <a:pPr>
              <a:buFont typeface="Wingdings" charset="2"/>
              <a:buChar char="q"/>
            </a:pPr>
            <a:endParaRPr lang="en-US" dirty="0" smtClean="0"/>
          </a:p>
          <a:p>
            <a:pPr>
              <a:buFont typeface="Wingdings" charset="2"/>
              <a:buChar char="q"/>
            </a:pPr>
            <a:endParaRPr lang="en-US" dirty="0"/>
          </a:p>
          <a:p>
            <a:pPr>
              <a:buFont typeface="Wingdings" charset="2"/>
              <a:buChar char="q"/>
            </a:pPr>
            <a:r>
              <a:rPr lang="en-US" dirty="0" smtClean="0"/>
              <a:t>Boundaries </a:t>
            </a:r>
            <a:r>
              <a:rPr lang="en-US" dirty="0"/>
              <a:t>are the overt and covert rules that students and field instructors internalize about the limits of their relationships.</a:t>
            </a:r>
          </a:p>
          <a:p>
            <a:pPr>
              <a:buFont typeface="Wingdings" charset="2"/>
              <a:buChar char="q"/>
            </a:pPr>
            <a:r>
              <a:rPr lang="en-US" dirty="0"/>
              <a:t>Boundaries help students and field instructors feel respected and safe.  Boundaries support the creation of positive, professional relationships in the education process.</a:t>
            </a:r>
          </a:p>
          <a:p>
            <a:endParaRPr lang="en-US" dirty="0"/>
          </a:p>
        </p:txBody>
      </p:sp>
    </p:spTree>
    <p:extLst>
      <p:ext uri="{BB962C8B-B14F-4D97-AF65-F5344CB8AC3E}">
        <p14:creationId xmlns:p14="http://schemas.microsoft.com/office/powerpoint/2010/main" val="437300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normAutofit/>
          </a:bodyPr>
          <a:lstStyle/>
          <a:p>
            <a:pPr marL="0" indent="0">
              <a:buNone/>
            </a:pPr>
            <a:r>
              <a:rPr lang="en-US" sz="3600" dirty="0" smtClean="0"/>
              <a:t>Jacky Bloom, </a:t>
            </a:r>
            <a:r>
              <a:rPr lang="en-US" sz="3600" dirty="0" err="1" smtClean="0"/>
              <a:t>Ph.D</a:t>
            </a:r>
            <a:r>
              <a:rPr lang="en-US" sz="3600" dirty="0" smtClean="0"/>
              <a:t>, LCSW</a:t>
            </a:r>
          </a:p>
          <a:p>
            <a:pPr marL="301943" lvl="1" indent="0">
              <a:buNone/>
            </a:pPr>
            <a:r>
              <a:rPr lang="en-US" sz="3600" dirty="0" smtClean="0"/>
              <a:t>Director of Field Education, Internships and Student </a:t>
            </a:r>
            <a:r>
              <a:rPr lang="en-US" sz="3600" dirty="0" smtClean="0"/>
              <a:t>Services</a:t>
            </a:r>
          </a:p>
          <a:p>
            <a:pPr marL="301943" lvl="1" indent="0">
              <a:buNone/>
            </a:pPr>
            <a:endParaRPr lang="en-US" sz="3600" dirty="0"/>
          </a:p>
          <a:p>
            <a:pPr marL="301943" lvl="1" indent="0">
              <a:buNone/>
            </a:pPr>
            <a:r>
              <a:rPr lang="en-US" sz="3600" dirty="0"/>
              <a:t>j</a:t>
            </a:r>
            <a:r>
              <a:rPr lang="en-US" sz="3600" dirty="0" smtClean="0"/>
              <a:t>acky.bloom@sjsu.edu</a:t>
            </a:r>
            <a:endParaRPr lang="en-US" sz="3600" dirty="0"/>
          </a:p>
        </p:txBody>
      </p:sp>
    </p:spTree>
    <p:extLst>
      <p:ext uri="{BB962C8B-B14F-4D97-AF65-F5344CB8AC3E}">
        <p14:creationId xmlns:p14="http://schemas.microsoft.com/office/powerpoint/2010/main" val="602544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More about Boundaries:</a:t>
            </a:r>
            <a:endParaRPr lang="en-US" dirty="0"/>
          </a:p>
        </p:txBody>
      </p:sp>
      <p:sp>
        <p:nvSpPr>
          <p:cNvPr id="2" name="Content Placeholder 1"/>
          <p:cNvSpPr>
            <a:spLocks noGrp="1"/>
          </p:cNvSpPr>
          <p:nvPr>
            <p:ph idx="1"/>
          </p:nvPr>
        </p:nvSpPr>
        <p:spPr>
          <a:xfrm>
            <a:off x="872067" y="2057400"/>
            <a:ext cx="7408333" cy="4068763"/>
          </a:xfrm>
        </p:spPr>
        <p:txBody>
          <a:bodyPr>
            <a:normAutofit lnSpcReduction="10000"/>
          </a:bodyPr>
          <a:lstStyle/>
          <a:p>
            <a:pPr>
              <a:buFont typeface="Wingdings" charset="2"/>
              <a:buChar char="q"/>
            </a:pPr>
            <a:r>
              <a:rPr lang="en-US" dirty="0" smtClean="0"/>
              <a:t>Set </a:t>
            </a:r>
            <a:r>
              <a:rPr lang="en-US" dirty="0"/>
              <a:t>clear expectations at the beginning of field </a:t>
            </a:r>
            <a:r>
              <a:rPr lang="en-US" dirty="0" smtClean="0"/>
              <a:t>instruction and adhere to them </a:t>
            </a:r>
            <a:endParaRPr lang="en-US" dirty="0"/>
          </a:p>
          <a:p>
            <a:pPr>
              <a:buFont typeface="Wingdings" charset="2"/>
              <a:buChar char="q"/>
            </a:pPr>
            <a:r>
              <a:rPr lang="en-US" dirty="0" smtClean="0"/>
              <a:t>Suggest/refer </a:t>
            </a:r>
            <a:r>
              <a:rPr lang="en-US" dirty="0"/>
              <a:t>students to </a:t>
            </a:r>
            <a:r>
              <a:rPr lang="en-US" dirty="0" smtClean="0"/>
              <a:t>therapy if they need more then supervision</a:t>
            </a:r>
            <a:endParaRPr lang="en-US" dirty="0"/>
          </a:p>
          <a:p>
            <a:pPr>
              <a:buFont typeface="Wingdings" charset="2"/>
              <a:buChar char="q"/>
            </a:pPr>
            <a:r>
              <a:rPr lang="en-US" dirty="0" smtClean="0"/>
              <a:t>Ask </a:t>
            </a:r>
            <a:r>
              <a:rPr lang="en-US" dirty="0"/>
              <a:t>for help. (FFL and/or colleagues)</a:t>
            </a:r>
          </a:p>
          <a:p>
            <a:pPr>
              <a:buFont typeface="Wingdings" charset="2"/>
              <a:buChar char="q"/>
            </a:pPr>
            <a:r>
              <a:rPr lang="en-US" dirty="0"/>
              <a:t>Be mindful of and avoid dual relationships (as much as possible)</a:t>
            </a:r>
          </a:p>
          <a:p>
            <a:pPr>
              <a:buFont typeface="Wingdings" charset="2"/>
              <a:buChar char="q"/>
            </a:pPr>
            <a:r>
              <a:rPr lang="en-US" dirty="0"/>
              <a:t>Be mindful of </a:t>
            </a:r>
            <a:r>
              <a:rPr lang="en-US" dirty="0" smtClean="0"/>
              <a:t>favoritism</a:t>
            </a:r>
            <a:endParaRPr lang="en-US" dirty="0"/>
          </a:p>
          <a:p>
            <a:pPr>
              <a:buFont typeface="Wingdings" charset="2"/>
              <a:buChar char="q"/>
            </a:pPr>
            <a:r>
              <a:rPr lang="en-US" dirty="0"/>
              <a:t>Model good boundaries in your professional relationships</a:t>
            </a:r>
          </a:p>
          <a:p>
            <a:pPr>
              <a:buFont typeface="Wingdings" charset="2"/>
              <a:buChar char="q"/>
            </a:pPr>
            <a:endParaRPr lang="en-US" dirty="0"/>
          </a:p>
          <a:p>
            <a:endParaRPr lang="en-US" dirty="0"/>
          </a:p>
        </p:txBody>
      </p:sp>
    </p:spTree>
    <p:extLst>
      <p:ext uri="{BB962C8B-B14F-4D97-AF65-F5344CB8AC3E}">
        <p14:creationId xmlns:p14="http://schemas.microsoft.com/office/powerpoint/2010/main" val="35952290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Selected Supervision Guidelines</a:t>
            </a:r>
            <a:endParaRPr lang="en-US" dirty="0"/>
          </a:p>
        </p:txBody>
      </p:sp>
      <p:sp>
        <p:nvSpPr>
          <p:cNvPr id="2" name="Content Placeholder 1"/>
          <p:cNvSpPr>
            <a:spLocks noGrp="1"/>
          </p:cNvSpPr>
          <p:nvPr>
            <p:ph idx="1"/>
          </p:nvPr>
        </p:nvSpPr>
        <p:spPr>
          <a:xfrm>
            <a:off x="872067" y="1752600"/>
            <a:ext cx="7408333" cy="4572000"/>
          </a:xfrm>
        </p:spPr>
        <p:txBody>
          <a:bodyPr>
            <a:normAutofit/>
          </a:bodyPr>
          <a:lstStyle/>
          <a:p>
            <a:pPr>
              <a:buFont typeface="Wingdings" charset="2"/>
              <a:buChar char="q"/>
            </a:pPr>
            <a:r>
              <a:rPr lang="en-US" dirty="0"/>
              <a:t>Supervision is not therapy, however, support is a crucial element of field instruction. Support involves encouragement, helping students identify growth and learning, being warm, and creating a safe environment to reveal and discuss mistakes. It is not diagnosing, making the focus of supervision the student’s issues or working on the student’s personal rather than professional goals.</a:t>
            </a:r>
          </a:p>
          <a:p>
            <a:pPr>
              <a:buFont typeface="Wingdings" charset="2"/>
              <a:buChar char="q"/>
            </a:pPr>
            <a:r>
              <a:rPr lang="en-US" dirty="0"/>
              <a:t>Student’s personal issues should only be discussed in the context of its impact on their work in the agency and their learning.</a:t>
            </a:r>
          </a:p>
          <a:p>
            <a:endParaRPr lang="en-US" dirty="0"/>
          </a:p>
        </p:txBody>
      </p:sp>
    </p:spTree>
    <p:extLst>
      <p:ext uri="{BB962C8B-B14F-4D97-AF65-F5344CB8AC3E}">
        <p14:creationId xmlns:p14="http://schemas.microsoft.com/office/powerpoint/2010/main" val="11003397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Structuring Supervision</a:t>
            </a:r>
            <a:endParaRPr lang="en-US" dirty="0"/>
          </a:p>
        </p:txBody>
      </p:sp>
      <p:sp>
        <p:nvSpPr>
          <p:cNvPr id="2" name="Content Placeholder 1"/>
          <p:cNvSpPr>
            <a:spLocks noGrp="1"/>
          </p:cNvSpPr>
          <p:nvPr>
            <p:ph idx="1"/>
          </p:nvPr>
        </p:nvSpPr>
        <p:spPr>
          <a:xfrm>
            <a:off x="872067" y="2057400"/>
            <a:ext cx="7408333" cy="4571999"/>
          </a:xfrm>
        </p:spPr>
        <p:txBody>
          <a:bodyPr>
            <a:normAutofit fontScale="92500" lnSpcReduction="20000"/>
          </a:bodyPr>
          <a:lstStyle/>
          <a:p>
            <a:r>
              <a:rPr lang="en-US" dirty="0" smtClean="0"/>
              <a:t>Have an agenda, and create it in partnership with student</a:t>
            </a:r>
          </a:p>
          <a:p>
            <a:r>
              <a:rPr lang="en-US" dirty="0" smtClean="0"/>
              <a:t>Use the internship checklist to structure early meetings</a:t>
            </a:r>
          </a:p>
          <a:p>
            <a:r>
              <a:rPr lang="en-US" dirty="0" smtClean="0"/>
              <a:t>Learning Agreement is the basis of evaluation</a:t>
            </a:r>
          </a:p>
          <a:p>
            <a:r>
              <a:rPr lang="en-US" dirty="0" smtClean="0"/>
              <a:t>Keep focus on the development of competencies</a:t>
            </a:r>
          </a:p>
          <a:p>
            <a:r>
              <a:rPr lang="en-US" dirty="0" smtClean="0"/>
              <a:t>Attend to, but do not let pressing issues consume supervision sessions</a:t>
            </a:r>
          </a:p>
          <a:p>
            <a:r>
              <a:rPr lang="en-US" dirty="0" smtClean="0"/>
              <a:t>Include: risk and safety, ethics and values, agency dynamics, history, protocols and policies, review documentation, challenges and successes in learning, resources, professional development, theoretical frameworks, transference and countertransference, class content, and self-care</a:t>
            </a:r>
          </a:p>
          <a:p>
            <a:endParaRPr lang="en-US" dirty="0" smtClean="0"/>
          </a:p>
          <a:p>
            <a:endParaRPr lang="en-US" dirty="0" smtClean="0"/>
          </a:p>
          <a:p>
            <a:endParaRPr lang="en-US" dirty="0"/>
          </a:p>
        </p:txBody>
      </p:sp>
    </p:spTree>
    <p:extLst>
      <p:ext uri="{BB962C8B-B14F-4D97-AF65-F5344CB8AC3E}">
        <p14:creationId xmlns:p14="http://schemas.microsoft.com/office/powerpoint/2010/main" val="31713250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Structuring Supervision Continued</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If </a:t>
            </a:r>
            <a:r>
              <a:rPr lang="en-US" dirty="0" smtClean="0"/>
              <a:t>creating a formal agenda for each week does not work for you, use a more general checklist</a:t>
            </a:r>
          </a:p>
          <a:p>
            <a:r>
              <a:rPr lang="en-US" dirty="0" smtClean="0"/>
              <a:t>Be available for informal supervision outside of supervision hour</a:t>
            </a:r>
          </a:p>
          <a:p>
            <a:r>
              <a:rPr lang="en-US" dirty="0" smtClean="0"/>
              <a:t>Backup supervision when Field Instructor is </a:t>
            </a:r>
            <a:r>
              <a:rPr lang="en-US" dirty="0" smtClean="0"/>
              <a:t>not available</a:t>
            </a:r>
            <a:endParaRPr lang="en-US" dirty="0" smtClean="0"/>
          </a:p>
          <a:p>
            <a:r>
              <a:rPr lang="en-US" dirty="0" smtClean="0"/>
              <a:t>Document supervision meetings, topics discussed and any agreements made</a:t>
            </a:r>
          </a:p>
          <a:p>
            <a:endParaRPr lang="en-US" dirty="0" smtClean="0"/>
          </a:p>
          <a:p>
            <a:endParaRPr lang="en-US" dirty="0"/>
          </a:p>
        </p:txBody>
      </p:sp>
    </p:spTree>
    <p:extLst>
      <p:ext uri="{BB962C8B-B14F-4D97-AF65-F5344CB8AC3E}">
        <p14:creationId xmlns:p14="http://schemas.microsoft.com/office/powerpoint/2010/main" val="3521330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Field Instructor Supervision Notes:</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sz="3600" dirty="0" smtClean="0">
                <a:hlinkClick r:id="rId2" action="ppaction://hlinkfile"/>
              </a:rPr>
              <a:t>field instructor supervision notes.docx</a:t>
            </a:r>
            <a:endParaRPr lang="en-US" sz="3600" dirty="0"/>
          </a:p>
        </p:txBody>
      </p:sp>
    </p:spTree>
    <p:extLst>
      <p:ext uri="{BB962C8B-B14F-4D97-AF65-F5344CB8AC3E}">
        <p14:creationId xmlns:p14="http://schemas.microsoft.com/office/powerpoint/2010/main" val="736861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024744" cy="1029736"/>
          </a:xfrm>
        </p:spPr>
        <p:txBody>
          <a:bodyPr>
            <a:normAutofit fontScale="90000"/>
          </a:bodyPr>
          <a:lstStyle/>
          <a:p>
            <a:r>
              <a:rPr lang="en-US" dirty="0" smtClean="0"/>
              <a:t>Considerations When Supervising Students</a:t>
            </a:r>
            <a:endParaRPr lang="en-US" dirty="0"/>
          </a:p>
        </p:txBody>
      </p:sp>
      <p:sp>
        <p:nvSpPr>
          <p:cNvPr id="3" name="Content Placeholder 2"/>
          <p:cNvSpPr>
            <a:spLocks noGrp="1"/>
          </p:cNvSpPr>
          <p:nvPr>
            <p:ph idx="1"/>
          </p:nvPr>
        </p:nvSpPr>
        <p:spPr>
          <a:xfrm>
            <a:off x="1043492" y="2514600"/>
            <a:ext cx="6777317" cy="3810000"/>
          </a:xfrm>
        </p:spPr>
        <p:txBody>
          <a:bodyPr>
            <a:normAutofit/>
          </a:bodyPr>
          <a:lstStyle/>
          <a:p>
            <a:pPr lvl="1"/>
            <a:r>
              <a:rPr lang="en-US" dirty="0" smtClean="0"/>
              <a:t>Level of personal/life experience</a:t>
            </a:r>
          </a:p>
          <a:p>
            <a:pPr lvl="1"/>
            <a:r>
              <a:rPr lang="en-US" dirty="0" smtClean="0"/>
              <a:t>Level of professional experience</a:t>
            </a:r>
          </a:p>
          <a:p>
            <a:pPr lvl="1"/>
            <a:r>
              <a:rPr lang="en-US" dirty="0" smtClean="0"/>
              <a:t>Individual characteristics and backgrounds</a:t>
            </a:r>
          </a:p>
          <a:p>
            <a:pPr lvl="1"/>
            <a:r>
              <a:rPr lang="en-US" dirty="0" smtClean="0"/>
              <a:t>Differences in learning styles</a:t>
            </a:r>
          </a:p>
          <a:p>
            <a:pPr lvl="1"/>
            <a:r>
              <a:rPr lang="en-US" dirty="0" smtClean="0"/>
              <a:t>Differences in communication styles</a:t>
            </a:r>
          </a:p>
          <a:p>
            <a:pPr lvl="1"/>
            <a:r>
              <a:rPr lang="en-US" dirty="0" smtClean="0"/>
              <a:t>Attachment</a:t>
            </a:r>
          </a:p>
          <a:p>
            <a:pPr lvl="1"/>
            <a:r>
              <a:rPr lang="en-US" dirty="0" smtClean="0"/>
              <a:t>Your style, characteristics, </a:t>
            </a:r>
          </a:p>
          <a:p>
            <a:pPr marL="301943" lvl="1" indent="0">
              <a:buNone/>
            </a:pPr>
            <a:r>
              <a:rPr lang="en-US" dirty="0"/>
              <a:t>	</a:t>
            </a:r>
            <a:r>
              <a:rPr lang="en-US" dirty="0" smtClean="0"/>
              <a:t>and needs</a:t>
            </a:r>
          </a:p>
          <a:p>
            <a:pPr lvl="1"/>
            <a:r>
              <a:rPr lang="en-US" dirty="0" smtClean="0"/>
              <a:t>Stages of Internship</a:t>
            </a:r>
            <a:endParaRPr lang="en-US" dirty="0"/>
          </a:p>
          <a:p>
            <a:pPr marL="301943" lvl="1" indent="0">
              <a:buNone/>
            </a:pPr>
            <a:endParaRPr lang="en-US" dirty="0" smtClean="0"/>
          </a:p>
          <a:p>
            <a:pPr lvl="1"/>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4419600"/>
            <a:ext cx="2905125" cy="1571625"/>
          </a:xfrm>
          <a:prstGeom prst="rect">
            <a:avLst/>
          </a:prstGeom>
        </p:spPr>
      </p:pic>
    </p:spTree>
    <p:extLst>
      <p:ext uri="{BB962C8B-B14F-4D97-AF65-F5344CB8AC3E}">
        <p14:creationId xmlns:p14="http://schemas.microsoft.com/office/powerpoint/2010/main" val="35342925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Developmental Stages of Internships</a:t>
            </a:r>
            <a:endParaRPr lang="en-US" dirty="0"/>
          </a:p>
        </p:txBody>
      </p:sp>
      <p:sp>
        <p:nvSpPr>
          <p:cNvPr id="2" name="Content Placeholder 1"/>
          <p:cNvSpPr>
            <a:spLocks noGrp="1"/>
          </p:cNvSpPr>
          <p:nvPr>
            <p:ph idx="1"/>
          </p:nvPr>
        </p:nvSpPr>
        <p:spPr>
          <a:xfrm>
            <a:off x="872067" y="1752600"/>
            <a:ext cx="7408333" cy="4953000"/>
          </a:xfrm>
        </p:spPr>
        <p:txBody>
          <a:bodyPr>
            <a:normAutofit fontScale="92500" lnSpcReduction="10000"/>
          </a:bodyPr>
          <a:lstStyle/>
          <a:p>
            <a:r>
              <a:rPr lang="en-US" sz="2800" b="1" dirty="0"/>
              <a:t>Stage One: </a:t>
            </a:r>
            <a:r>
              <a:rPr lang="en-US" sz="2800" dirty="0"/>
              <a:t>Arranging and Anticipating an Internship</a:t>
            </a:r>
          </a:p>
          <a:p>
            <a:r>
              <a:rPr lang="en-US" sz="2800" b="1" dirty="0"/>
              <a:t>Stage Two: </a:t>
            </a:r>
            <a:r>
              <a:rPr lang="en-US" sz="2800" dirty="0"/>
              <a:t>Orientation and Establishing Identity</a:t>
            </a:r>
          </a:p>
          <a:p>
            <a:r>
              <a:rPr lang="en-US" sz="2800" b="1" dirty="0"/>
              <a:t>Stage Three: </a:t>
            </a:r>
            <a:r>
              <a:rPr lang="en-US" sz="2800" dirty="0"/>
              <a:t>Reconciling Expectations with Reality</a:t>
            </a:r>
          </a:p>
          <a:p>
            <a:r>
              <a:rPr lang="en-US" sz="2800" b="1" dirty="0"/>
              <a:t>Stage Four: </a:t>
            </a:r>
            <a:r>
              <a:rPr lang="en-US" sz="2800" dirty="0"/>
              <a:t>Productivity and Independence</a:t>
            </a:r>
          </a:p>
          <a:p>
            <a:r>
              <a:rPr lang="en-US" sz="2800" b="1" dirty="0"/>
              <a:t>Stage Five: </a:t>
            </a:r>
            <a:r>
              <a:rPr lang="en-US" sz="2800" dirty="0"/>
              <a:t>Closure</a:t>
            </a:r>
          </a:p>
          <a:p>
            <a:r>
              <a:rPr lang="en-US" sz="2800" b="1" dirty="0"/>
              <a:t>Stage Six: </a:t>
            </a:r>
            <a:r>
              <a:rPr lang="en-US" sz="2800" dirty="0"/>
              <a:t>Re-Entry and Practical </a:t>
            </a:r>
            <a:r>
              <a:rPr lang="en-US" sz="2800" dirty="0" smtClean="0"/>
              <a:t>Applications</a:t>
            </a:r>
          </a:p>
          <a:p>
            <a:pPr lvl="1"/>
            <a:r>
              <a:rPr lang="en-US" sz="1200" dirty="0"/>
              <a:t>Adapted from "The Internship as Partnership: A Handbook for Campus-Based Coordinators and Advisors," edited and published by the National Society for Experiential Education, 1995 via Washington State University Webpage.</a:t>
            </a:r>
          </a:p>
          <a:p>
            <a:pPr lvl="1"/>
            <a:endParaRPr lang="en-US" sz="1200" dirty="0"/>
          </a:p>
        </p:txBody>
      </p:sp>
    </p:spTree>
    <p:extLst>
      <p:ext uri="{BB962C8B-B14F-4D97-AF65-F5344CB8AC3E}">
        <p14:creationId xmlns:p14="http://schemas.microsoft.com/office/powerpoint/2010/main" val="173345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Focus of Supervision Changes Over Time:</a:t>
            </a:r>
            <a:endParaRPr lang="en-US" dirty="0"/>
          </a:p>
        </p:txBody>
      </p:sp>
      <p:sp>
        <p:nvSpPr>
          <p:cNvPr id="3" name="Content Placeholder 2"/>
          <p:cNvSpPr>
            <a:spLocks noGrp="1"/>
          </p:cNvSpPr>
          <p:nvPr>
            <p:ph idx="1"/>
          </p:nvPr>
        </p:nvSpPr>
        <p:spPr/>
        <p:txBody>
          <a:bodyPr>
            <a:normAutofit/>
          </a:bodyPr>
          <a:lstStyle/>
          <a:p>
            <a:r>
              <a:rPr lang="en-US" b="1" dirty="0"/>
              <a:t>Stage One: </a:t>
            </a:r>
            <a:r>
              <a:rPr lang="en-US" dirty="0"/>
              <a:t>Arranging and Anticipating an </a:t>
            </a:r>
            <a:r>
              <a:rPr lang="en-US" dirty="0" smtClean="0"/>
              <a:t>Internship –</a:t>
            </a:r>
            <a:r>
              <a:rPr lang="en-US" dirty="0" smtClean="0">
                <a:solidFill>
                  <a:schemeClr val="accent4">
                    <a:lumMod val="50000"/>
                  </a:schemeClr>
                </a:solidFill>
              </a:rPr>
              <a:t>preparing yourself and the agency for the intern’s arrival</a:t>
            </a:r>
          </a:p>
          <a:p>
            <a:r>
              <a:rPr lang="en-US" b="1" dirty="0" smtClean="0"/>
              <a:t>Stage </a:t>
            </a:r>
            <a:r>
              <a:rPr lang="en-US" b="1" dirty="0"/>
              <a:t>Two: </a:t>
            </a:r>
            <a:r>
              <a:rPr lang="en-US" dirty="0"/>
              <a:t>Orientation and Establishing </a:t>
            </a:r>
            <a:r>
              <a:rPr lang="en-US" dirty="0" smtClean="0"/>
              <a:t>Identity –</a:t>
            </a:r>
            <a:r>
              <a:rPr lang="en-US" dirty="0" smtClean="0">
                <a:solidFill>
                  <a:schemeClr val="accent4">
                    <a:lumMod val="50000"/>
                  </a:schemeClr>
                </a:solidFill>
              </a:rPr>
              <a:t>explaining roles, setting boundaries, getting to know the student, and writing a learning agreement</a:t>
            </a:r>
          </a:p>
          <a:p>
            <a:r>
              <a:rPr lang="en-US" b="1" dirty="0" smtClean="0"/>
              <a:t>Stage </a:t>
            </a:r>
            <a:r>
              <a:rPr lang="en-US" b="1" dirty="0"/>
              <a:t>Three: </a:t>
            </a:r>
            <a:r>
              <a:rPr lang="en-US" dirty="0"/>
              <a:t>Reconciling Expectations with </a:t>
            </a:r>
            <a:r>
              <a:rPr lang="en-US" dirty="0" smtClean="0"/>
              <a:t>Reality –</a:t>
            </a:r>
            <a:r>
              <a:rPr lang="en-US" dirty="0" smtClean="0">
                <a:solidFill>
                  <a:schemeClr val="accent4">
                    <a:lumMod val="50000"/>
                  </a:schemeClr>
                </a:solidFill>
              </a:rPr>
              <a:t>building and deepening the professional relationship, focus on skill building, and understanding obstacles and challenges</a:t>
            </a:r>
            <a:endParaRPr lang="en-US" dirty="0">
              <a:solidFill>
                <a:schemeClr val="accent4">
                  <a:lumMod val="50000"/>
                </a:schemeClr>
              </a:solidFill>
            </a:endParaRPr>
          </a:p>
          <a:p>
            <a:endParaRPr lang="en-US" dirty="0"/>
          </a:p>
        </p:txBody>
      </p:sp>
    </p:spTree>
    <p:extLst>
      <p:ext uri="{BB962C8B-B14F-4D97-AF65-F5344CB8AC3E}">
        <p14:creationId xmlns:p14="http://schemas.microsoft.com/office/powerpoint/2010/main" val="41903327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Focus of Supervision Changes Over Time (cont’d):</a:t>
            </a:r>
            <a:endParaRPr lang="en-US" dirty="0"/>
          </a:p>
        </p:txBody>
      </p:sp>
      <p:sp>
        <p:nvSpPr>
          <p:cNvPr id="3" name="Content Placeholder 2"/>
          <p:cNvSpPr>
            <a:spLocks noGrp="1"/>
          </p:cNvSpPr>
          <p:nvPr>
            <p:ph idx="1"/>
          </p:nvPr>
        </p:nvSpPr>
        <p:spPr/>
        <p:txBody>
          <a:bodyPr>
            <a:normAutofit/>
          </a:bodyPr>
          <a:lstStyle/>
          <a:p>
            <a:r>
              <a:rPr lang="en-US" b="1" dirty="0" smtClean="0"/>
              <a:t>Stage </a:t>
            </a:r>
            <a:r>
              <a:rPr lang="en-US" b="1" dirty="0"/>
              <a:t>Four: </a:t>
            </a:r>
            <a:r>
              <a:rPr lang="en-US" dirty="0"/>
              <a:t>Productivity and </a:t>
            </a:r>
            <a:r>
              <a:rPr lang="en-US" dirty="0" smtClean="0"/>
              <a:t>Independence – </a:t>
            </a:r>
            <a:r>
              <a:rPr lang="en-US" dirty="0" smtClean="0">
                <a:solidFill>
                  <a:schemeClr val="accent4">
                    <a:lumMod val="50000"/>
                  </a:schemeClr>
                </a:solidFill>
              </a:rPr>
              <a:t>critical thinking and conceptualizing, building self-awareness, evaluating, increasing autonomous practice, and integrating theory and practice</a:t>
            </a:r>
          </a:p>
          <a:p>
            <a:r>
              <a:rPr lang="en-US" b="1" dirty="0" smtClean="0"/>
              <a:t>Stage </a:t>
            </a:r>
            <a:r>
              <a:rPr lang="en-US" b="1" dirty="0"/>
              <a:t>Five: </a:t>
            </a:r>
            <a:r>
              <a:rPr lang="en-US" dirty="0" smtClean="0"/>
              <a:t>Closure – </a:t>
            </a:r>
            <a:r>
              <a:rPr lang="en-US" dirty="0" smtClean="0">
                <a:solidFill>
                  <a:schemeClr val="accent4">
                    <a:lumMod val="50000"/>
                  </a:schemeClr>
                </a:solidFill>
              </a:rPr>
              <a:t>clarifying skill development, reviewing progress, managing transitions, and good byes</a:t>
            </a:r>
          </a:p>
          <a:p>
            <a:r>
              <a:rPr lang="en-US" b="1" dirty="0" smtClean="0"/>
              <a:t>Stage </a:t>
            </a:r>
            <a:r>
              <a:rPr lang="en-US" b="1" dirty="0"/>
              <a:t>Six: </a:t>
            </a:r>
            <a:r>
              <a:rPr lang="en-US" dirty="0"/>
              <a:t>Re-Entry and Practical </a:t>
            </a:r>
            <a:r>
              <a:rPr lang="en-US" dirty="0" smtClean="0"/>
              <a:t>Applications –</a:t>
            </a:r>
            <a:r>
              <a:rPr lang="en-US" dirty="0" smtClean="0">
                <a:solidFill>
                  <a:schemeClr val="accent4">
                    <a:lumMod val="50000"/>
                  </a:schemeClr>
                </a:solidFill>
              </a:rPr>
              <a:t>supporting professional development and job seeking</a:t>
            </a:r>
            <a:endParaRPr lang="en-US" dirty="0">
              <a:solidFill>
                <a:schemeClr val="accent4">
                  <a:lumMod val="50000"/>
                </a:schemeClr>
              </a:solidFill>
            </a:endParaRPr>
          </a:p>
          <a:p>
            <a:endParaRPr lang="en-US" dirty="0"/>
          </a:p>
        </p:txBody>
      </p:sp>
    </p:spTree>
    <p:extLst>
      <p:ext uri="{BB962C8B-B14F-4D97-AF65-F5344CB8AC3E}">
        <p14:creationId xmlns:p14="http://schemas.microsoft.com/office/powerpoint/2010/main" val="3295028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When the Agency Environment is Challenging</a:t>
            </a:r>
            <a:endParaRPr lang="en-US" dirty="0"/>
          </a:p>
        </p:txBody>
      </p:sp>
      <p:sp>
        <p:nvSpPr>
          <p:cNvPr id="2" name="Content Placeholder 1"/>
          <p:cNvSpPr>
            <a:spLocks noGrp="1"/>
          </p:cNvSpPr>
          <p:nvPr>
            <p:ph idx="1"/>
          </p:nvPr>
        </p:nvSpPr>
        <p:spPr/>
        <p:txBody>
          <a:bodyPr/>
          <a:lstStyle/>
          <a:p>
            <a:endParaRPr lang="en-US" sz="2000" dirty="0" smtClean="0"/>
          </a:p>
          <a:p>
            <a:r>
              <a:rPr lang="en-US" sz="2000" dirty="0" smtClean="0"/>
              <a:t>Practice </a:t>
            </a:r>
            <a:r>
              <a:rPr lang="en-US" sz="2000" dirty="0" smtClean="0"/>
              <a:t>self-care (it’s also good modeling for your intern)</a:t>
            </a:r>
          </a:p>
          <a:p>
            <a:r>
              <a:rPr lang="en-US" sz="2000" dirty="0" smtClean="0"/>
              <a:t>Seek support for yourself, just not from the student</a:t>
            </a:r>
          </a:p>
          <a:p>
            <a:r>
              <a:rPr lang="en-US" sz="2000" dirty="0" smtClean="0"/>
              <a:t>Consider whether the FFL or Field Education Office can assist you regarding needs and/or supports for your student</a:t>
            </a:r>
          </a:p>
          <a:p>
            <a:r>
              <a:rPr lang="en-US" sz="2000" dirty="0" smtClean="0"/>
              <a:t>Stay upbeat with your student – field instruction is an opportunity have a positive impact on student(s) and shape his or her lifetime of practice</a:t>
            </a:r>
          </a:p>
          <a:p>
            <a:r>
              <a:rPr lang="en-US" sz="2000" dirty="0" smtClean="0"/>
              <a:t>Use strategies that work for you to stay focused</a:t>
            </a:r>
          </a:p>
          <a:p>
            <a:r>
              <a:rPr lang="en-US" sz="2000" dirty="0" smtClean="0"/>
              <a:t>Act as if (fake it until something changes)</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55279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Nuts &amp; Bolts of Field Education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0437" y="2791619"/>
            <a:ext cx="2143125" cy="2143125"/>
          </a:xfrm>
        </p:spPr>
      </p:pic>
    </p:spTree>
    <p:extLst>
      <p:ext uri="{BB962C8B-B14F-4D97-AF65-F5344CB8AC3E}">
        <p14:creationId xmlns:p14="http://schemas.microsoft.com/office/powerpoint/2010/main" val="22481602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Hints and Tips for New FIs</a:t>
            </a:r>
            <a:endParaRPr lang="en-US" sz="4400"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What </a:t>
            </a:r>
            <a:r>
              <a:rPr lang="en-US" dirty="0" smtClean="0"/>
              <a:t>do you wish you had known before supervising for the first time</a:t>
            </a:r>
            <a:r>
              <a:rPr lang="en-US" dirty="0" smtClean="0"/>
              <a:t>?</a:t>
            </a:r>
          </a:p>
          <a:p>
            <a:endParaRPr lang="en-US" dirty="0" smtClean="0"/>
          </a:p>
          <a:p>
            <a:r>
              <a:rPr lang="en-US" dirty="0" smtClean="0"/>
              <a:t>What did your most challenging student teach you</a:t>
            </a:r>
            <a:r>
              <a:rPr lang="en-US" dirty="0" smtClean="0"/>
              <a:t>?</a:t>
            </a:r>
          </a:p>
          <a:p>
            <a:endParaRPr lang="en-US" dirty="0" smtClean="0"/>
          </a:p>
          <a:p>
            <a:r>
              <a:rPr lang="en-US" dirty="0" smtClean="0"/>
              <a:t>Any other hints or tips?</a:t>
            </a:r>
          </a:p>
          <a:p>
            <a:endParaRPr lang="en-US" dirty="0"/>
          </a:p>
        </p:txBody>
      </p:sp>
    </p:spTree>
    <p:extLst>
      <p:ext uri="{BB962C8B-B14F-4D97-AF65-F5344CB8AC3E}">
        <p14:creationId xmlns:p14="http://schemas.microsoft.com/office/powerpoint/2010/main" val="24095524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Wrap-up and Questions</a:t>
            </a:r>
          </a:p>
        </p:txBody>
      </p:sp>
      <p:pic>
        <p:nvPicPr>
          <p:cNvPr id="2"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81450" y="3272631"/>
            <a:ext cx="1181100" cy="1181100"/>
          </a:xfr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References:</a:t>
            </a:r>
            <a:endParaRPr lang="en-US" dirty="0"/>
          </a:p>
        </p:txBody>
      </p:sp>
      <p:sp>
        <p:nvSpPr>
          <p:cNvPr id="5" name="Content Placeholder 4"/>
          <p:cNvSpPr>
            <a:spLocks noGrp="1"/>
          </p:cNvSpPr>
          <p:nvPr>
            <p:ph idx="1"/>
          </p:nvPr>
        </p:nvSpPr>
        <p:spPr/>
        <p:txBody>
          <a:bodyPr>
            <a:normAutofit/>
          </a:bodyPr>
          <a:lstStyle/>
          <a:p>
            <a:pPr marL="68580" indent="0">
              <a:buNone/>
            </a:pPr>
            <a:endParaRPr lang="en-US" dirty="0" smtClean="0"/>
          </a:p>
          <a:p>
            <a:pPr marL="68580" indent="0">
              <a:buNone/>
            </a:pPr>
            <a:r>
              <a:rPr lang="en-US" dirty="0" smtClean="0"/>
              <a:t>Marion </a:t>
            </a:r>
            <a:r>
              <a:rPr lang="en-US" dirty="0" smtClean="0"/>
              <a:t>Bogo – Achieving Competence Through Field Education, 2010</a:t>
            </a:r>
          </a:p>
          <a:p>
            <a:pPr marL="68580" indent="0">
              <a:buNone/>
            </a:pPr>
            <a:endParaRPr lang="en-US" dirty="0"/>
          </a:p>
          <a:p>
            <a:pPr marL="0" indent="0">
              <a:spcBef>
                <a:spcPts val="0"/>
              </a:spcBef>
              <a:buNone/>
            </a:pPr>
            <a:r>
              <a:rPr lang="en-US" dirty="0">
                <a:ea typeface="Calibri"/>
              </a:rPr>
              <a:t>Fortune, A. E., &amp; Abramson, J. S. (1993). Predictors</a:t>
            </a:r>
            <a:endParaRPr lang="en-US" dirty="0">
              <a:ea typeface="SimSun"/>
            </a:endParaRPr>
          </a:p>
          <a:p>
            <a:pPr marL="0" indent="0">
              <a:spcBef>
                <a:spcPts val="0"/>
              </a:spcBef>
              <a:buNone/>
            </a:pPr>
            <a:r>
              <a:rPr lang="en-US" dirty="0">
                <a:ea typeface="Calibri"/>
              </a:rPr>
              <a:t>of satisfaction with Held practicum among</a:t>
            </a:r>
            <a:endParaRPr lang="en-US" dirty="0">
              <a:ea typeface="SimSun"/>
            </a:endParaRPr>
          </a:p>
          <a:p>
            <a:pPr marL="0" indent="0">
              <a:spcBef>
                <a:spcPts val="0"/>
              </a:spcBef>
              <a:buNone/>
            </a:pPr>
            <a:r>
              <a:rPr lang="en-US" dirty="0">
                <a:ea typeface="Calibri"/>
              </a:rPr>
              <a:t>social work students. </a:t>
            </a:r>
            <a:r>
              <a:rPr lang="en-US" i="1" dirty="0">
                <a:ea typeface="Calibri"/>
              </a:rPr>
              <a:t>The Clinical Supervisor,</a:t>
            </a:r>
            <a:endParaRPr lang="en-US" dirty="0">
              <a:ea typeface="SimSun"/>
            </a:endParaRPr>
          </a:p>
          <a:p>
            <a:pPr marL="0" indent="0">
              <a:spcBef>
                <a:spcPts val="0"/>
              </a:spcBef>
              <a:buNone/>
            </a:pPr>
            <a:r>
              <a:rPr lang="en-US" i="1" dirty="0">
                <a:ea typeface="Calibri"/>
              </a:rPr>
              <a:t>11,</a:t>
            </a:r>
            <a:r>
              <a:rPr lang="en-US" dirty="0">
                <a:ea typeface="Calibri"/>
              </a:rPr>
              <a:t>95-110.</a:t>
            </a:r>
            <a:endParaRPr lang="en-US" dirty="0">
              <a:ea typeface="SimSun"/>
            </a:endParaRPr>
          </a:p>
          <a:p>
            <a:pPr marL="68580" indent="0">
              <a:buNone/>
            </a:pPr>
            <a:endParaRPr lang="en-US" dirty="0"/>
          </a:p>
        </p:txBody>
      </p:sp>
    </p:spTree>
    <p:extLst>
      <p:ext uri="{BB962C8B-B14F-4D97-AF65-F5344CB8AC3E}">
        <p14:creationId xmlns:p14="http://schemas.microsoft.com/office/powerpoint/2010/main" val="976690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4000" dirty="0"/>
          </a:p>
        </p:txBody>
      </p:sp>
      <p:sp>
        <p:nvSpPr>
          <p:cNvPr id="3" name="Content Placeholder 2"/>
          <p:cNvSpPr>
            <a:spLocks noGrp="1"/>
          </p:cNvSpPr>
          <p:nvPr>
            <p:ph idx="1"/>
          </p:nvPr>
        </p:nvSpPr>
        <p:spPr/>
        <p:txBody>
          <a:bodyPr/>
          <a:lstStyle/>
          <a:p>
            <a:endParaRPr lang="en-US" dirty="0" smtClean="0"/>
          </a:p>
          <a:p>
            <a:pPr marL="0" indent="0">
              <a:buNone/>
            </a:pPr>
            <a:endParaRPr lang="en-US" dirty="0"/>
          </a:p>
          <a:p>
            <a:pPr marL="0" indent="0">
              <a:buNone/>
            </a:pPr>
            <a:r>
              <a:rPr lang="en-US" sz="4400" dirty="0" smtClean="0">
                <a:effectLst>
                  <a:outerShdw blurRad="38100" dist="38100" dir="2700000" algn="tl">
                    <a:srgbClr val="000000">
                      <a:alpha val="43137"/>
                    </a:srgbClr>
                  </a:outerShdw>
                </a:effectLst>
              </a:rPr>
              <a:t>What do you want to know about the nuts and bolts of field education?</a:t>
            </a:r>
          </a:p>
          <a:p>
            <a:endParaRPr lang="en-US" sz="4000" dirty="0"/>
          </a:p>
          <a:p>
            <a:endParaRPr lang="en-US" dirty="0"/>
          </a:p>
        </p:txBody>
      </p:sp>
    </p:spTree>
    <p:extLst>
      <p:ext uri="{BB962C8B-B14F-4D97-AF65-F5344CB8AC3E}">
        <p14:creationId xmlns:p14="http://schemas.microsoft.com/office/powerpoint/2010/main" val="3560745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CSWE Competencies in Field Education</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r>
              <a:rPr lang="en-US" dirty="0" smtClean="0"/>
              <a:t>Field </a:t>
            </a:r>
            <a:r>
              <a:rPr lang="en-US" dirty="0" smtClean="0"/>
              <a:t>Education is guided by ten competencies outlined by CSWE</a:t>
            </a:r>
          </a:p>
          <a:p>
            <a:r>
              <a:rPr lang="en-US" dirty="0" smtClean="0"/>
              <a:t>Learning Agreements and activities </a:t>
            </a:r>
            <a:r>
              <a:rPr lang="en-US" dirty="0" smtClean="0"/>
              <a:t>should be informed by these competencies, be specific, and measureable</a:t>
            </a:r>
          </a:p>
          <a:p>
            <a:r>
              <a:rPr lang="en-US" dirty="0" smtClean="0"/>
              <a:t>Evaluations must measure progress on skills and knowledge in relation to these competencies</a:t>
            </a:r>
            <a:endParaRPr lang="en-US" dirty="0"/>
          </a:p>
        </p:txBody>
      </p:sp>
    </p:spTree>
    <p:extLst>
      <p:ext uri="{BB962C8B-B14F-4D97-AF65-F5344CB8AC3E}">
        <p14:creationId xmlns:p14="http://schemas.microsoft.com/office/powerpoint/2010/main" val="1884904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639762"/>
          </a:xfrm>
        </p:spPr>
        <p:txBody>
          <a:bodyPr>
            <a:normAutofit fontScale="90000"/>
          </a:bodyPr>
          <a:lstStyle/>
          <a:p>
            <a:r>
              <a:rPr lang="en-US" dirty="0" smtClean="0"/>
              <a:t>Ten CSWE Competencies</a:t>
            </a:r>
            <a:endParaRPr lang="en-US" dirty="0"/>
          </a:p>
        </p:txBody>
      </p:sp>
      <p:sp>
        <p:nvSpPr>
          <p:cNvPr id="5" name="Content Placeholder 4"/>
          <p:cNvSpPr>
            <a:spLocks noGrp="1"/>
          </p:cNvSpPr>
          <p:nvPr>
            <p:ph idx="1"/>
          </p:nvPr>
        </p:nvSpPr>
        <p:spPr>
          <a:xfrm>
            <a:off x="381000" y="1828800"/>
            <a:ext cx="8534400" cy="4800600"/>
          </a:xfrm>
        </p:spPr>
        <p:txBody>
          <a:bodyPr>
            <a:normAutofit fontScale="55000" lnSpcReduction="20000"/>
          </a:bodyPr>
          <a:lstStyle/>
          <a:p>
            <a:pPr marL="514350" indent="-514350">
              <a:buFont typeface="+mj-lt"/>
              <a:buAutoNum type="arabicPeriod"/>
            </a:pPr>
            <a:r>
              <a:rPr lang="en-US" sz="3400" dirty="0"/>
              <a:t>Identify as a professional social worker and conduct oneself </a:t>
            </a:r>
            <a:r>
              <a:rPr lang="en-US" sz="3400" dirty="0" smtClean="0"/>
              <a:t>accordingly</a:t>
            </a:r>
          </a:p>
          <a:p>
            <a:pPr marL="514350" indent="-514350">
              <a:buFont typeface="+mj-lt"/>
              <a:buAutoNum type="arabicPeriod"/>
            </a:pPr>
            <a:r>
              <a:rPr lang="en-US" sz="3400" dirty="0"/>
              <a:t>Apply social work ethical principles to guide professional </a:t>
            </a:r>
            <a:r>
              <a:rPr lang="en-US" sz="3400" dirty="0" smtClean="0"/>
              <a:t>practice</a:t>
            </a:r>
            <a:endParaRPr lang="en-US" sz="3400" dirty="0"/>
          </a:p>
          <a:p>
            <a:pPr marL="514350" indent="-514350">
              <a:buFont typeface="+mj-lt"/>
              <a:buAutoNum type="arabicPeriod"/>
            </a:pPr>
            <a:r>
              <a:rPr lang="en-US" sz="3400" dirty="0"/>
              <a:t>Apply critical thinking to inform and communicate professional </a:t>
            </a:r>
            <a:r>
              <a:rPr lang="en-US" sz="3400" dirty="0" smtClean="0"/>
              <a:t>judgments</a:t>
            </a:r>
          </a:p>
          <a:p>
            <a:pPr marL="514350" indent="-514350">
              <a:buFont typeface="+mj-lt"/>
              <a:buAutoNum type="arabicPeriod"/>
            </a:pPr>
            <a:r>
              <a:rPr lang="en-US" sz="3400" dirty="0"/>
              <a:t>Engage diversity and difference in </a:t>
            </a:r>
            <a:r>
              <a:rPr lang="en-US" sz="3400" dirty="0" smtClean="0"/>
              <a:t>practice</a:t>
            </a:r>
          </a:p>
          <a:p>
            <a:pPr marL="514350" indent="-514350">
              <a:buFont typeface="+mj-lt"/>
              <a:buAutoNum type="arabicPeriod"/>
            </a:pPr>
            <a:r>
              <a:rPr lang="en-US" sz="3400" dirty="0"/>
              <a:t>Advance human rights and social and economic </a:t>
            </a:r>
            <a:r>
              <a:rPr lang="en-US" sz="3400" dirty="0" smtClean="0"/>
              <a:t>justice</a:t>
            </a:r>
          </a:p>
          <a:p>
            <a:pPr marL="514350" indent="-514350">
              <a:buFont typeface="+mj-lt"/>
              <a:buAutoNum type="arabicPeriod"/>
            </a:pPr>
            <a:r>
              <a:rPr lang="en-US" sz="3400" dirty="0"/>
              <a:t>Engage in research informed practice and practice informed </a:t>
            </a:r>
            <a:r>
              <a:rPr lang="en-US" sz="3400" dirty="0" smtClean="0"/>
              <a:t>research</a:t>
            </a:r>
          </a:p>
          <a:p>
            <a:pPr marL="514350" indent="-514350">
              <a:buFont typeface="+mj-lt"/>
              <a:buAutoNum type="arabicPeriod"/>
            </a:pPr>
            <a:r>
              <a:rPr lang="en-US" sz="3400" dirty="0"/>
              <a:t>Apply knowledge of human behavior and the social </a:t>
            </a:r>
            <a:r>
              <a:rPr lang="en-US" sz="3400" dirty="0" smtClean="0"/>
              <a:t>environment</a:t>
            </a:r>
          </a:p>
          <a:p>
            <a:pPr marL="514350" indent="-514350">
              <a:buFont typeface="+mj-lt"/>
              <a:buAutoNum type="arabicPeriod"/>
            </a:pPr>
            <a:r>
              <a:rPr lang="en-US" sz="3400" dirty="0"/>
              <a:t>Engage in policy practice to advance social and economic well-being and to deliver effective social work </a:t>
            </a:r>
            <a:r>
              <a:rPr lang="en-US" sz="3400" dirty="0" smtClean="0"/>
              <a:t>services</a:t>
            </a:r>
            <a:endParaRPr lang="en-US" sz="3400" dirty="0"/>
          </a:p>
          <a:p>
            <a:pPr marL="514350" indent="-514350">
              <a:buFont typeface="+mj-lt"/>
              <a:buAutoNum type="arabicPeriod"/>
            </a:pPr>
            <a:r>
              <a:rPr lang="en-US" sz="3400" dirty="0"/>
              <a:t>Respond to contexts that shape </a:t>
            </a:r>
            <a:r>
              <a:rPr lang="en-US" sz="3400" dirty="0" smtClean="0"/>
              <a:t>practice</a:t>
            </a:r>
          </a:p>
          <a:p>
            <a:pPr marL="514350" indent="-514350">
              <a:buFont typeface="+mj-lt"/>
              <a:buAutoNum type="arabicPeriod"/>
            </a:pPr>
            <a:r>
              <a:rPr lang="en-US" sz="3400" dirty="0" smtClean="0"/>
              <a:t>Engage</a:t>
            </a:r>
            <a:r>
              <a:rPr lang="en-US" sz="3400" dirty="0"/>
              <a:t>, assess, intervene, and evaluate with individuals, families, groups, </a:t>
            </a:r>
            <a:r>
              <a:rPr lang="en-US" sz="3400" dirty="0" smtClean="0"/>
              <a:t>organizations</a:t>
            </a:r>
            <a:r>
              <a:rPr lang="en-US" sz="3400" dirty="0"/>
              <a:t>, and </a:t>
            </a:r>
            <a:r>
              <a:rPr lang="en-US" sz="3400" dirty="0" smtClean="0"/>
              <a:t>communities</a:t>
            </a:r>
            <a:endParaRPr lang="en-US" sz="3400" dirty="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641395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043490" y="1027664"/>
            <a:ext cx="7024744" cy="648736"/>
          </a:xfrm>
        </p:spPr>
        <p:txBody>
          <a:bodyPr>
            <a:normAutofit fontScale="90000"/>
          </a:bodyPr>
          <a:lstStyle/>
          <a:p>
            <a:pPr eaLnBrk="1" hangingPunct="1"/>
            <a:r>
              <a:rPr lang="en-US" dirty="0" smtClean="0"/>
              <a:t>Purpose of Field Education</a:t>
            </a:r>
          </a:p>
        </p:txBody>
      </p:sp>
      <p:sp>
        <p:nvSpPr>
          <p:cNvPr id="5123" name="Content Placeholder 2"/>
          <p:cNvSpPr>
            <a:spLocks noGrp="1"/>
          </p:cNvSpPr>
          <p:nvPr>
            <p:ph idx="1"/>
          </p:nvPr>
        </p:nvSpPr>
        <p:spPr>
          <a:xfrm>
            <a:off x="1043492" y="1828800"/>
            <a:ext cx="6777317" cy="4003829"/>
          </a:xfrm>
        </p:spPr>
        <p:txBody>
          <a:bodyPr>
            <a:normAutofit fontScale="92500" lnSpcReduction="10000"/>
          </a:bodyPr>
          <a:lstStyle/>
          <a:p>
            <a:pPr eaLnBrk="1" hangingPunct="1"/>
            <a:r>
              <a:rPr lang="en-US" sz="2000" dirty="0" smtClean="0"/>
              <a:t>Learning through delivering a social work service in a practice setting under the tutelage of an experienced social worker (Bogo, 2005). Field practicum affords the opportunity to validate, apply and integrate the knowledge, theories, and concepts of social work practice being learned throughout the curriculum.</a:t>
            </a:r>
          </a:p>
          <a:p>
            <a:pPr eaLnBrk="1" hangingPunct="1"/>
            <a:endParaRPr lang="en-US" sz="2000" dirty="0" smtClean="0"/>
          </a:p>
          <a:p>
            <a:pPr eaLnBrk="1" hangingPunct="1"/>
            <a:r>
              <a:rPr lang="en-US" sz="2000" dirty="0" smtClean="0"/>
              <a:t>The student is engaged in experiential learning, which requires him/her to bring together and to integrate for professional use: cognitive learning; skills and knowledge; professional values; and experiential activities, which will enhance his/her skills in, and critical analysis of social work practice.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lumMod val="50000"/>
                  </a:schemeClr>
                </a:solidFill>
              </a:rPr>
              <a:t>Field Instructors Oversee Field Education Processes Which:</a:t>
            </a:r>
          </a:p>
        </p:txBody>
      </p:sp>
      <p:sp>
        <p:nvSpPr>
          <p:cNvPr id="3" name="Content Placeholder 2"/>
          <p:cNvSpPr>
            <a:spLocks noGrp="1"/>
          </p:cNvSpPr>
          <p:nvPr>
            <p:ph idx="1"/>
          </p:nvPr>
        </p:nvSpPr>
        <p:spPr/>
        <p:txBody>
          <a:bodyPr/>
          <a:lstStyle/>
          <a:p>
            <a:pPr marL="457200" lvl="0" indent="-457200" eaLnBrk="0" fontAlgn="base" hangingPunct="0">
              <a:spcBef>
                <a:spcPct val="0"/>
              </a:spcBef>
              <a:spcAft>
                <a:spcPct val="0"/>
              </a:spcAft>
            </a:pPr>
            <a:r>
              <a:rPr lang="en-US" dirty="0">
                <a:solidFill>
                  <a:prstClr val="black"/>
                </a:solidFill>
                <a:latin typeface="Times New Roman" pitchFamily="18" charset="0"/>
                <a:ea typeface="ＭＳ Ｐゴシック" pitchFamily="8" charset="-128"/>
              </a:rPr>
              <a:t>Engage students in experiential learning requiring them to bring together and to integrate for professional use:</a:t>
            </a:r>
          </a:p>
          <a:p>
            <a:pPr marL="0" lvl="0" indent="0" eaLnBrk="0" fontAlgn="base" hangingPunct="0">
              <a:spcBef>
                <a:spcPct val="0"/>
              </a:spcBef>
              <a:spcAft>
                <a:spcPct val="0"/>
              </a:spcAft>
              <a:buNone/>
            </a:pPr>
            <a:endParaRPr lang="en-US" dirty="0">
              <a:solidFill>
                <a:prstClr val="black"/>
              </a:solidFill>
              <a:latin typeface="Times New Roman" pitchFamily="18" charset="0"/>
              <a:ea typeface="ＭＳ Ｐゴシック" pitchFamily="8" charset="-128"/>
            </a:endParaRPr>
          </a:p>
          <a:p>
            <a:pPr marL="914400" lvl="1" indent="-457200" eaLnBrk="0" fontAlgn="base" hangingPunct="0">
              <a:spcBef>
                <a:spcPct val="0"/>
              </a:spcBef>
              <a:spcAft>
                <a:spcPct val="0"/>
              </a:spcAft>
              <a:buFont typeface="Arial" panose="020B0604020202020204" pitchFamily="34" charset="0"/>
              <a:buChar char="•"/>
            </a:pPr>
            <a:r>
              <a:rPr lang="en-US" sz="2400" dirty="0">
                <a:solidFill>
                  <a:srgbClr val="C00000"/>
                </a:solidFill>
                <a:latin typeface="Times New Roman" pitchFamily="18" charset="0"/>
                <a:ea typeface="ＭＳ Ｐゴシック" pitchFamily="8" charset="-128"/>
              </a:rPr>
              <a:t>cognitive learning and knowledge</a:t>
            </a:r>
          </a:p>
          <a:p>
            <a:pPr marL="914400" lvl="1" indent="-457200" eaLnBrk="0" fontAlgn="base" hangingPunct="0">
              <a:spcBef>
                <a:spcPct val="0"/>
              </a:spcBef>
              <a:spcAft>
                <a:spcPct val="0"/>
              </a:spcAft>
              <a:buFont typeface="Arial" panose="020B0604020202020204" pitchFamily="34" charset="0"/>
              <a:buChar char="•"/>
            </a:pPr>
            <a:r>
              <a:rPr lang="en-US" sz="2400" dirty="0">
                <a:solidFill>
                  <a:srgbClr val="C00000"/>
                </a:solidFill>
                <a:latin typeface="Times New Roman" pitchFamily="18" charset="0"/>
                <a:ea typeface="ＭＳ Ｐゴシック" pitchFamily="8" charset="-128"/>
              </a:rPr>
              <a:t>skills and practice behaviors</a:t>
            </a:r>
          </a:p>
          <a:p>
            <a:pPr marL="914400" lvl="1" indent="-457200" eaLnBrk="0" fontAlgn="base" hangingPunct="0">
              <a:spcBef>
                <a:spcPct val="0"/>
              </a:spcBef>
              <a:spcAft>
                <a:spcPct val="0"/>
              </a:spcAft>
              <a:buFont typeface="Arial" panose="020B0604020202020204" pitchFamily="34" charset="0"/>
              <a:buChar char="•"/>
            </a:pPr>
            <a:r>
              <a:rPr lang="en-US" sz="2400" dirty="0">
                <a:solidFill>
                  <a:srgbClr val="C00000"/>
                </a:solidFill>
                <a:latin typeface="Times New Roman" pitchFamily="18" charset="0"/>
                <a:ea typeface="ＭＳ Ｐゴシック" pitchFamily="8" charset="-128"/>
              </a:rPr>
              <a:t>professional values and attitudes</a:t>
            </a:r>
          </a:p>
          <a:p>
            <a:pPr marL="914400" lvl="1" indent="-457200" eaLnBrk="0" fontAlgn="base" hangingPunct="0">
              <a:spcBef>
                <a:spcPct val="0"/>
              </a:spcBef>
              <a:spcAft>
                <a:spcPct val="0"/>
              </a:spcAft>
              <a:buFont typeface="Arial" panose="020B0604020202020204" pitchFamily="34" charset="0"/>
              <a:buChar char="•"/>
            </a:pPr>
            <a:r>
              <a:rPr lang="en-US" sz="2400" dirty="0">
                <a:solidFill>
                  <a:srgbClr val="C00000"/>
                </a:solidFill>
                <a:latin typeface="Times New Roman" pitchFamily="18" charset="0"/>
                <a:ea typeface="ＭＳ Ｐゴシック" pitchFamily="8" charset="-128"/>
              </a:rPr>
              <a:t>self-awareness </a:t>
            </a:r>
          </a:p>
          <a:p>
            <a:pPr marL="457200" lvl="1" indent="0" eaLnBrk="0" fontAlgn="base" hangingPunct="0">
              <a:spcBef>
                <a:spcPct val="0"/>
              </a:spcBef>
              <a:spcAft>
                <a:spcPct val="0"/>
              </a:spcAft>
              <a:buNone/>
            </a:pPr>
            <a:endParaRPr lang="en-US" sz="2400" dirty="0">
              <a:solidFill>
                <a:prstClr val="black"/>
              </a:solidFill>
              <a:latin typeface="Times New Roman" pitchFamily="18" charset="0"/>
              <a:ea typeface="ＭＳ Ｐゴシック" pitchFamily="8" charset="-128"/>
            </a:endParaRPr>
          </a:p>
          <a:p>
            <a:pPr marL="457200" lvl="1" indent="-457200" eaLnBrk="0" fontAlgn="base" hangingPunct="0">
              <a:spcBef>
                <a:spcPct val="0"/>
              </a:spcBef>
              <a:spcAft>
                <a:spcPct val="0"/>
              </a:spcAft>
              <a:buFont typeface="Arial" panose="020B0604020202020204" pitchFamily="34" charset="0"/>
              <a:buChar char="•"/>
            </a:pPr>
            <a:r>
              <a:rPr lang="en-US" sz="2400" dirty="0">
                <a:solidFill>
                  <a:prstClr val="black"/>
                </a:solidFill>
                <a:latin typeface="Times New Roman" pitchFamily="18" charset="0"/>
                <a:ea typeface="ＭＳ Ｐゴシック" pitchFamily="8" charset="-128"/>
              </a:rPr>
              <a:t>Field Instructors guide and direct learning through experiential activities which promote practice and enhance skills in, and critical analysis of social work practice.</a:t>
            </a:r>
          </a:p>
          <a:p>
            <a:pPr marL="0" lvl="0" indent="0" eaLnBrk="0" fontAlgn="base" hangingPunct="0">
              <a:spcBef>
                <a:spcPct val="0"/>
              </a:spcBef>
              <a:spcAft>
                <a:spcPct val="0"/>
              </a:spcAft>
              <a:buNone/>
            </a:pPr>
            <a:endParaRPr lang="en-US" sz="2800" dirty="0">
              <a:solidFill>
                <a:prstClr val="black"/>
              </a:solidFill>
              <a:latin typeface="Times New Roman" pitchFamily="18" charset="0"/>
              <a:ea typeface="ＭＳ Ｐゴシック" pitchFamily="8" charset="-128"/>
            </a:endParaRPr>
          </a:p>
        </p:txBody>
      </p:sp>
    </p:spTree>
    <p:extLst>
      <p:ext uri="{BB962C8B-B14F-4D97-AF65-F5344CB8AC3E}">
        <p14:creationId xmlns:p14="http://schemas.microsoft.com/office/powerpoint/2010/main" val="18171989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12161</TotalTime>
  <Words>2147</Words>
  <Application>Microsoft Office PowerPoint</Application>
  <PresentationFormat>On-screen Show (4:3)</PresentationFormat>
  <Paragraphs>299</Paragraphs>
  <Slides>42</Slides>
  <Notes>18</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Executive</vt:lpstr>
      <vt:lpstr>Field Instructor Training </vt:lpstr>
      <vt:lpstr>Orientation Agenda &amp; Topics</vt:lpstr>
      <vt:lpstr>PowerPoint Presentation</vt:lpstr>
      <vt:lpstr>Nuts &amp; Bolts of Field Education</vt:lpstr>
      <vt:lpstr>PowerPoint Presentation</vt:lpstr>
      <vt:lpstr>CSWE Competencies in Field Education</vt:lpstr>
      <vt:lpstr>Ten CSWE Competencies</vt:lpstr>
      <vt:lpstr>Purpose of Field Education</vt:lpstr>
      <vt:lpstr>Field Instructors Oversee Field Education Processes Which:</vt:lpstr>
      <vt:lpstr>Field Instructors Attend to Issues of:</vt:lpstr>
      <vt:lpstr>8 Theoretical Perspectives</vt:lpstr>
      <vt:lpstr>Some Examples of How to Integrate Classroom Learning into Field Instruction:</vt:lpstr>
      <vt:lpstr>Field Instruction Objectives:</vt:lpstr>
      <vt:lpstr>Developing competence through multiple iterations of: </vt:lpstr>
      <vt:lpstr>Field Expectations of Students</vt:lpstr>
      <vt:lpstr>Role of the Faculty Field Liaisons (FFL):</vt:lpstr>
      <vt:lpstr>Functions of the FFL</vt:lpstr>
      <vt:lpstr>FFLs:</vt:lpstr>
      <vt:lpstr>Field Education Office</vt:lpstr>
      <vt:lpstr>Field Education TEAM</vt:lpstr>
      <vt:lpstr>Attend to Liability Issues:</vt:lpstr>
      <vt:lpstr>Minimizing Liability</vt:lpstr>
      <vt:lpstr>Thrills and Chills of Supervising</vt:lpstr>
      <vt:lpstr>Thinking About OUR Field Instructor(s) and Students</vt:lpstr>
      <vt:lpstr>PowerPoint Presentation</vt:lpstr>
      <vt:lpstr>Field Instructor Roles</vt:lpstr>
      <vt:lpstr>Qualities of Successful Supervision </vt:lpstr>
      <vt:lpstr>Realistic Expectations Support Successful Supervision</vt:lpstr>
      <vt:lpstr>Good Boundaries Facilitate Supervision</vt:lpstr>
      <vt:lpstr>More about Boundaries:</vt:lpstr>
      <vt:lpstr>Selected Supervision Guidelines</vt:lpstr>
      <vt:lpstr>Structuring Supervision</vt:lpstr>
      <vt:lpstr>Structuring Supervision Continued</vt:lpstr>
      <vt:lpstr>Field Instructor Supervision Notes:</vt:lpstr>
      <vt:lpstr>Considerations When Supervising Students</vt:lpstr>
      <vt:lpstr>Developmental Stages of Internships</vt:lpstr>
      <vt:lpstr>Focus of Supervision Changes Over Time:</vt:lpstr>
      <vt:lpstr>Focus of Supervision Changes Over Time (cont’d):</vt:lpstr>
      <vt:lpstr>When the Agency Environment is Challenging</vt:lpstr>
      <vt:lpstr>Hints and Tips for New FIs</vt:lpstr>
      <vt:lpstr>Wrap-up and Questions</vt:lpstr>
      <vt:lpstr>References:</vt:lpstr>
    </vt:vector>
  </TitlesOfParts>
  <Company>Matrix Consulting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SJSU Social Work</dc:title>
  <dc:creator>Blanca Tavera</dc:creator>
  <cp:lastModifiedBy>Jacky</cp:lastModifiedBy>
  <cp:revision>446</cp:revision>
  <cp:lastPrinted>2014-07-29T22:58:07Z</cp:lastPrinted>
  <dcterms:created xsi:type="dcterms:W3CDTF">2005-08-22T03:08:41Z</dcterms:created>
  <dcterms:modified xsi:type="dcterms:W3CDTF">2014-08-03T16:18:05Z</dcterms:modified>
</cp:coreProperties>
</file>