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2" r:id="rId1"/>
  </p:sldMasterIdLst>
  <p:notesMasterIdLst>
    <p:notesMasterId r:id="rId79"/>
  </p:notesMasterIdLst>
  <p:handoutMasterIdLst>
    <p:handoutMasterId r:id="rId80"/>
  </p:handoutMasterIdLst>
  <p:sldIdLst>
    <p:sldId id="256" r:id="rId2"/>
    <p:sldId id="298" r:id="rId3"/>
    <p:sldId id="377" r:id="rId4"/>
    <p:sldId id="403" r:id="rId5"/>
    <p:sldId id="404" r:id="rId6"/>
    <p:sldId id="433" r:id="rId7"/>
    <p:sldId id="348" r:id="rId8"/>
    <p:sldId id="381" r:id="rId9"/>
    <p:sldId id="306" r:id="rId10"/>
    <p:sldId id="349" r:id="rId11"/>
    <p:sldId id="423" r:id="rId12"/>
    <p:sldId id="362" r:id="rId13"/>
    <p:sldId id="417" r:id="rId14"/>
    <p:sldId id="418" r:id="rId15"/>
    <p:sldId id="425" r:id="rId16"/>
    <p:sldId id="382" r:id="rId17"/>
    <p:sldId id="378" r:id="rId18"/>
    <p:sldId id="379" r:id="rId19"/>
    <p:sldId id="380" r:id="rId20"/>
    <p:sldId id="336" r:id="rId21"/>
    <p:sldId id="309" r:id="rId22"/>
    <p:sldId id="308" r:id="rId23"/>
    <p:sldId id="318" r:id="rId24"/>
    <p:sldId id="310" r:id="rId25"/>
    <p:sldId id="342" r:id="rId26"/>
    <p:sldId id="393" r:id="rId27"/>
    <p:sldId id="384" r:id="rId28"/>
    <p:sldId id="337" r:id="rId29"/>
    <p:sldId id="344" r:id="rId30"/>
    <p:sldId id="396" r:id="rId31"/>
    <p:sldId id="351" r:id="rId32"/>
    <p:sldId id="343" r:id="rId33"/>
    <p:sldId id="387" r:id="rId34"/>
    <p:sldId id="345" r:id="rId35"/>
    <p:sldId id="373" r:id="rId36"/>
    <p:sldId id="311" r:id="rId37"/>
    <p:sldId id="346" r:id="rId38"/>
    <p:sldId id="357" r:id="rId39"/>
    <p:sldId id="359" r:id="rId40"/>
    <p:sldId id="368" r:id="rId41"/>
    <p:sldId id="369" r:id="rId42"/>
    <p:sldId id="399" r:id="rId43"/>
    <p:sldId id="324" r:id="rId44"/>
    <p:sldId id="350" r:id="rId45"/>
    <p:sldId id="374" r:id="rId46"/>
    <p:sldId id="375" r:id="rId47"/>
    <p:sldId id="376" r:id="rId48"/>
    <p:sldId id="392" r:id="rId49"/>
    <p:sldId id="364" r:id="rId50"/>
    <p:sldId id="398" r:id="rId51"/>
    <p:sldId id="426" r:id="rId52"/>
    <p:sldId id="432" r:id="rId53"/>
    <p:sldId id="427" r:id="rId54"/>
    <p:sldId id="406" r:id="rId55"/>
    <p:sldId id="409" r:id="rId56"/>
    <p:sldId id="407" r:id="rId57"/>
    <p:sldId id="411" r:id="rId58"/>
    <p:sldId id="360" r:id="rId59"/>
    <p:sldId id="413" r:id="rId60"/>
    <p:sldId id="420" r:id="rId61"/>
    <p:sldId id="422" r:id="rId62"/>
    <p:sldId id="429" r:id="rId63"/>
    <p:sldId id="412" r:id="rId64"/>
    <p:sldId id="430" r:id="rId65"/>
    <p:sldId id="431" r:id="rId66"/>
    <p:sldId id="365" r:id="rId67"/>
    <p:sldId id="366" r:id="rId68"/>
    <p:sldId id="400" r:id="rId69"/>
    <p:sldId id="410" r:id="rId70"/>
    <p:sldId id="414" r:id="rId71"/>
    <p:sldId id="395" r:id="rId72"/>
    <p:sldId id="415" r:id="rId73"/>
    <p:sldId id="416" r:id="rId74"/>
    <p:sldId id="371" r:id="rId75"/>
    <p:sldId id="397" r:id="rId76"/>
    <p:sldId id="340" r:id="rId77"/>
    <p:sldId id="372" r:id="rId7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8"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8"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8"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8"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8"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8"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8"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8"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94569" autoAdjust="0"/>
  </p:normalViewPr>
  <p:slideViewPr>
    <p:cSldViewPr>
      <p:cViewPr>
        <p:scale>
          <a:sx n="103" d="100"/>
          <a:sy n="103" d="100"/>
        </p:scale>
        <p:origin x="-7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8" d="100"/>
          <a:sy n="68" d="100"/>
        </p:scale>
        <p:origin x="-277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8" charset="0"/>
              </a:defRPr>
            </a:lvl1pPr>
          </a:lstStyle>
          <a:p>
            <a:pPr>
              <a:defRPr/>
            </a:pPr>
            <a:endParaRPr lang="en-US" dirty="0"/>
          </a:p>
        </p:txBody>
      </p:sp>
      <p:sp>
        <p:nvSpPr>
          <p:cNvPr id="788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8" charset="0"/>
              </a:defRPr>
            </a:lvl1pPr>
          </a:lstStyle>
          <a:p>
            <a:pPr>
              <a:defRPr/>
            </a:pPr>
            <a:endParaRPr lang="en-US" dirty="0"/>
          </a:p>
        </p:txBody>
      </p:sp>
      <p:sp>
        <p:nvSpPr>
          <p:cNvPr id="788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8" charset="0"/>
              </a:defRPr>
            </a:lvl1pPr>
          </a:lstStyle>
          <a:p>
            <a:pPr>
              <a:defRPr/>
            </a:pPr>
            <a:endParaRPr lang="en-US" dirty="0"/>
          </a:p>
        </p:txBody>
      </p:sp>
      <p:sp>
        <p:nvSpPr>
          <p:cNvPr id="788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8" charset="0"/>
              </a:defRPr>
            </a:lvl1pPr>
          </a:lstStyle>
          <a:p>
            <a:pPr>
              <a:defRPr/>
            </a:pPr>
            <a:fld id="{5D312444-6125-4940-9896-CD67A08BCF3A}" type="slidenum">
              <a:rPr lang="en-US"/>
              <a:pPr>
                <a:defRPr/>
              </a:pPr>
              <a:t>‹#›</a:t>
            </a:fld>
            <a:endParaRPr lang="en-US" dirty="0"/>
          </a:p>
        </p:txBody>
      </p:sp>
    </p:spTree>
    <p:extLst>
      <p:ext uri="{BB962C8B-B14F-4D97-AF65-F5344CB8AC3E}">
        <p14:creationId xmlns:p14="http://schemas.microsoft.com/office/powerpoint/2010/main" val="186202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21EA384E-9A24-40E7-92C2-011C25C98F47}" type="slidenum">
              <a:rPr lang="en-US"/>
              <a:pPr>
                <a:defRPr/>
              </a:pPr>
              <a:t>‹#›</a:t>
            </a:fld>
            <a:endParaRPr lang="en-US" dirty="0"/>
          </a:p>
        </p:txBody>
      </p:sp>
    </p:spTree>
    <p:extLst>
      <p:ext uri="{BB962C8B-B14F-4D97-AF65-F5344CB8AC3E}">
        <p14:creationId xmlns:p14="http://schemas.microsoft.com/office/powerpoint/2010/main" val="1908035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73564554-4E08-4583-9197-7796DA0C2AA8}" type="slidenum">
              <a:rPr lang="en-US" sz="1200" smtClean="0">
                <a:latin typeface="Arial" charset="0"/>
              </a:rPr>
              <a:pPr/>
              <a:t>1</a:t>
            </a:fld>
            <a:endParaRPr lang="en-US" sz="1200" dirty="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AB36C081-8B0F-42BB-8034-9EEA4A8D84E6}" type="slidenum">
              <a:rPr lang="en-US" sz="1200" smtClean="0">
                <a:latin typeface="Arial" charset="0"/>
              </a:rPr>
              <a:pPr/>
              <a:t>15</a:t>
            </a:fld>
            <a:endParaRPr lang="en-US" sz="1200" dirty="0"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If questions, check with FFL – what’s not included (Thanksgiving, Spring Break)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Will be discussed in more specifics later</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067AA8E3-1970-457F-81AA-B9D8AAE3B0EC}" type="slidenum">
              <a:rPr lang="en-US" sz="1200" smtClean="0">
                <a:latin typeface="Arial" charset="0"/>
              </a:rPr>
              <a:pPr/>
              <a:t>20</a:t>
            </a:fld>
            <a:endParaRPr lang="en-US" sz="120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21</a:t>
            </a:fld>
            <a:endParaRPr lang="en-US" dirty="0"/>
          </a:p>
        </p:txBody>
      </p:sp>
    </p:spTree>
    <p:extLst>
      <p:ext uri="{BB962C8B-B14F-4D97-AF65-F5344CB8AC3E}">
        <p14:creationId xmlns:p14="http://schemas.microsoft.com/office/powerpoint/2010/main" val="342560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22</a:t>
            </a:fld>
            <a:endParaRPr lang="en-US" dirty="0"/>
          </a:p>
        </p:txBody>
      </p:sp>
    </p:spTree>
    <p:extLst>
      <p:ext uri="{BB962C8B-B14F-4D97-AF65-F5344CB8AC3E}">
        <p14:creationId xmlns:p14="http://schemas.microsoft.com/office/powerpoint/2010/main" val="386200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Due Process Docs</a:t>
            </a:r>
          </a:p>
          <a:p>
            <a:pPr>
              <a:buFontTx/>
              <a:buChar char="•"/>
            </a:pPr>
            <a:r>
              <a:rPr lang="en-US" dirty="0" smtClean="0"/>
              <a:t>When web site will be updated</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589C98B7-8479-4B1E-8972-3EEB9B9B90CA}" type="slidenum">
              <a:rPr lang="en-US" sz="1200" smtClean="0">
                <a:latin typeface="Arial" charset="0"/>
              </a:rPr>
              <a:pPr/>
              <a:t>23</a:t>
            </a:fld>
            <a:endParaRPr lang="en-US" sz="1200"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24</a:t>
            </a:fld>
            <a:endParaRPr lang="en-US" dirty="0"/>
          </a:p>
        </p:txBody>
      </p:sp>
    </p:spTree>
    <p:extLst>
      <p:ext uri="{BB962C8B-B14F-4D97-AF65-F5344CB8AC3E}">
        <p14:creationId xmlns:p14="http://schemas.microsoft.com/office/powerpoint/2010/main" val="301487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25</a:t>
            </a:fld>
            <a:endParaRPr lang="en-US" dirty="0"/>
          </a:p>
        </p:txBody>
      </p:sp>
    </p:spTree>
    <p:extLst>
      <p:ext uri="{BB962C8B-B14F-4D97-AF65-F5344CB8AC3E}">
        <p14:creationId xmlns:p14="http://schemas.microsoft.com/office/powerpoint/2010/main" val="384194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28</a:t>
            </a:fld>
            <a:endParaRPr lang="en-US" dirty="0"/>
          </a:p>
        </p:txBody>
      </p:sp>
    </p:spTree>
    <p:extLst>
      <p:ext uri="{BB962C8B-B14F-4D97-AF65-F5344CB8AC3E}">
        <p14:creationId xmlns:p14="http://schemas.microsoft.com/office/powerpoint/2010/main" val="400249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29</a:t>
            </a:fld>
            <a:endParaRPr lang="en-US" dirty="0"/>
          </a:p>
        </p:txBody>
      </p:sp>
    </p:spTree>
    <p:extLst>
      <p:ext uri="{BB962C8B-B14F-4D97-AF65-F5344CB8AC3E}">
        <p14:creationId xmlns:p14="http://schemas.microsoft.com/office/powerpoint/2010/main" val="764117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31</a:t>
            </a:fld>
            <a:endParaRPr lang="en-US" dirty="0"/>
          </a:p>
        </p:txBody>
      </p:sp>
    </p:spTree>
    <p:extLst>
      <p:ext uri="{BB962C8B-B14F-4D97-AF65-F5344CB8AC3E}">
        <p14:creationId xmlns:p14="http://schemas.microsoft.com/office/powerpoint/2010/main" val="1869189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Move around and get food, stretch, etc.</a:t>
            </a:r>
          </a:p>
          <a:p>
            <a:pPr>
              <a:buFontTx/>
              <a:buChar char="•"/>
            </a:pPr>
            <a:r>
              <a:rPr lang="en-US" dirty="0" smtClean="0"/>
              <a:t>Where the bathrooms are</a:t>
            </a:r>
          </a:p>
          <a:p>
            <a:pPr>
              <a:buFontTx/>
              <a:buChar char="•"/>
            </a:pPr>
            <a:r>
              <a:rPr lang="en-US" dirty="0" smtClean="0"/>
              <a:t>Questions throughout</a:t>
            </a:r>
          </a:p>
          <a:p>
            <a:pPr>
              <a:buFontTx/>
              <a:buChar char="•"/>
            </a:pPr>
            <a:r>
              <a:rPr lang="en-US" dirty="0" smtClean="0"/>
              <a:t>Why we are combining MSW and BASW</a:t>
            </a:r>
          </a:p>
          <a:p>
            <a:pPr>
              <a:buFontTx/>
              <a:buChar char="•"/>
            </a:pPr>
            <a:r>
              <a:rPr lang="en-US" dirty="0" smtClean="0"/>
              <a:t>Ambitious Agenda</a:t>
            </a:r>
          </a:p>
          <a:p>
            <a:endParaRPr 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B5C0B5A7-F165-4500-98BE-768C70DD0C14}" type="slidenum">
              <a:rPr lang="en-US" sz="1200" smtClean="0">
                <a:latin typeface="Arial" charset="0"/>
              </a:rPr>
              <a:pPr/>
              <a:t>2</a:t>
            </a:fld>
            <a:endParaRPr lang="en-US" sz="1200"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32</a:t>
            </a:fld>
            <a:endParaRPr lang="en-US" dirty="0"/>
          </a:p>
        </p:txBody>
      </p:sp>
    </p:spTree>
    <p:extLst>
      <p:ext uri="{BB962C8B-B14F-4D97-AF65-F5344CB8AC3E}">
        <p14:creationId xmlns:p14="http://schemas.microsoft.com/office/powerpoint/2010/main" val="248549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Evaluation of Community Project</a:t>
            </a:r>
          </a:p>
          <a:p>
            <a:endParaRPr lang="en-US" dirty="0" smtClean="0"/>
          </a:p>
          <a:p>
            <a:pPr lvl="0"/>
            <a:r>
              <a:rPr lang="en-US" sz="1200" kern="1200" dirty="0" smtClean="0">
                <a:solidFill>
                  <a:schemeClr val="tx1"/>
                </a:solidFill>
                <a:effectLst/>
                <a:latin typeface="Arial" charset="0"/>
                <a:ea typeface="ＭＳ Ｐゴシック" pitchFamily="8" charset="-128"/>
                <a:cs typeface="+mn-cs"/>
              </a:rPr>
              <a:t>This is a new choice for the 298 project. Students choosing</a:t>
            </a:r>
            <a:r>
              <a:rPr lang="en-US" sz="1200" kern="1200" baseline="0" dirty="0" smtClean="0">
                <a:solidFill>
                  <a:schemeClr val="tx1"/>
                </a:solidFill>
                <a:effectLst/>
                <a:latin typeface="Arial" charset="0"/>
                <a:ea typeface="ＭＳ Ｐゴシック" pitchFamily="8" charset="-128"/>
                <a:cs typeface="+mn-cs"/>
              </a:rPr>
              <a:t> to evaluate their community project will use a program evaluation framework to assess the process and impact of their community project. Students will need to describe</a:t>
            </a:r>
            <a:r>
              <a:rPr lang="en-US" sz="1200" kern="1200" dirty="0" smtClean="0">
                <a:solidFill>
                  <a:schemeClr val="tx1"/>
                </a:solidFill>
                <a:effectLst/>
                <a:latin typeface="Arial" charset="0"/>
                <a:ea typeface="ＭＳ Ｐゴシック" pitchFamily="8" charset="-128"/>
                <a:cs typeface="+mn-cs"/>
              </a:rPr>
              <a:t> a </a:t>
            </a:r>
            <a:r>
              <a:rPr lang="en-US" sz="1200" b="1" u="sng" kern="1200" dirty="0" smtClean="0">
                <a:solidFill>
                  <a:schemeClr val="tx1"/>
                </a:solidFill>
                <a:effectLst/>
                <a:latin typeface="Arial" charset="0"/>
                <a:ea typeface="ＭＳ Ｐゴシック" pitchFamily="8" charset="-128"/>
                <a:cs typeface="+mn-cs"/>
              </a:rPr>
              <a:t>logic model</a:t>
            </a:r>
            <a:r>
              <a:rPr lang="en-US" sz="1200" kern="1200" dirty="0" smtClean="0">
                <a:solidFill>
                  <a:schemeClr val="tx1"/>
                </a:solidFill>
                <a:effectLst/>
                <a:latin typeface="Arial" charset="0"/>
                <a:ea typeface="ＭＳ Ｐゴシック" pitchFamily="8" charset="-128"/>
                <a:cs typeface="+mn-cs"/>
              </a:rPr>
              <a:t> (e.g. theory of change) that helps to explain how</a:t>
            </a:r>
            <a:r>
              <a:rPr lang="en-US" sz="1200" kern="1200" baseline="0" dirty="0" smtClean="0">
                <a:solidFill>
                  <a:schemeClr val="tx1"/>
                </a:solidFill>
                <a:effectLst/>
                <a:latin typeface="Arial" charset="0"/>
                <a:ea typeface="ＭＳ Ｐゴシック" pitchFamily="8" charset="-128"/>
                <a:cs typeface="+mn-cs"/>
              </a:rPr>
              <a:t> and </a:t>
            </a:r>
            <a:r>
              <a:rPr lang="en-US" sz="1200" kern="1200" dirty="0" smtClean="0">
                <a:solidFill>
                  <a:schemeClr val="tx1"/>
                </a:solidFill>
                <a:effectLst/>
                <a:latin typeface="Arial" charset="0"/>
                <a:ea typeface="ＭＳ Ｐゴシック" pitchFamily="8" charset="-128"/>
                <a:cs typeface="+mn-cs"/>
              </a:rPr>
              <a:t>why their community project is expected to result in its intended outcomes. </a:t>
            </a:r>
          </a:p>
          <a:p>
            <a:r>
              <a:rPr lang="en-US" sz="1200" kern="1200" dirty="0" smtClean="0">
                <a:solidFill>
                  <a:schemeClr val="tx1"/>
                </a:solidFill>
                <a:effectLst/>
                <a:latin typeface="Arial" charset="0"/>
                <a:ea typeface="ＭＳ Ｐゴシック" pitchFamily="8" charset="-128"/>
                <a:cs typeface="+mn-cs"/>
              </a:rPr>
              <a:t> </a:t>
            </a:r>
          </a:p>
          <a:p>
            <a:pPr lvl="0"/>
            <a:r>
              <a:rPr lang="en-US" sz="1200" kern="1200" dirty="0" smtClean="0">
                <a:solidFill>
                  <a:schemeClr val="tx1"/>
                </a:solidFill>
                <a:effectLst/>
                <a:latin typeface="Arial" charset="0"/>
                <a:ea typeface="ＭＳ Ｐゴシック" pitchFamily="8" charset="-128"/>
                <a:cs typeface="+mn-cs"/>
              </a:rPr>
              <a:t>Project questions for the evaluation of the community project should include both process and outcome questions. </a:t>
            </a:r>
          </a:p>
          <a:p>
            <a:r>
              <a:rPr lang="en-US" sz="1200" kern="1200" dirty="0" smtClean="0">
                <a:solidFill>
                  <a:schemeClr val="tx1"/>
                </a:solidFill>
                <a:effectLst/>
                <a:latin typeface="Arial" charset="0"/>
                <a:ea typeface="ＭＳ Ｐゴシック" pitchFamily="8" charset="-128"/>
                <a:cs typeface="+mn-cs"/>
              </a:rPr>
              <a:t> </a:t>
            </a:r>
          </a:p>
          <a:p>
            <a:pPr lvl="0"/>
            <a:r>
              <a:rPr lang="en-US" sz="1200" b="1" u="none" kern="1200" dirty="0" smtClean="0">
                <a:solidFill>
                  <a:schemeClr val="tx1"/>
                </a:solidFill>
                <a:effectLst/>
                <a:latin typeface="Arial" charset="0"/>
                <a:ea typeface="ＭＳ Ｐゴシック" pitchFamily="8" charset="-128"/>
                <a:cs typeface="+mn-cs"/>
              </a:rPr>
              <a:t>Process evaluation</a:t>
            </a:r>
            <a:r>
              <a:rPr lang="en-US" sz="1200" u="none" kern="1200" dirty="0" smtClean="0">
                <a:solidFill>
                  <a:schemeClr val="tx1"/>
                </a:solidFill>
                <a:effectLst/>
                <a:latin typeface="Arial" charset="0"/>
                <a:ea typeface="ＭＳ Ｐゴシック" pitchFamily="8" charset="-128"/>
                <a:cs typeface="+mn-cs"/>
              </a:rPr>
              <a:t> questions assess the quality and level of implementation of the community project. Students will be required to include descriptive questions that assess elements such as: number of participants, scope of services/resource etc.. offered (i.e. frequency and duration), etc…</a:t>
            </a:r>
          </a:p>
          <a:p>
            <a:r>
              <a:rPr lang="en-US" sz="1200" u="none" kern="1200" dirty="0" smtClean="0">
                <a:solidFill>
                  <a:schemeClr val="tx1"/>
                </a:solidFill>
                <a:effectLst/>
                <a:latin typeface="Arial" charset="0"/>
                <a:ea typeface="ＭＳ Ｐゴシック" pitchFamily="8" charset="-128"/>
                <a:cs typeface="+mn-cs"/>
              </a:rPr>
              <a:t> </a:t>
            </a:r>
          </a:p>
          <a:p>
            <a:r>
              <a:rPr lang="en-US" sz="1200" b="1" u="none" kern="1200" dirty="0" smtClean="0">
                <a:solidFill>
                  <a:schemeClr val="tx1"/>
                </a:solidFill>
                <a:effectLst/>
                <a:latin typeface="Arial" charset="0"/>
                <a:ea typeface="ＭＳ Ｐゴシック" pitchFamily="8" charset="-128"/>
                <a:cs typeface="+mn-cs"/>
              </a:rPr>
              <a:t>Outcome evaluation</a:t>
            </a:r>
            <a:r>
              <a:rPr lang="en-US" sz="1200" u="none" kern="1200" dirty="0" smtClean="0">
                <a:solidFill>
                  <a:schemeClr val="tx1"/>
                </a:solidFill>
                <a:effectLst/>
                <a:latin typeface="Arial" charset="0"/>
                <a:ea typeface="ＭＳ Ｐゴシック" pitchFamily="8" charset="-128"/>
                <a:cs typeface="+mn-cs"/>
              </a:rPr>
              <a:t> </a:t>
            </a:r>
            <a:r>
              <a:rPr lang="en-US" sz="1200" kern="1200" dirty="0" smtClean="0">
                <a:solidFill>
                  <a:schemeClr val="tx1"/>
                </a:solidFill>
                <a:effectLst/>
                <a:latin typeface="Arial" charset="0"/>
                <a:ea typeface="ＭＳ Ｐゴシック" pitchFamily="8" charset="-128"/>
                <a:cs typeface="+mn-cs"/>
              </a:rPr>
              <a:t>questions assess the impact of the community project on participants. Students</a:t>
            </a:r>
            <a:r>
              <a:rPr lang="en-US" sz="1200" kern="1200" baseline="0" dirty="0" smtClean="0">
                <a:solidFill>
                  <a:schemeClr val="tx1"/>
                </a:solidFill>
                <a:effectLst/>
                <a:latin typeface="Arial" charset="0"/>
                <a:ea typeface="ＭＳ Ｐゴシック" pitchFamily="8" charset="-128"/>
                <a:cs typeface="+mn-cs"/>
              </a:rPr>
              <a:t> will be required to i</a:t>
            </a:r>
            <a:r>
              <a:rPr lang="en-US" sz="1200" kern="1200" dirty="0" smtClean="0">
                <a:solidFill>
                  <a:schemeClr val="tx1"/>
                </a:solidFill>
                <a:effectLst/>
                <a:latin typeface="Arial" charset="0"/>
                <a:ea typeface="ＭＳ Ｐゴシック" pitchFamily="8" charset="-128"/>
                <a:cs typeface="+mn-cs"/>
              </a:rPr>
              <a:t>nclude short-term, intermediate, and/or long-term outcome questions, as appropriate. </a:t>
            </a:r>
          </a:p>
          <a:p>
            <a:endParaRPr lang="en-US" sz="1200" kern="1200" dirty="0" smtClean="0">
              <a:solidFill>
                <a:schemeClr val="tx1"/>
              </a:solidFill>
              <a:effectLst/>
              <a:latin typeface="Arial" charset="0"/>
              <a:ea typeface="ＭＳ Ｐゴシック" pitchFamily="8" charset="-128"/>
              <a:cs typeface="+mn-cs"/>
            </a:endParaRPr>
          </a:p>
          <a:p>
            <a:r>
              <a:rPr lang="en-US" sz="1200" b="1" u="sng" kern="1200" dirty="0" smtClean="0">
                <a:solidFill>
                  <a:schemeClr val="tx1"/>
                </a:solidFill>
                <a:effectLst/>
                <a:latin typeface="Arial" charset="0"/>
                <a:ea typeface="ＭＳ Ｐゴシック" pitchFamily="8" charset="-128"/>
                <a:cs typeface="+mn-cs"/>
              </a:rPr>
              <a:t>Research</a:t>
            </a:r>
            <a:r>
              <a:rPr lang="en-US" sz="1200" b="1" u="sng" kern="1200" baseline="0" dirty="0" smtClean="0">
                <a:solidFill>
                  <a:schemeClr val="tx1"/>
                </a:solidFill>
                <a:effectLst/>
                <a:latin typeface="Arial" charset="0"/>
                <a:ea typeface="ＭＳ Ｐゴシック" pitchFamily="8" charset="-128"/>
                <a:cs typeface="+mn-cs"/>
              </a:rPr>
              <a:t> Project. </a:t>
            </a:r>
          </a:p>
          <a:p>
            <a:endParaRPr lang="en-US" sz="1200" kern="1200" baseline="0" dirty="0" smtClean="0">
              <a:solidFill>
                <a:schemeClr val="tx1"/>
              </a:solidFill>
              <a:effectLst/>
              <a:latin typeface="Arial" charset="0"/>
              <a:ea typeface="ＭＳ Ｐゴシック" pitchFamily="8" charset="-128"/>
              <a:cs typeface="+mn-cs"/>
            </a:endParaRPr>
          </a:p>
          <a:p>
            <a:pPr lvl="0"/>
            <a:r>
              <a:rPr lang="en-US" sz="1200" kern="1200" baseline="0" dirty="0" smtClean="0">
                <a:solidFill>
                  <a:schemeClr val="tx1"/>
                </a:solidFill>
                <a:effectLst/>
                <a:latin typeface="Arial" charset="0"/>
                <a:ea typeface="ＭＳ Ｐゴシック" pitchFamily="8" charset="-128"/>
                <a:cs typeface="+mn-cs"/>
              </a:rPr>
              <a:t>This is the traditional 298 project choice. Students will choose a research project that uses qualitative and/or quantitative methods . A new aspect of the research project 298 choice is that many students are now completing their 298 project within the context of a) a partnered research team. Partnered research teams are directed by a faculty member on a research topic that is developed in collaboration with community agencies. Students may also complete their 298 project b) individually. </a:t>
            </a:r>
          </a:p>
          <a:p>
            <a:pPr lvl="0"/>
            <a:endParaRPr lang="en-US" sz="1200" kern="1200" baseline="0" dirty="0" smtClean="0">
              <a:solidFill>
                <a:schemeClr val="tx1"/>
              </a:solidFill>
              <a:effectLst/>
              <a:latin typeface="Arial" charset="0"/>
              <a:ea typeface="ＭＳ Ｐゴシック" pitchFamily="8" charset="-128"/>
              <a:cs typeface="+mn-cs"/>
            </a:endParaRPr>
          </a:p>
          <a:p>
            <a:pPr lvl="0"/>
            <a:r>
              <a:rPr lang="en-US" sz="1200" b="1" u="sng" kern="1200" baseline="0" dirty="0" smtClean="0">
                <a:solidFill>
                  <a:schemeClr val="tx1"/>
                </a:solidFill>
                <a:effectLst/>
                <a:latin typeface="Arial" charset="0"/>
                <a:ea typeface="ＭＳ Ｐゴシック" pitchFamily="8" charset="-128"/>
                <a:cs typeface="+mn-cs"/>
              </a:rPr>
              <a:t>Conceptual Project </a:t>
            </a:r>
          </a:p>
          <a:p>
            <a:pPr lvl="0"/>
            <a:endParaRPr lang="en-US" sz="1200" b="1" u="sng" kern="1200" baseline="0" dirty="0" smtClean="0">
              <a:solidFill>
                <a:schemeClr val="tx1"/>
              </a:solidFill>
              <a:effectLst/>
              <a:latin typeface="Arial" charset="0"/>
              <a:ea typeface="ＭＳ Ｐゴシック" pitchFamily="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This</a:t>
            </a:r>
            <a:r>
              <a:rPr lang="en-US" b="0" baseline="0" dirty="0" smtClean="0"/>
              <a:t> is a new 298 option. </a:t>
            </a:r>
            <a:r>
              <a:rPr lang="en-US" dirty="0" smtClean="0"/>
              <a:t>A conceptual project builds upon and/or applies a </a:t>
            </a:r>
            <a:r>
              <a:rPr lang="en-US" i="1" dirty="0" smtClean="0"/>
              <a:t>theoretical/conceptual framework</a:t>
            </a:r>
            <a:r>
              <a:rPr lang="en-US" dirty="0" smtClean="0"/>
              <a:t> using exploratory methods.</a:t>
            </a:r>
            <a:r>
              <a:rPr lang="en-US" baseline="0" dirty="0" smtClean="0"/>
              <a:t> Students develop </a:t>
            </a:r>
            <a:r>
              <a:rPr lang="en-US" sz="1200" kern="1200" dirty="0" smtClean="0">
                <a:solidFill>
                  <a:schemeClr val="tx1"/>
                </a:solidFill>
                <a:effectLst/>
                <a:latin typeface="Arial" charset="0"/>
                <a:ea typeface="ＭＳ Ｐゴシック" pitchFamily="8" charset="-128"/>
                <a:cs typeface="+mn-cs"/>
              </a:rPr>
              <a:t>exploratory questions that are connected to a</a:t>
            </a:r>
            <a:r>
              <a:rPr lang="en-US" sz="1200" kern="1200" baseline="0" dirty="0" smtClean="0">
                <a:solidFill>
                  <a:schemeClr val="tx1"/>
                </a:solidFill>
                <a:effectLst/>
                <a:latin typeface="Arial" charset="0"/>
                <a:ea typeface="ＭＳ Ｐゴシック" pitchFamily="8" charset="-128"/>
                <a:cs typeface="+mn-cs"/>
              </a:rPr>
              <a:t> </a:t>
            </a:r>
            <a:r>
              <a:rPr lang="en-US" sz="1200" kern="1200" dirty="0" smtClean="0">
                <a:solidFill>
                  <a:schemeClr val="tx1"/>
                </a:solidFill>
                <a:effectLst/>
                <a:latin typeface="Arial" charset="0"/>
                <a:ea typeface="ＭＳ Ｐゴシック" pitchFamily="8" charset="-128"/>
                <a:cs typeface="+mn-cs"/>
              </a:rPr>
              <a:t>theoretical framework. Conceptual projects will</a:t>
            </a:r>
            <a:r>
              <a:rPr lang="en-US" sz="1200" kern="1200" baseline="0" dirty="0" smtClean="0">
                <a:solidFill>
                  <a:schemeClr val="tx1"/>
                </a:solidFill>
                <a:effectLst/>
                <a:latin typeface="Arial" charset="0"/>
                <a:ea typeface="ＭＳ Ｐゴシック" pitchFamily="8" charset="-128"/>
                <a:cs typeface="+mn-cs"/>
              </a:rPr>
              <a:t> use qualitative methods to explore how the s</a:t>
            </a:r>
            <a:r>
              <a:rPr lang="en-US" sz="1200" kern="1200" dirty="0" smtClean="0">
                <a:solidFill>
                  <a:schemeClr val="tx1"/>
                </a:solidFill>
                <a:effectLst/>
                <a:latin typeface="Arial" charset="0"/>
                <a:ea typeface="ＭＳ Ｐゴシック" pitchFamily="8" charset="-128"/>
                <a:cs typeface="+mn-cs"/>
              </a:rPr>
              <a:t>ocial work profession can better understand, apply, and use a</a:t>
            </a:r>
            <a:r>
              <a:rPr lang="en-US" sz="1200" kern="1200" baseline="0" dirty="0" smtClean="0">
                <a:solidFill>
                  <a:schemeClr val="tx1"/>
                </a:solidFill>
                <a:effectLst/>
                <a:latin typeface="Arial" charset="0"/>
                <a:ea typeface="ＭＳ Ｐゴシック" pitchFamily="8" charset="-128"/>
                <a:cs typeface="+mn-cs"/>
              </a:rPr>
              <a:t> particular </a:t>
            </a:r>
            <a:r>
              <a:rPr lang="en-US" sz="1200" kern="1200" dirty="0" smtClean="0">
                <a:solidFill>
                  <a:schemeClr val="tx1"/>
                </a:solidFill>
                <a:effectLst/>
                <a:latin typeface="Arial" charset="0"/>
                <a:ea typeface="ＭＳ Ｐゴシック" pitchFamily="8" charset="-128"/>
                <a:cs typeface="+mn-cs"/>
              </a:rPr>
              <a:t>theoretical framework. </a:t>
            </a:r>
          </a:p>
          <a:p>
            <a:pPr lvl="0"/>
            <a:endParaRPr lang="en-US" sz="1200" b="0" u="none" kern="1200" dirty="0" smtClean="0">
              <a:solidFill>
                <a:schemeClr val="tx1"/>
              </a:solidFill>
              <a:effectLst/>
              <a:latin typeface="Arial" charset="0"/>
              <a:ea typeface="ＭＳ Ｐゴシック" pitchFamily="8" charset="-128"/>
              <a:cs typeface="+mn-cs"/>
            </a:endParaRPr>
          </a:p>
          <a:p>
            <a:pPr lvl="0"/>
            <a:r>
              <a:rPr lang="en-US" sz="1200" b="0" u="none" kern="1200" dirty="0" smtClean="0">
                <a:solidFill>
                  <a:schemeClr val="tx1"/>
                </a:solidFill>
                <a:effectLst/>
                <a:latin typeface="Arial" charset="0"/>
                <a:ea typeface="ＭＳ Ｐゴシック" pitchFamily="8" charset="-128"/>
                <a:cs typeface="+mn-cs"/>
              </a:rPr>
              <a:t>NOTE: SJSU</a:t>
            </a:r>
            <a:r>
              <a:rPr lang="en-US" sz="1200" b="0" u="none" kern="1200" baseline="0" dirty="0" smtClean="0">
                <a:solidFill>
                  <a:schemeClr val="tx1"/>
                </a:solidFill>
                <a:effectLst/>
                <a:latin typeface="Arial" charset="0"/>
                <a:ea typeface="ＭＳ Ｐゴシック" pitchFamily="8" charset="-128"/>
                <a:cs typeface="+mn-cs"/>
              </a:rPr>
              <a:t> Institutional Review Board approval is required for all projects. </a:t>
            </a:r>
          </a:p>
          <a:p>
            <a:pPr lvl="0"/>
            <a:endParaRPr lang="en-US" sz="1200" b="0" u="none" kern="1200" baseline="0" dirty="0" smtClean="0">
              <a:solidFill>
                <a:schemeClr val="tx1"/>
              </a:solidFill>
              <a:effectLst/>
              <a:latin typeface="Arial" charset="0"/>
              <a:ea typeface="ＭＳ Ｐゴシック" pitchFamily="8" charset="-128"/>
              <a:cs typeface="+mn-cs"/>
            </a:endParaRPr>
          </a:p>
          <a:p>
            <a:pPr lvl="0"/>
            <a:r>
              <a:rPr lang="en-US" sz="1200" b="0" u="none" kern="1200" baseline="0" dirty="0" smtClean="0">
                <a:solidFill>
                  <a:schemeClr val="tx1"/>
                </a:solidFill>
                <a:effectLst/>
                <a:latin typeface="Arial" charset="0"/>
                <a:ea typeface="ＭＳ Ｐゴシック" pitchFamily="8" charset="-128"/>
                <a:cs typeface="+mn-cs"/>
              </a:rPr>
              <a:t>? Research studies difficult in some setting, reduce workload, increase integration, improve student learning</a:t>
            </a:r>
            <a:endParaRPr lang="en-US" sz="1200" b="0" u="none" kern="1200" dirty="0" smtClean="0">
              <a:solidFill>
                <a:schemeClr val="tx1"/>
              </a:solidFill>
              <a:effectLst/>
              <a:latin typeface="Arial" charset="0"/>
              <a:ea typeface="ＭＳ Ｐゴシック" pitchFamily="8"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34</a:t>
            </a:fld>
            <a:endParaRPr lang="en-US" dirty="0"/>
          </a:p>
        </p:txBody>
      </p:sp>
    </p:spTree>
    <p:extLst>
      <p:ext uri="{BB962C8B-B14F-4D97-AF65-F5344CB8AC3E}">
        <p14:creationId xmlns:p14="http://schemas.microsoft.com/office/powerpoint/2010/main" val="306318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35</a:t>
            </a:fld>
            <a:endParaRPr lang="en-US" dirty="0"/>
          </a:p>
        </p:txBody>
      </p:sp>
    </p:spTree>
    <p:extLst>
      <p:ext uri="{BB962C8B-B14F-4D97-AF65-F5344CB8AC3E}">
        <p14:creationId xmlns:p14="http://schemas.microsoft.com/office/powerpoint/2010/main" val="355210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36</a:t>
            </a:fld>
            <a:endParaRPr lang="en-US" dirty="0"/>
          </a:p>
        </p:txBody>
      </p:sp>
    </p:spTree>
    <p:extLst>
      <p:ext uri="{BB962C8B-B14F-4D97-AF65-F5344CB8AC3E}">
        <p14:creationId xmlns:p14="http://schemas.microsoft.com/office/powerpoint/2010/main" val="2515887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Canvas – learning</a:t>
            </a:r>
            <a:r>
              <a:rPr lang="en-US" baseline="0" dirty="0" smtClean="0"/>
              <a:t> management system replaces D2L</a:t>
            </a:r>
          </a:p>
          <a:p>
            <a:endParaRPr lang="en-US" baseline="0" dirty="0" smtClean="0"/>
          </a:p>
          <a:p>
            <a:r>
              <a:rPr lang="en-US" baseline="0" dirty="0" smtClean="0"/>
              <a:t>Student Orientation – intro to risk not training.</a:t>
            </a:r>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37</a:t>
            </a:fld>
            <a:endParaRPr lang="en-US" dirty="0"/>
          </a:p>
        </p:txBody>
      </p:sp>
    </p:spTree>
    <p:extLst>
      <p:ext uri="{BB962C8B-B14F-4D97-AF65-F5344CB8AC3E}">
        <p14:creationId xmlns:p14="http://schemas.microsoft.com/office/powerpoint/2010/main" val="19288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us to agencies and agencies to us. Especially veterans, LGBT, aging, more East Bay, SF and San Jose. Sites such as shelters or transitional housing </a:t>
            </a:r>
            <a:r>
              <a:rPr lang="en-US" baseline="0" smtClean="0"/>
              <a:t>with flexible hours.</a:t>
            </a:r>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38</a:t>
            </a:fld>
            <a:endParaRPr lang="en-US" dirty="0"/>
          </a:p>
        </p:txBody>
      </p:sp>
    </p:spTree>
    <p:extLst>
      <p:ext uri="{BB962C8B-B14F-4D97-AF65-F5344CB8AC3E}">
        <p14:creationId xmlns:p14="http://schemas.microsoft.com/office/powerpoint/2010/main" val="355145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39</a:t>
            </a:fld>
            <a:endParaRPr lang="en-US" dirty="0"/>
          </a:p>
        </p:txBody>
      </p:sp>
    </p:spTree>
    <p:extLst>
      <p:ext uri="{BB962C8B-B14F-4D97-AF65-F5344CB8AC3E}">
        <p14:creationId xmlns:p14="http://schemas.microsoft.com/office/powerpoint/2010/main" val="161650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40</a:t>
            </a:fld>
            <a:endParaRPr lang="en-US" dirty="0"/>
          </a:p>
        </p:txBody>
      </p:sp>
    </p:spTree>
    <p:extLst>
      <p:ext uri="{BB962C8B-B14F-4D97-AF65-F5344CB8AC3E}">
        <p14:creationId xmlns:p14="http://schemas.microsoft.com/office/powerpoint/2010/main" val="1101964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41</a:t>
            </a:fld>
            <a:endParaRPr lang="en-US" dirty="0"/>
          </a:p>
        </p:txBody>
      </p:sp>
    </p:spTree>
    <p:extLst>
      <p:ext uri="{BB962C8B-B14F-4D97-AF65-F5344CB8AC3E}">
        <p14:creationId xmlns:p14="http://schemas.microsoft.com/office/powerpoint/2010/main" val="1534443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A0BC290D-8494-4A04-B9DA-CD3B66061020}" type="slidenum">
              <a:rPr lang="en-US" sz="1200" smtClean="0">
                <a:latin typeface="Arial" charset="0"/>
              </a:rPr>
              <a:pPr/>
              <a:t>43</a:t>
            </a:fld>
            <a:endParaRPr lang="en-US" sz="1200" dirty="0"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t>Use your FFL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Move around and get food, stretch, etc.</a:t>
            </a:r>
          </a:p>
          <a:p>
            <a:pPr>
              <a:buFontTx/>
              <a:buChar char="•"/>
            </a:pPr>
            <a:r>
              <a:rPr lang="en-US" dirty="0" smtClean="0"/>
              <a:t>Where the bathrooms are</a:t>
            </a:r>
          </a:p>
          <a:p>
            <a:pPr>
              <a:buFontTx/>
              <a:buChar char="•"/>
            </a:pPr>
            <a:r>
              <a:rPr lang="en-US" dirty="0" smtClean="0"/>
              <a:t>Questions throughout</a:t>
            </a:r>
          </a:p>
          <a:p>
            <a:pPr>
              <a:buFontTx/>
              <a:buChar char="•"/>
            </a:pPr>
            <a:r>
              <a:rPr lang="en-US" dirty="0" smtClean="0"/>
              <a:t>Why we are combining MSW and BASW</a:t>
            </a:r>
          </a:p>
          <a:p>
            <a:pPr>
              <a:buFontTx/>
              <a:buChar char="•"/>
            </a:pPr>
            <a:r>
              <a:rPr lang="en-US" dirty="0" smtClean="0"/>
              <a:t>Ambitious Agenda</a:t>
            </a:r>
          </a:p>
          <a:p>
            <a:endParaRPr 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8" charset="-128"/>
              </a:defRPr>
            </a:lvl1pPr>
            <a:lvl2pPr marL="742950" indent="-285750">
              <a:defRPr sz="2400">
                <a:solidFill>
                  <a:schemeClr val="tx1"/>
                </a:solidFill>
                <a:latin typeface="Times New Roman" pitchFamily="18" charset="0"/>
                <a:ea typeface="ＭＳ Ｐゴシック" pitchFamily="8" charset="-128"/>
              </a:defRPr>
            </a:lvl2pPr>
            <a:lvl3pPr marL="1143000" indent="-228600">
              <a:defRPr sz="2400">
                <a:solidFill>
                  <a:schemeClr val="tx1"/>
                </a:solidFill>
                <a:latin typeface="Times New Roman" pitchFamily="18" charset="0"/>
                <a:ea typeface="ＭＳ Ｐゴシック" pitchFamily="8" charset="-128"/>
              </a:defRPr>
            </a:lvl3pPr>
            <a:lvl4pPr marL="1600200" indent="-228600">
              <a:defRPr sz="2400">
                <a:solidFill>
                  <a:schemeClr val="tx1"/>
                </a:solidFill>
                <a:latin typeface="Times New Roman" pitchFamily="18" charset="0"/>
                <a:ea typeface="ＭＳ Ｐゴシック" pitchFamily="8" charset="-128"/>
              </a:defRPr>
            </a:lvl4pPr>
            <a:lvl5pPr marL="2057400" indent="-228600">
              <a:defRPr sz="2400">
                <a:solidFill>
                  <a:schemeClr val="tx1"/>
                </a:solidFill>
                <a:latin typeface="Times New Roman" pitchFamily="18" charset="0"/>
                <a:ea typeface="ＭＳ Ｐゴシック" pitchFamily="8"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8" charset="-128"/>
              </a:defRPr>
            </a:lvl9pPr>
          </a:lstStyle>
          <a:p>
            <a:fld id="{B5C0B5A7-F165-4500-98BE-768C70DD0C14}" type="slidenum">
              <a:rPr lang="en-US" sz="1200" smtClean="0">
                <a:solidFill>
                  <a:prstClr val="black"/>
                </a:solidFill>
                <a:latin typeface="Arial" charset="0"/>
              </a:rPr>
              <a:pPr/>
              <a:t>3</a:t>
            </a:fld>
            <a:endParaRPr lang="en-US" sz="1200" dirty="0" smtClean="0">
              <a:solidFill>
                <a:prstClr val="black"/>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student is different.</a:t>
            </a:r>
          </a:p>
          <a:p>
            <a:r>
              <a:rPr lang="en-US" dirty="0" smtClean="0"/>
              <a:t>This list is just the bulls eye of a target</a:t>
            </a:r>
            <a:r>
              <a:rPr lang="en-US" baseline="0" dirty="0" smtClean="0"/>
              <a:t> the larger circle would include Faculty, Colleagues and co-workers</a:t>
            </a:r>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44</a:t>
            </a:fld>
            <a:endParaRPr lang="en-US" dirty="0"/>
          </a:p>
        </p:txBody>
      </p:sp>
    </p:spTree>
    <p:extLst>
      <p:ext uri="{BB962C8B-B14F-4D97-AF65-F5344CB8AC3E}">
        <p14:creationId xmlns:p14="http://schemas.microsoft.com/office/powerpoint/2010/main" val="3902598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45</a:t>
            </a:fld>
            <a:endParaRPr lang="en-US" dirty="0"/>
          </a:p>
        </p:txBody>
      </p:sp>
    </p:spTree>
    <p:extLst>
      <p:ext uri="{BB962C8B-B14F-4D97-AF65-F5344CB8AC3E}">
        <p14:creationId xmlns:p14="http://schemas.microsoft.com/office/powerpoint/2010/main" val="245002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46</a:t>
            </a:fld>
            <a:endParaRPr lang="en-US" dirty="0"/>
          </a:p>
        </p:txBody>
      </p:sp>
    </p:spTree>
    <p:extLst>
      <p:ext uri="{BB962C8B-B14F-4D97-AF65-F5344CB8AC3E}">
        <p14:creationId xmlns:p14="http://schemas.microsoft.com/office/powerpoint/2010/main" val="2716389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47</a:t>
            </a:fld>
            <a:endParaRPr lang="en-US" dirty="0"/>
          </a:p>
        </p:txBody>
      </p:sp>
    </p:spTree>
    <p:extLst>
      <p:ext uri="{BB962C8B-B14F-4D97-AF65-F5344CB8AC3E}">
        <p14:creationId xmlns:p14="http://schemas.microsoft.com/office/powerpoint/2010/main" val="3464105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49</a:t>
            </a:fld>
            <a:endParaRPr lang="en-US" dirty="0"/>
          </a:p>
        </p:txBody>
      </p:sp>
    </p:spTree>
    <p:extLst>
      <p:ext uri="{BB962C8B-B14F-4D97-AF65-F5344CB8AC3E}">
        <p14:creationId xmlns:p14="http://schemas.microsoft.com/office/powerpoint/2010/main" val="2876842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58</a:t>
            </a:fld>
            <a:endParaRPr lang="en-US" dirty="0"/>
          </a:p>
        </p:txBody>
      </p:sp>
    </p:spTree>
    <p:extLst>
      <p:ext uri="{BB962C8B-B14F-4D97-AF65-F5344CB8AC3E}">
        <p14:creationId xmlns:p14="http://schemas.microsoft.com/office/powerpoint/2010/main" val="375283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66</a:t>
            </a:fld>
            <a:endParaRPr lang="en-US" dirty="0"/>
          </a:p>
        </p:txBody>
      </p:sp>
    </p:spTree>
    <p:extLst>
      <p:ext uri="{BB962C8B-B14F-4D97-AF65-F5344CB8AC3E}">
        <p14:creationId xmlns:p14="http://schemas.microsoft.com/office/powerpoint/2010/main" val="279726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safe environment</a:t>
            </a:r>
            <a:r>
              <a:rPr lang="en-US" baseline="0" dirty="0" smtClean="0"/>
              <a:t> for students to discuss challenges and ask questions.</a:t>
            </a:r>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67</a:t>
            </a:fld>
            <a:endParaRPr lang="en-US" dirty="0"/>
          </a:p>
        </p:txBody>
      </p:sp>
    </p:spTree>
    <p:extLst>
      <p:ext uri="{BB962C8B-B14F-4D97-AF65-F5344CB8AC3E}">
        <p14:creationId xmlns:p14="http://schemas.microsoft.com/office/powerpoint/2010/main" val="289252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74</a:t>
            </a:fld>
            <a:endParaRPr lang="en-US" dirty="0"/>
          </a:p>
        </p:txBody>
      </p:sp>
    </p:spTree>
    <p:extLst>
      <p:ext uri="{BB962C8B-B14F-4D97-AF65-F5344CB8AC3E}">
        <p14:creationId xmlns:p14="http://schemas.microsoft.com/office/powerpoint/2010/main" val="1312793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76</a:t>
            </a:fld>
            <a:endParaRPr lang="en-US" dirty="0"/>
          </a:p>
        </p:txBody>
      </p:sp>
    </p:spTree>
    <p:extLst>
      <p:ext uri="{BB962C8B-B14F-4D97-AF65-F5344CB8AC3E}">
        <p14:creationId xmlns:p14="http://schemas.microsoft.com/office/powerpoint/2010/main" val="377827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6</a:t>
            </a:fld>
            <a:endParaRPr lang="en-US" dirty="0"/>
          </a:p>
        </p:txBody>
      </p:sp>
    </p:spTree>
    <p:extLst>
      <p:ext uri="{BB962C8B-B14F-4D97-AF65-F5344CB8AC3E}">
        <p14:creationId xmlns:p14="http://schemas.microsoft.com/office/powerpoint/2010/main" val="2826878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77</a:t>
            </a:fld>
            <a:endParaRPr lang="en-US" dirty="0"/>
          </a:p>
        </p:txBody>
      </p:sp>
    </p:spTree>
    <p:extLst>
      <p:ext uri="{BB962C8B-B14F-4D97-AF65-F5344CB8AC3E}">
        <p14:creationId xmlns:p14="http://schemas.microsoft.com/office/powerpoint/2010/main" val="308933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7</a:t>
            </a:fld>
            <a:endParaRPr lang="en-US" dirty="0"/>
          </a:p>
        </p:txBody>
      </p:sp>
    </p:spTree>
    <p:extLst>
      <p:ext uri="{BB962C8B-B14F-4D97-AF65-F5344CB8AC3E}">
        <p14:creationId xmlns:p14="http://schemas.microsoft.com/office/powerpoint/2010/main" val="319124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tension of doing a job before</a:t>
            </a:r>
            <a:r>
              <a:rPr lang="en-US" baseline="0" dirty="0" smtClean="0"/>
              <a:t> being fully trained for it.</a:t>
            </a:r>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9</a:t>
            </a:fld>
            <a:endParaRPr lang="en-US" dirty="0"/>
          </a:p>
        </p:txBody>
      </p:sp>
    </p:spTree>
    <p:extLst>
      <p:ext uri="{BB962C8B-B14F-4D97-AF65-F5344CB8AC3E}">
        <p14:creationId xmlns:p14="http://schemas.microsoft.com/office/powerpoint/2010/main" val="367862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10</a:t>
            </a:fld>
            <a:endParaRPr lang="en-US" dirty="0"/>
          </a:p>
        </p:txBody>
      </p:sp>
    </p:spTree>
    <p:extLst>
      <p:ext uri="{BB962C8B-B14F-4D97-AF65-F5344CB8AC3E}">
        <p14:creationId xmlns:p14="http://schemas.microsoft.com/office/powerpoint/2010/main" val="355675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of working with diversity</a:t>
            </a:r>
            <a:r>
              <a:rPr lang="en-US" baseline="0" dirty="0" smtClean="0"/>
              <a:t>. How do you transcend your own culture?</a:t>
            </a:r>
            <a:r>
              <a:rPr lang="en-US" sz="1200" b="0" i="0" u="none" strike="noStrike" kern="1200" baseline="0" dirty="0" smtClean="0">
                <a:solidFill>
                  <a:schemeClr val="tx1"/>
                </a:solidFill>
                <a:latin typeface="Arial" charset="0"/>
                <a:ea typeface="ＭＳ Ｐゴシック" pitchFamily="8" charset="-128"/>
                <a:cs typeface="+mn-cs"/>
              </a:rPr>
              <a:t> </a:t>
            </a:r>
          </a:p>
          <a:p>
            <a:r>
              <a:rPr lang="en-US" sz="1200" b="0" i="0" u="none" strike="noStrike" kern="1200" baseline="0" dirty="0" smtClean="0">
                <a:solidFill>
                  <a:schemeClr val="tx1"/>
                </a:solidFill>
                <a:latin typeface="Arial" charset="0"/>
                <a:ea typeface="ＭＳ Ｐゴシック" pitchFamily="8" charset="-128"/>
                <a:cs typeface="+mn-cs"/>
              </a:rPr>
              <a:t>1. Emphasizes the importance of understanding concepts and processes related to</a:t>
            </a:r>
          </a:p>
          <a:p>
            <a:r>
              <a:rPr lang="en-US" sz="1200" b="0" i="0" u="none" strike="noStrike" kern="1200" baseline="0" dirty="0" smtClean="0">
                <a:solidFill>
                  <a:schemeClr val="tx1"/>
                </a:solidFill>
                <a:latin typeface="Arial" charset="0"/>
                <a:ea typeface="ＭＳ Ｐゴシック" pitchFamily="8" charset="-128"/>
                <a:cs typeface="+mn-cs"/>
              </a:rPr>
              <a:t>culture and how these intersect with social work concerns. All human beings operate in cultural</a:t>
            </a:r>
          </a:p>
          <a:p>
            <a:r>
              <a:rPr lang="en-US" sz="1200" b="0" i="0" u="none" strike="noStrike" kern="1200" baseline="0" dirty="0" smtClean="0">
                <a:solidFill>
                  <a:schemeClr val="tx1"/>
                </a:solidFill>
                <a:latin typeface="Arial" charset="0"/>
                <a:ea typeface="ＭＳ Ｐゴシック" pitchFamily="8" charset="-128"/>
                <a:cs typeface="+mn-cs"/>
              </a:rPr>
              <a:t>Contexts.</a:t>
            </a:r>
          </a:p>
          <a:p>
            <a:r>
              <a:rPr lang="en-US" sz="1200" b="0" i="0" u="none" strike="noStrike" kern="1200" baseline="0" dirty="0" smtClean="0">
                <a:solidFill>
                  <a:schemeClr val="tx1"/>
                </a:solidFill>
                <a:latin typeface="Arial" charset="0"/>
                <a:ea typeface="ＭＳ Ｐゴシック" pitchFamily="8" charset="-128"/>
                <a:cs typeface="+mn-cs"/>
              </a:rPr>
              <a:t>2. draws upon the cultural knowledge and applies it to practice with specific groups. The primary focus of this dimension is on</a:t>
            </a:r>
          </a:p>
          <a:p>
            <a:r>
              <a:rPr lang="en-US" sz="1200" b="0" i="0" u="none" strike="noStrike" kern="1200" baseline="0" dirty="0" smtClean="0">
                <a:solidFill>
                  <a:schemeClr val="tx1"/>
                </a:solidFill>
                <a:latin typeface="Arial" charset="0"/>
                <a:ea typeface="ＭＳ Ｐゴシック" pitchFamily="8" charset="-128"/>
                <a:cs typeface="+mn-cs"/>
              </a:rPr>
              <a:t>culturally responsive doing, or the ways in which social workers effectively apply cultural</a:t>
            </a:r>
          </a:p>
          <a:p>
            <a:r>
              <a:rPr lang="en-US" sz="1200" b="0" i="0" u="none" strike="noStrike" kern="1200" baseline="0" dirty="0" smtClean="0">
                <a:solidFill>
                  <a:schemeClr val="tx1"/>
                </a:solidFill>
                <a:latin typeface="Arial" charset="0"/>
                <a:ea typeface="ＭＳ Ｐゴシック" pitchFamily="8" charset="-128"/>
                <a:cs typeface="+mn-cs"/>
              </a:rPr>
              <a:t>Knowledge </a:t>
            </a:r>
          </a:p>
          <a:p>
            <a:r>
              <a:rPr lang="en-US" sz="1200" b="0" i="0" u="none" strike="noStrike" kern="1200" baseline="0" dirty="0" smtClean="0">
                <a:solidFill>
                  <a:schemeClr val="tx1"/>
                </a:solidFill>
                <a:latin typeface="Arial" charset="0"/>
                <a:ea typeface="ＭＳ Ｐゴシック" pitchFamily="8" charset="-128"/>
                <a:cs typeface="+mn-cs"/>
              </a:rPr>
              <a:t>3. dynamic of power relations in the larger society and how those dynamics are reflected in the practitioner-client relationship and the ways in which practitioners</a:t>
            </a:r>
          </a:p>
          <a:p>
            <a:r>
              <a:rPr lang="en-US" sz="1200" b="0" i="0" u="none" strike="noStrike" kern="1200" baseline="0" dirty="0" smtClean="0">
                <a:solidFill>
                  <a:schemeClr val="tx1"/>
                </a:solidFill>
                <a:latin typeface="Arial" charset="0"/>
                <a:ea typeface="ＭＳ Ｐゴシック" pitchFamily="8" charset="-128"/>
                <a:cs typeface="+mn-cs"/>
              </a:rPr>
              <a:t>approach, analyze, and address social work issues, problems, and contexts. The dynamic of power</a:t>
            </a:r>
          </a:p>
          <a:p>
            <a:r>
              <a:rPr lang="en-US" sz="1200" b="0" i="0" u="none" strike="noStrike" kern="1200" baseline="0" dirty="0" smtClean="0">
                <a:solidFill>
                  <a:schemeClr val="tx1"/>
                </a:solidFill>
                <a:latin typeface="Arial" charset="0"/>
                <a:ea typeface="ＭＳ Ｐゴシック" pitchFamily="8" charset="-128"/>
                <a:cs typeface="+mn-cs"/>
              </a:rPr>
              <a:t>shifts based on the social location and position of practitioners and clients and the larger historical</a:t>
            </a:r>
          </a:p>
          <a:p>
            <a:r>
              <a:rPr lang="en-US" sz="1200" b="0" i="0" u="none" strike="noStrike" kern="1200" baseline="0" dirty="0" smtClean="0">
                <a:solidFill>
                  <a:schemeClr val="tx1"/>
                </a:solidFill>
                <a:latin typeface="Arial" charset="0"/>
                <a:ea typeface="ＭＳ Ｐゴシック" pitchFamily="8" charset="-128"/>
                <a:cs typeface="+mn-cs"/>
              </a:rPr>
              <a:t>and sociopolitical context and skills to different cultural communities and contexts.</a:t>
            </a:r>
          </a:p>
          <a:p>
            <a:r>
              <a:rPr lang="en-US" sz="1200" b="0" i="0" u="none" strike="noStrike" kern="1200" baseline="0" dirty="0" smtClean="0">
                <a:solidFill>
                  <a:schemeClr val="tx1"/>
                </a:solidFill>
                <a:latin typeface="Arial" charset="0"/>
                <a:ea typeface="ＭＳ Ｐゴシック" pitchFamily="8" charset="-128"/>
                <a:cs typeface="+mn-cs"/>
              </a:rPr>
              <a:t>4. how ones social location, or positionality, influences her/his world view, behavior, research practice, and professional action. it involves the ability to understand how ones own life experiences shape perceptions of clients and client systems, consider how meaning and</a:t>
            </a:r>
          </a:p>
          <a:p>
            <a:r>
              <a:rPr lang="en-US" sz="1200" b="0" i="0" u="none" strike="noStrike" kern="1200" baseline="0" dirty="0" smtClean="0">
                <a:solidFill>
                  <a:schemeClr val="tx1"/>
                </a:solidFill>
                <a:latin typeface="Arial" charset="0"/>
                <a:ea typeface="ＭＳ Ｐゴシック" pitchFamily="8" charset="-128"/>
                <a:cs typeface="+mn-cs"/>
              </a:rPr>
              <a:t>identities are co-created through the interactions between the self and others.</a:t>
            </a:r>
          </a:p>
          <a:p>
            <a:r>
              <a:rPr lang="en-US" sz="1200" b="0" i="0" u="none" strike="noStrike" kern="1200" baseline="0" dirty="0" smtClean="0">
                <a:solidFill>
                  <a:schemeClr val="tx1"/>
                </a:solidFill>
                <a:latin typeface="Arial" charset="0"/>
                <a:ea typeface="ＭＳ Ｐゴシック" pitchFamily="8" charset="-128"/>
                <a:cs typeface="+mn-cs"/>
              </a:rPr>
              <a:t>5. adopting an approach to working across cultures that is characterized by a spirit of inquiry and collaboration</a:t>
            </a:r>
          </a:p>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11</a:t>
            </a:fld>
            <a:endParaRPr lang="en-US" dirty="0"/>
          </a:p>
        </p:txBody>
      </p:sp>
    </p:spTree>
    <p:extLst>
      <p:ext uri="{BB962C8B-B14F-4D97-AF65-F5344CB8AC3E}">
        <p14:creationId xmlns:p14="http://schemas.microsoft.com/office/powerpoint/2010/main" val="2782262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EA384E-9A24-40E7-92C2-011C25C98F47}" type="slidenum">
              <a:rPr lang="en-US" smtClean="0"/>
              <a:pPr>
                <a:defRPr/>
              </a:pPr>
              <a:t>12</a:t>
            </a:fld>
            <a:endParaRPr lang="en-US" dirty="0"/>
          </a:p>
        </p:txBody>
      </p:sp>
    </p:spTree>
    <p:extLst>
      <p:ext uri="{BB962C8B-B14F-4D97-AF65-F5344CB8AC3E}">
        <p14:creationId xmlns:p14="http://schemas.microsoft.com/office/powerpoint/2010/main" val="22024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B5297C6-8AD6-407E-8BC8-A98B41B947C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2AD7638-405D-4CF2-BD45-B2524AE08A1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9861C892-D1FA-0446-9FAF-8327B67C1E7D}"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A5193-527C-7F43-8C80-560885AC269D}" type="slidenum">
              <a:rPr lang="en-US" smtClean="0"/>
              <a:t>‹#›</a:t>
            </a:fld>
            <a:endParaRPr lang="en-US"/>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8876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BC8E883-426A-444F-A2DF-119AF26A38B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411F29-26B5-4F13-B691-0C97A6C2E7A6}"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69CA74E-D371-4E32-A5CF-3D7C9E41987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6068308-7EE5-4E44-BAE1-E5EA0071FDF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CF4D161-126E-429F-BDFB-560C1341552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D7A5E5D-DCF8-4A49-B07C-A2D2B9FCE5C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0E2B74C5-CF97-4175-A805-7B0B9E1398BB}"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762E20C4-808E-4D41-8A31-93AEF2F70B1A}"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jsu.edu/socialwork/docs/Transcultural_Handout_xSJSU_SSWx.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gepub.com/upm-data/36524_PE_Chapter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jsu.edu/socialwork/currentstudents/internshi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jsu.edu/socialwork/currentstudents/internships/bas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jsu.edu/socialwork/currentstudents/internships/ms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alceasoftware.com/web/login.ph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field%20instructor%20supervision%20notes.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sjsu.edu/socialwork/docs/2013-2014%20SPLIP%20Certificate.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SJSU </a:t>
            </a:r>
            <a:br>
              <a:rPr lang="en-US" dirty="0" smtClean="0"/>
            </a:br>
            <a:r>
              <a:rPr lang="en-US" dirty="0" smtClean="0"/>
              <a:t>School of </a:t>
            </a:r>
            <a:r>
              <a:rPr lang="en-US" dirty="0"/>
              <a:t>Social </a:t>
            </a:r>
            <a:r>
              <a:rPr lang="en-US" dirty="0" smtClean="0"/>
              <a:t>Work</a:t>
            </a:r>
            <a:br>
              <a:rPr lang="en-US" dirty="0" smtClean="0"/>
            </a:br>
            <a:endParaRPr lang="en-US" dirty="0" smtClean="0"/>
          </a:p>
        </p:txBody>
      </p:sp>
      <p:sp>
        <p:nvSpPr>
          <p:cNvPr id="3075" name="Rectangle 3"/>
          <p:cNvSpPr>
            <a:spLocks noGrp="1" noChangeArrowheads="1"/>
          </p:cNvSpPr>
          <p:nvPr>
            <p:ph type="subTitle" idx="1"/>
          </p:nvPr>
        </p:nvSpPr>
        <p:spPr/>
        <p:txBody>
          <a:bodyPr/>
          <a:lstStyle/>
          <a:p>
            <a:pPr eaLnBrk="1" hangingPunct="1">
              <a:buFont typeface="Wingdings" pitchFamily="2" charset="2"/>
              <a:buNone/>
            </a:pPr>
            <a:r>
              <a:rPr lang="en-US" dirty="0" smtClean="0"/>
              <a:t>Field Education Program</a:t>
            </a:r>
          </a:p>
          <a:p>
            <a:pPr eaLnBrk="1" hangingPunct="1">
              <a:buFont typeface="Wingdings" pitchFamily="2" charset="2"/>
              <a:buNone/>
            </a:pPr>
            <a:r>
              <a:rPr lang="en-US" dirty="0" smtClean="0"/>
              <a:t>Field Instructor Orientation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Field Education</a:t>
            </a:r>
            <a:endParaRPr lang="en-US" dirty="0"/>
          </a:p>
        </p:txBody>
      </p:sp>
      <p:sp>
        <p:nvSpPr>
          <p:cNvPr id="3" name="Content Placeholder 2"/>
          <p:cNvSpPr>
            <a:spLocks noGrp="1"/>
          </p:cNvSpPr>
          <p:nvPr>
            <p:ph idx="1"/>
          </p:nvPr>
        </p:nvSpPr>
        <p:spPr>
          <a:xfrm>
            <a:off x="1043492" y="1676400"/>
            <a:ext cx="6777317" cy="4156229"/>
          </a:xfrm>
        </p:spPr>
        <p:txBody>
          <a:bodyPr>
            <a:normAutofit/>
          </a:bodyPr>
          <a:lstStyle/>
          <a:p>
            <a:pPr marL="68580" indent="0">
              <a:buNone/>
            </a:pPr>
            <a:r>
              <a:rPr lang="en-US" sz="2000" dirty="0"/>
              <a:t>Social work education  embraces the concept that students learn best when they are involved in the experience of </a:t>
            </a:r>
            <a:r>
              <a:rPr lang="en-US" sz="2000" b="1" dirty="0">
                <a:solidFill>
                  <a:srgbClr val="FF0000"/>
                </a:solidFill>
              </a:rPr>
              <a:t>integrating </a:t>
            </a:r>
            <a:r>
              <a:rPr lang="en-US" sz="2000" dirty="0"/>
              <a:t>theoretical concepts taught in the classroom and employing them in internships.  </a:t>
            </a:r>
            <a:endParaRPr lang="en-US" sz="2000" dirty="0" smtClean="0"/>
          </a:p>
          <a:p>
            <a:pPr marL="68580" indent="0">
              <a:buNone/>
            </a:pPr>
            <a:endParaRPr lang="en-US" sz="2000" dirty="0"/>
          </a:p>
          <a:p>
            <a:pPr marL="68580" indent="0">
              <a:buNone/>
            </a:pPr>
            <a:r>
              <a:rPr lang="en-US" sz="2000" dirty="0" smtClean="0"/>
              <a:t>Students </a:t>
            </a:r>
            <a:r>
              <a:rPr lang="en-US" sz="2000" dirty="0"/>
              <a:t> engage in </a:t>
            </a:r>
            <a:r>
              <a:rPr lang="en-US" sz="2000" b="1" dirty="0">
                <a:solidFill>
                  <a:srgbClr val="FF0000"/>
                </a:solidFill>
              </a:rPr>
              <a:t>understanding</a:t>
            </a:r>
            <a:r>
              <a:rPr lang="en-US" sz="2000" dirty="0"/>
              <a:t>  the importance of  establishing professional relationships with their clients, the significance of assessment, determining goals in collaboration with clients,  </a:t>
            </a:r>
            <a:r>
              <a:rPr lang="en-US" sz="2000" b="1" dirty="0">
                <a:solidFill>
                  <a:srgbClr val="FF0000"/>
                </a:solidFill>
              </a:rPr>
              <a:t>developing </a:t>
            </a:r>
            <a:r>
              <a:rPr lang="en-US" sz="2000" dirty="0"/>
              <a:t>effective intervention strategies, </a:t>
            </a:r>
            <a:r>
              <a:rPr lang="en-US" sz="2000" b="1" dirty="0">
                <a:solidFill>
                  <a:srgbClr val="FF0000"/>
                </a:solidFill>
              </a:rPr>
              <a:t>evaluating </a:t>
            </a:r>
            <a:r>
              <a:rPr lang="en-US" sz="2000" dirty="0"/>
              <a:t>their services, and </a:t>
            </a:r>
            <a:r>
              <a:rPr lang="en-US" sz="2000" b="1" dirty="0" smtClean="0">
                <a:solidFill>
                  <a:srgbClr val="FF0000"/>
                </a:solidFill>
              </a:rPr>
              <a:t>demonstrating</a:t>
            </a:r>
            <a:r>
              <a:rPr lang="en-US" sz="2000" dirty="0" smtClean="0"/>
              <a:t> </a:t>
            </a:r>
            <a:r>
              <a:rPr lang="en-US" sz="2000" dirty="0"/>
              <a:t>a greater sense of self awareness that informs practice. </a:t>
            </a:r>
          </a:p>
        </p:txBody>
      </p:sp>
    </p:spTree>
    <p:extLst>
      <p:ext uri="{BB962C8B-B14F-4D97-AF65-F5344CB8AC3E}">
        <p14:creationId xmlns:p14="http://schemas.microsoft.com/office/powerpoint/2010/main" val="190350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Elements of the Transcultural Perspective</a:t>
            </a:r>
            <a:endParaRPr lang="en-US" dirty="0"/>
          </a:p>
        </p:txBody>
      </p:sp>
      <p:sp>
        <p:nvSpPr>
          <p:cNvPr id="3" name="Content Placeholder 2"/>
          <p:cNvSpPr>
            <a:spLocks noGrp="1"/>
          </p:cNvSpPr>
          <p:nvPr>
            <p:ph idx="1"/>
          </p:nvPr>
        </p:nvSpPr>
        <p:spPr>
          <a:xfrm>
            <a:off x="1043492" y="2438400"/>
            <a:ext cx="6777317" cy="3886200"/>
          </a:xfrm>
        </p:spPr>
        <p:txBody>
          <a:bodyPr>
            <a:normAutofit/>
          </a:bodyPr>
          <a:lstStyle/>
          <a:p>
            <a:r>
              <a:rPr lang="en-US" dirty="0" smtClean="0"/>
              <a:t>Cultural Knowledge</a:t>
            </a:r>
          </a:p>
          <a:p>
            <a:r>
              <a:rPr lang="en-US" dirty="0" smtClean="0"/>
              <a:t>Cultural Competence</a:t>
            </a:r>
          </a:p>
          <a:p>
            <a:r>
              <a:rPr lang="en-US" dirty="0" smtClean="0"/>
              <a:t>Power, Privilege, Oppression &amp; Structural Contexts</a:t>
            </a:r>
          </a:p>
          <a:p>
            <a:r>
              <a:rPr lang="en-US" dirty="0" smtClean="0"/>
              <a:t>Positionality &amp; Self-Reflexivity</a:t>
            </a:r>
          </a:p>
          <a:p>
            <a:r>
              <a:rPr lang="en-US" dirty="0" smtClean="0"/>
              <a:t>Respectful Partnership</a:t>
            </a:r>
          </a:p>
          <a:p>
            <a:r>
              <a:rPr lang="en-US" dirty="0" smtClean="0">
                <a:hlinkClick r:id="rId3"/>
              </a:rPr>
              <a:t>The Transcultural Perspective</a:t>
            </a:r>
            <a:endParaRPr lang="en-US" dirty="0" smtClean="0"/>
          </a:p>
          <a:p>
            <a:pPr marL="0" indent="0">
              <a:buNone/>
            </a:pPr>
            <a:endParaRPr lang="en-US" dirty="0" smtClean="0"/>
          </a:p>
        </p:txBody>
      </p:sp>
    </p:spTree>
    <p:extLst>
      <p:ext uri="{BB962C8B-B14F-4D97-AF65-F5344CB8AC3E}">
        <p14:creationId xmlns:p14="http://schemas.microsoft.com/office/powerpoint/2010/main" val="4023046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Theoretical Perspectives</a:t>
            </a:r>
            <a:endParaRPr lang="en-US" dirty="0"/>
          </a:p>
        </p:txBody>
      </p:sp>
      <p:sp>
        <p:nvSpPr>
          <p:cNvPr id="3" name="Content Placeholder 2"/>
          <p:cNvSpPr>
            <a:spLocks noGrp="1"/>
          </p:cNvSpPr>
          <p:nvPr>
            <p:ph idx="1"/>
          </p:nvPr>
        </p:nvSpPr>
        <p:spPr>
          <a:xfrm>
            <a:off x="872067" y="2209800"/>
            <a:ext cx="7408333" cy="3916363"/>
          </a:xfrm>
        </p:spPr>
        <p:txBody>
          <a:bodyPr>
            <a:normAutofit fontScale="92500" lnSpcReduction="10000"/>
          </a:bodyPr>
          <a:lstStyle/>
          <a:p>
            <a:r>
              <a:rPr lang="en-US" dirty="0" smtClean="0"/>
              <a:t>Systems</a:t>
            </a:r>
          </a:p>
          <a:p>
            <a:r>
              <a:rPr lang="en-US" dirty="0" smtClean="0"/>
              <a:t>Conflict</a:t>
            </a:r>
          </a:p>
          <a:p>
            <a:r>
              <a:rPr lang="en-US" dirty="0" smtClean="0"/>
              <a:t>Rational Choice</a:t>
            </a:r>
          </a:p>
          <a:p>
            <a:r>
              <a:rPr lang="en-US" dirty="0" smtClean="0"/>
              <a:t>Social Constructionist</a:t>
            </a:r>
          </a:p>
          <a:p>
            <a:r>
              <a:rPr lang="en-US" dirty="0" smtClean="0"/>
              <a:t>Psychodynamic</a:t>
            </a:r>
          </a:p>
          <a:p>
            <a:r>
              <a:rPr lang="en-US" dirty="0" smtClean="0"/>
              <a:t>Developmental</a:t>
            </a:r>
          </a:p>
          <a:p>
            <a:r>
              <a:rPr lang="en-US" dirty="0" smtClean="0"/>
              <a:t>Social Behavioral</a:t>
            </a:r>
          </a:p>
          <a:p>
            <a:r>
              <a:rPr lang="en-US" dirty="0" smtClean="0"/>
              <a:t>Humanistic</a:t>
            </a:r>
          </a:p>
          <a:p>
            <a:r>
              <a:rPr lang="en-US" dirty="0" smtClean="0"/>
              <a:t>Chapter: Theoretical Perspectives on Human Behavior</a:t>
            </a:r>
          </a:p>
          <a:p>
            <a:pPr lvl="1"/>
            <a:r>
              <a:rPr lang="en-US" dirty="0" smtClean="0">
                <a:hlinkClick r:id="rId3"/>
              </a:rPr>
              <a:t>http</a:t>
            </a:r>
            <a:r>
              <a:rPr lang="en-US" dirty="0">
                <a:hlinkClick r:id="rId3"/>
              </a:rPr>
              <a:t>://www.sagepub.com/upm-data/36524_PE_Chapter2.pdf</a:t>
            </a:r>
            <a:endParaRPr lang="en-US" dirty="0" smtClean="0"/>
          </a:p>
        </p:txBody>
      </p:sp>
    </p:spTree>
    <p:extLst>
      <p:ext uri="{BB962C8B-B14F-4D97-AF65-F5344CB8AC3E}">
        <p14:creationId xmlns:p14="http://schemas.microsoft.com/office/powerpoint/2010/main" val="418369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Some Examples of How to Integrate Classroom Learning into Field Instruction:</a:t>
            </a:r>
            <a:endParaRPr lang="en-US" dirty="0"/>
          </a:p>
        </p:txBody>
      </p:sp>
      <p:sp>
        <p:nvSpPr>
          <p:cNvPr id="2" name="Content Placeholder 1"/>
          <p:cNvSpPr>
            <a:spLocks noGrp="1"/>
          </p:cNvSpPr>
          <p:nvPr>
            <p:ph idx="1"/>
          </p:nvPr>
        </p:nvSpPr>
        <p:spPr>
          <a:xfrm>
            <a:off x="872067" y="2362200"/>
            <a:ext cx="7408333" cy="3763963"/>
          </a:xfrm>
        </p:spPr>
        <p:txBody>
          <a:bodyPr>
            <a:normAutofit fontScale="32500" lnSpcReduction="20000"/>
          </a:bodyPr>
          <a:lstStyle/>
          <a:p>
            <a:pPr marL="0" indent="0">
              <a:buNone/>
            </a:pPr>
            <a:r>
              <a:rPr lang="en-US" sz="5500" dirty="0" smtClean="0"/>
              <a:t>The </a:t>
            </a:r>
            <a:r>
              <a:rPr lang="en-US" sz="5500" dirty="0"/>
              <a:t>intern reflects on an individual and/or family and identify and </a:t>
            </a:r>
            <a:r>
              <a:rPr lang="en-US" sz="5500" dirty="0" smtClean="0"/>
              <a:t>describes </a:t>
            </a:r>
            <a:r>
              <a:rPr lang="en-US" sz="5500" dirty="0"/>
              <a:t>the different elements of Systems Theory that are relevant (subsystems, boundaries, differentiation, </a:t>
            </a:r>
            <a:r>
              <a:rPr lang="en-US" sz="5500" dirty="0" err="1"/>
              <a:t>equifinality</a:t>
            </a:r>
            <a:r>
              <a:rPr lang="en-US" sz="5500" dirty="0"/>
              <a:t>, etc.).</a:t>
            </a:r>
          </a:p>
          <a:p>
            <a:endParaRPr lang="en-US" sz="5500" dirty="0"/>
          </a:p>
          <a:p>
            <a:pPr marL="0" indent="0">
              <a:buNone/>
            </a:pPr>
            <a:r>
              <a:rPr lang="en-US" sz="5500" dirty="0" smtClean="0"/>
              <a:t>Once </a:t>
            </a:r>
            <a:r>
              <a:rPr lang="en-US" sz="5500" dirty="0"/>
              <a:t>the intern identifies relevant theory(</a:t>
            </a:r>
            <a:r>
              <a:rPr lang="en-US" sz="5500" dirty="0" err="1"/>
              <a:t>ies</a:t>
            </a:r>
            <a:r>
              <a:rPr lang="en-US" sz="5500" dirty="0"/>
              <a:t>), the intern develops and implements specific strategies that </a:t>
            </a:r>
            <a:r>
              <a:rPr lang="en-US" sz="5500" dirty="0" smtClean="0"/>
              <a:t>be can </a:t>
            </a:r>
            <a:r>
              <a:rPr lang="en-US" sz="5500" dirty="0"/>
              <a:t>employed to integrate the theory(</a:t>
            </a:r>
            <a:r>
              <a:rPr lang="en-US" sz="5500" dirty="0" err="1"/>
              <a:t>ies</a:t>
            </a:r>
            <a:r>
              <a:rPr lang="en-US" sz="5500" dirty="0"/>
              <a:t>). </a:t>
            </a:r>
          </a:p>
          <a:p>
            <a:endParaRPr lang="en-US" sz="5500" dirty="0"/>
          </a:p>
          <a:p>
            <a:pPr marL="0" indent="0">
              <a:buNone/>
            </a:pPr>
            <a:r>
              <a:rPr lang="en-US" sz="5500" dirty="0" smtClean="0"/>
              <a:t>The </a:t>
            </a:r>
            <a:r>
              <a:rPr lang="en-US" sz="5500" dirty="0"/>
              <a:t>intern reviews the 8 theoretical perspectives, and gives descriptive examples of how each theory may be relevant to their caseload, the organization, and/or the community.</a:t>
            </a:r>
          </a:p>
          <a:p>
            <a:endParaRPr lang="en-US" sz="5500" dirty="0"/>
          </a:p>
          <a:p>
            <a:pPr marL="0" indent="0">
              <a:buNone/>
            </a:pPr>
            <a:r>
              <a:rPr lang="en-US" sz="5500" dirty="0" smtClean="0"/>
              <a:t>In </a:t>
            </a:r>
            <a:r>
              <a:rPr lang="en-US" sz="5500" dirty="0"/>
              <a:t>supervision, the intern is asked to examine dynamics of power, privilege, and oppression in the field setting, and its effects on the individuals and systems involved.</a:t>
            </a:r>
          </a:p>
          <a:p>
            <a:endParaRPr lang="en-US" sz="5500" dirty="0" smtClean="0"/>
          </a:p>
          <a:p>
            <a:endParaRPr lang="en-US" dirty="0" smtClean="0"/>
          </a:p>
          <a:p>
            <a:endParaRPr lang="en-US" dirty="0"/>
          </a:p>
        </p:txBody>
      </p:sp>
    </p:spTree>
    <p:extLst>
      <p:ext uri="{BB962C8B-B14F-4D97-AF65-F5344CB8AC3E}">
        <p14:creationId xmlns:p14="http://schemas.microsoft.com/office/powerpoint/2010/main" val="3367277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39762"/>
          </a:xfrm>
        </p:spPr>
        <p:txBody>
          <a:bodyPr>
            <a:normAutofit fontScale="90000"/>
          </a:bodyPr>
          <a:lstStyle/>
          <a:p>
            <a:r>
              <a:rPr lang="en-US" sz="3200" dirty="0" smtClean="0"/>
              <a:t>Evidence-Based and Evidence-Informed Practice</a:t>
            </a:r>
            <a:endParaRPr lang="en-US" sz="3200" dirty="0"/>
          </a:p>
        </p:txBody>
      </p:sp>
      <p:sp>
        <p:nvSpPr>
          <p:cNvPr id="5" name="Text Placeholder 4"/>
          <p:cNvSpPr>
            <a:spLocks noGrp="1"/>
          </p:cNvSpPr>
          <p:nvPr>
            <p:ph type="body" idx="1"/>
          </p:nvPr>
        </p:nvSpPr>
        <p:spPr>
          <a:xfrm>
            <a:off x="381000" y="838200"/>
            <a:ext cx="4040188" cy="381000"/>
          </a:xfrm>
        </p:spPr>
        <p:txBody>
          <a:bodyPr>
            <a:noAutofit/>
          </a:bodyPr>
          <a:lstStyle/>
          <a:p>
            <a:pPr algn="ctr"/>
            <a:r>
              <a:rPr lang="en-US" dirty="0" smtClean="0"/>
              <a:t>Evidence-Based Practice</a:t>
            </a:r>
            <a:endParaRPr lang="en-US" dirty="0"/>
          </a:p>
        </p:txBody>
      </p:sp>
      <p:sp>
        <p:nvSpPr>
          <p:cNvPr id="6" name="Content Placeholder 5"/>
          <p:cNvSpPr>
            <a:spLocks noGrp="1"/>
          </p:cNvSpPr>
          <p:nvPr>
            <p:ph sz="half" idx="2"/>
          </p:nvPr>
        </p:nvSpPr>
        <p:spPr>
          <a:xfrm>
            <a:off x="152400" y="1600200"/>
            <a:ext cx="4572000" cy="5105400"/>
          </a:xfrm>
        </p:spPr>
        <p:txBody>
          <a:bodyPr>
            <a:noAutofit/>
          </a:bodyPr>
          <a:lstStyle/>
          <a:p>
            <a:pPr marL="0" indent="0">
              <a:spcBef>
                <a:spcPts val="0"/>
              </a:spcBef>
              <a:buNone/>
            </a:pPr>
            <a:r>
              <a:rPr lang="en-US" dirty="0" smtClean="0"/>
              <a:t>The</a:t>
            </a:r>
            <a:r>
              <a:rPr lang="en-US" b="1" dirty="0" smtClean="0">
                <a:solidFill>
                  <a:srgbClr val="FF0000"/>
                </a:solidFill>
              </a:rPr>
              <a:t> </a:t>
            </a:r>
            <a:r>
              <a:rPr lang="en-US" dirty="0" smtClean="0"/>
              <a:t>“...conscientious, explicit, and judicious use of current best evidence in making decisions about the care of individual [clients]" (</a:t>
            </a:r>
            <a:r>
              <a:rPr lang="en-US" dirty="0" err="1" smtClean="0"/>
              <a:t>Sackett</a:t>
            </a:r>
            <a:r>
              <a:rPr lang="en-US" dirty="0" smtClean="0"/>
              <a:t> et al., 1996, p.71).  The steps include:</a:t>
            </a:r>
          </a:p>
          <a:p>
            <a:pPr marL="0" indent="0">
              <a:spcBef>
                <a:spcPts val="0"/>
              </a:spcBef>
              <a:buNone/>
            </a:pPr>
            <a:r>
              <a:rPr lang="en-US" dirty="0" smtClean="0"/>
              <a:t/>
            </a:r>
            <a:br>
              <a:rPr lang="en-US" dirty="0" smtClean="0"/>
            </a:br>
            <a:r>
              <a:rPr lang="en-US" sz="2000" dirty="0" smtClean="0"/>
              <a:t>1. Formulating a client, community,  or policy-related question</a:t>
            </a:r>
            <a:br>
              <a:rPr lang="en-US" sz="2000" dirty="0" smtClean="0"/>
            </a:br>
            <a:r>
              <a:rPr lang="en-US" sz="2000" dirty="0" smtClean="0"/>
              <a:t>2. Systematically searching the literature</a:t>
            </a:r>
            <a:br>
              <a:rPr lang="en-US" sz="2000" dirty="0" smtClean="0"/>
            </a:br>
            <a:r>
              <a:rPr lang="en-US" sz="2000" dirty="0" smtClean="0"/>
              <a:t>3. Appraising findings for quality and applicability</a:t>
            </a:r>
            <a:br>
              <a:rPr lang="en-US" sz="2000" dirty="0" smtClean="0"/>
            </a:br>
            <a:r>
              <a:rPr lang="en-US" sz="2000" dirty="0" smtClean="0"/>
              <a:t>4. Applying these findings and considerations in practice</a:t>
            </a:r>
            <a:br>
              <a:rPr lang="en-US" sz="2000" dirty="0" smtClean="0"/>
            </a:br>
            <a:r>
              <a:rPr lang="en-US" sz="2000" dirty="0" smtClean="0"/>
              <a:t>5. Evaluating the results</a:t>
            </a:r>
          </a:p>
          <a:p>
            <a:pPr marL="0" indent="0">
              <a:buNone/>
            </a:pPr>
            <a:r>
              <a:rPr lang="en-US" sz="2000" dirty="0" smtClean="0"/>
              <a:t>(CSWE)</a:t>
            </a:r>
            <a:endParaRPr lang="en-US" sz="2000" dirty="0"/>
          </a:p>
        </p:txBody>
      </p:sp>
      <p:sp>
        <p:nvSpPr>
          <p:cNvPr id="7" name="Text Placeholder 6"/>
          <p:cNvSpPr>
            <a:spLocks noGrp="1"/>
          </p:cNvSpPr>
          <p:nvPr>
            <p:ph type="body" sz="quarter" idx="3"/>
          </p:nvPr>
        </p:nvSpPr>
        <p:spPr>
          <a:xfrm>
            <a:off x="4572000" y="914400"/>
            <a:ext cx="4041775" cy="304800"/>
          </a:xfrm>
        </p:spPr>
        <p:txBody>
          <a:bodyPr>
            <a:noAutofit/>
          </a:bodyPr>
          <a:lstStyle/>
          <a:p>
            <a:pPr algn="ctr"/>
            <a:r>
              <a:rPr lang="en-US" dirty="0" smtClean="0"/>
              <a:t>Evidence-Informed Practice </a:t>
            </a:r>
            <a:endParaRPr lang="en-US" dirty="0"/>
          </a:p>
        </p:txBody>
      </p:sp>
      <p:sp>
        <p:nvSpPr>
          <p:cNvPr id="8" name="Content Placeholder 7"/>
          <p:cNvSpPr>
            <a:spLocks noGrp="1"/>
          </p:cNvSpPr>
          <p:nvPr>
            <p:ph sz="quarter" idx="4"/>
          </p:nvPr>
        </p:nvSpPr>
        <p:spPr>
          <a:xfrm>
            <a:off x="4645025" y="1600200"/>
            <a:ext cx="4270375" cy="5029200"/>
          </a:xfrm>
        </p:spPr>
        <p:txBody>
          <a:bodyPr>
            <a:noAutofit/>
          </a:bodyPr>
          <a:lstStyle/>
          <a:p>
            <a:pPr marL="0" indent="0">
              <a:buNone/>
            </a:pPr>
            <a:r>
              <a:rPr lang="en-US" dirty="0" smtClean="0"/>
              <a:t>Involves obtaining evidence from multiple sources to inform assessments and interventions, which can include (but is not limited to):</a:t>
            </a:r>
          </a:p>
          <a:p>
            <a:r>
              <a:rPr lang="en-US" dirty="0" smtClean="0"/>
              <a:t>One’s own and colleagues’ practice experience and wisdom</a:t>
            </a:r>
          </a:p>
          <a:p>
            <a:r>
              <a:rPr lang="en-US" dirty="0" smtClean="0"/>
              <a:t>Professional values and ethics</a:t>
            </a:r>
          </a:p>
          <a:p>
            <a:r>
              <a:rPr lang="en-US" dirty="0" smtClean="0"/>
              <a:t>Policies (multiple levels)</a:t>
            </a:r>
          </a:p>
          <a:p>
            <a:r>
              <a:rPr lang="en-US" dirty="0" smtClean="0"/>
              <a:t>Knowledge from clients, client systems, and communities</a:t>
            </a:r>
            <a:endParaRPr lang="en-US" dirty="0"/>
          </a:p>
        </p:txBody>
      </p:sp>
    </p:spTree>
    <p:extLst>
      <p:ext uri="{BB962C8B-B14F-4D97-AF65-F5344CB8AC3E}">
        <p14:creationId xmlns:p14="http://schemas.microsoft.com/office/powerpoint/2010/main" val="3252699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smtClean="0"/>
              <a:t>Field Expectations of Students</a:t>
            </a:r>
          </a:p>
        </p:txBody>
      </p:sp>
      <p:sp>
        <p:nvSpPr>
          <p:cNvPr id="13315" name="Rectangle 3"/>
          <p:cNvSpPr>
            <a:spLocks noGrp="1" noChangeArrowheads="1"/>
          </p:cNvSpPr>
          <p:nvPr>
            <p:ph idx="1"/>
          </p:nvPr>
        </p:nvSpPr>
        <p:spPr/>
        <p:txBody>
          <a:bodyPr>
            <a:normAutofit/>
          </a:bodyPr>
          <a:lstStyle/>
          <a:p>
            <a:pPr eaLnBrk="1" hangingPunct="1"/>
            <a:r>
              <a:rPr lang="en-US" sz="2800" dirty="0" smtClean="0"/>
              <a:t>Students are self-directed learners, actively involved in their education. Students conduct themselves professionally at all times. They are learners, and are expected to make and learn from mistakes.</a:t>
            </a:r>
          </a:p>
          <a:p>
            <a:pPr eaLnBrk="1" hangingPunct="1"/>
            <a:r>
              <a:rPr lang="en-US" sz="1800" dirty="0" smtClean="0"/>
              <a:t>Students to contact FI to report absence from field .</a:t>
            </a:r>
          </a:p>
          <a:p>
            <a:pPr eaLnBrk="1" hangingPunct="1"/>
            <a:r>
              <a:rPr lang="en-US" sz="1800" dirty="0" smtClean="0"/>
              <a:t>Make arrangements make up missed time.</a:t>
            </a:r>
          </a:p>
          <a:p>
            <a:pPr eaLnBrk="1" hangingPunct="1"/>
            <a:r>
              <a:rPr lang="en-US" sz="1800" dirty="0" smtClean="0"/>
              <a:t>Absences over 3 days or excessive reported  to the Faculty Field Liaison.</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extLst>
      <p:ext uri="{BB962C8B-B14F-4D97-AF65-F5344CB8AC3E}">
        <p14:creationId xmlns:p14="http://schemas.microsoft.com/office/powerpoint/2010/main" val="3296436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Nuts &amp; Bolts of Field Education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9950" y="3143250"/>
            <a:ext cx="1714500" cy="1714500"/>
          </a:xfrm>
        </p:spPr>
      </p:pic>
    </p:spTree>
    <p:extLst>
      <p:ext uri="{BB962C8B-B14F-4D97-AF65-F5344CB8AC3E}">
        <p14:creationId xmlns:p14="http://schemas.microsoft.com/office/powerpoint/2010/main" val="2248160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Overview (School)</a:t>
            </a:r>
            <a:endParaRPr lang="en-US" dirty="0"/>
          </a:p>
        </p:txBody>
      </p:sp>
      <p:sp>
        <p:nvSpPr>
          <p:cNvPr id="3" name="Content Placeholder 2"/>
          <p:cNvSpPr>
            <a:spLocks noGrp="1"/>
          </p:cNvSpPr>
          <p:nvPr>
            <p:ph idx="1"/>
          </p:nvPr>
        </p:nvSpPr>
        <p:spPr/>
        <p:txBody>
          <a:bodyPr/>
          <a:lstStyle/>
          <a:p>
            <a:r>
              <a:rPr lang="en-US" dirty="0" smtClean="0"/>
              <a:t>BASW Generalist Program</a:t>
            </a:r>
          </a:p>
          <a:p>
            <a:r>
              <a:rPr lang="en-US" dirty="0" smtClean="0"/>
              <a:t>MSW Program &amp; Fields of Practice</a:t>
            </a:r>
          </a:p>
          <a:p>
            <a:r>
              <a:rPr lang="en-US" dirty="0" smtClean="0"/>
              <a:t>Credentials/Certificates/Stipends</a:t>
            </a:r>
          </a:p>
          <a:p>
            <a:pPr marL="274320" lvl="1"/>
            <a:r>
              <a:rPr lang="en-US" dirty="0" smtClean="0"/>
              <a:t>Assignments &amp; Caseload </a:t>
            </a:r>
            <a:r>
              <a:rPr lang="en-US" sz="2400" dirty="0"/>
              <a:t>Expectations</a:t>
            </a:r>
          </a:p>
          <a:p>
            <a:r>
              <a:rPr lang="en-US" dirty="0"/>
              <a:t>Updates</a:t>
            </a:r>
          </a:p>
          <a:p>
            <a:r>
              <a:rPr lang="en-US" dirty="0"/>
              <a:t>Faculty Field Liaison </a:t>
            </a:r>
            <a:r>
              <a:rPr lang="en-US" dirty="0" smtClean="0"/>
              <a:t>Roles</a:t>
            </a:r>
          </a:p>
          <a:p>
            <a:r>
              <a:rPr lang="en-US" dirty="0" smtClean="0"/>
              <a:t>IPT</a:t>
            </a:r>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711" y="4213123"/>
            <a:ext cx="3175289" cy="1838325"/>
          </a:xfrm>
          <a:prstGeom prst="rect">
            <a:avLst/>
          </a:prstGeom>
        </p:spPr>
      </p:pic>
    </p:spTree>
    <p:extLst>
      <p:ext uri="{BB962C8B-B14F-4D97-AF65-F5344CB8AC3E}">
        <p14:creationId xmlns:p14="http://schemas.microsoft.com/office/powerpoint/2010/main" val="2971168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BASW Program</a:t>
            </a:r>
            <a:endParaRPr lang="en-US" dirty="0"/>
          </a:p>
        </p:txBody>
      </p:sp>
      <p:sp>
        <p:nvSpPr>
          <p:cNvPr id="3" name="Content Placeholder 2"/>
          <p:cNvSpPr>
            <a:spLocks noGrp="1"/>
          </p:cNvSpPr>
          <p:nvPr>
            <p:ph idx="1"/>
          </p:nvPr>
        </p:nvSpPr>
        <p:spPr/>
        <p:txBody>
          <a:bodyPr/>
          <a:lstStyle/>
          <a:p>
            <a:r>
              <a:rPr lang="en-US" dirty="0" smtClean="0"/>
              <a:t>Generalist Model</a:t>
            </a:r>
          </a:p>
          <a:p>
            <a:r>
              <a:rPr lang="en-US" dirty="0" smtClean="0">
                <a:solidFill>
                  <a:schemeClr val="tx1"/>
                </a:solidFill>
              </a:rPr>
              <a:t>2 year program starting in the Junior year (60+ units)</a:t>
            </a:r>
          </a:p>
          <a:p>
            <a:r>
              <a:rPr lang="en-US" dirty="0" smtClean="0">
                <a:solidFill>
                  <a:schemeClr val="tx1"/>
                </a:solidFill>
              </a:rPr>
              <a:t>38 units of Social Work courses</a:t>
            </a:r>
            <a:endParaRPr lang="en-US" dirty="0">
              <a:solidFill>
                <a:schemeClr val="tx1"/>
              </a:solidFill>
            </a:endParaRPr>
          </a:p>
        </p:txBody>
      </p:sp>
    </p:spTree>
    <p:extLst>
      <p:ext uri="{BB962C8B-B14F-4D97-AF65-F5344CB8AC3E}">
        <p14:creationId xmlns:p14="http://schemas.microsoft.com/office/powerpoint/2010/main" val="854013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MSW Program</a:t>
            </a:r>
            <a:endParaRPr lang="en-US" dirty="0"/>
          </a:p>
        </p:txBody>
      </p:sp>
      <p:sp>
        <p:nvSpPr>
          <p:cNvPr id="3" name="Content Placeholder 2"/>
          <p:cNvSpPr>
            <a:spLocks noGrp="1"/>
          </p:cNvSpPr>
          <p:nvPr>
            <p:ph idx="1"/>
          </p:nvPr>
        </p:nvSpPr>
        <p:spPr>
          <a:xfrm>
            <a:off x="1043492" y="1905000"/>
            <a:ext cx="6777317" cy="3927629"/>
          </a:xfrm>
        </p:spPr>
        <p:txBody>
          <a:bodyPr>
            <a:normAutofit lnSpcReduction="10000"/>
          </a:bodyPr>
          <a:lstStyle/>
          <a:p>
            <a:r>
              <a:rPr lang="en-US" dirty="0" smtClean="0">
                <a:solidFill>
                  <a:schemeClr val="tx1"/>
                </a:solidFill>
              </a:rPr>
              <a:t>63 Units of Social Work courses</a:t>
            </a:r>
          </a:p>
          <a:p>
            <a:r>
              <a:rPr lang="en-US" dirty="0" smtClean="0">
                <a:solidFill>
                  <a:schemeClr val="tx1"/>
                </a:solidFill>
              </a:rPr>
              <a:t>2 or 3 year programs</a:t>
            </a:r>
          </a:p>
          <a:p>
            <a:r>
              <a:rPr lang="en-US" dirty="0" smtClean="0">
                <a:solidFill>
                  <a:schemeClr val="tx1"/>
                </a:solidFill>
              </a:rPr>
              <a:t>1</a:t>
            </a:r>
            <a:r>
              <a:rPr lang="en-US" baseline="30000" dirty="0" smtClean="0">
                <a:solidFill>
                  <a:schemeClr val="tx1"/>
                </a:solidFill>
              </a:rPr>
              <a:t>st</a:t>
            </a:r>
            <a:r>
              <a:rPr lang="en-US" dirty="0" smtClean="0">
                <a:solidFill>
                  <a:schemeClr val="tx1"/>
                </a:solidFill>
              </a:rPr>
              <a:t> Year is Generalist</a:t>
            </a:r>
          </a:p>
          <a:p>
            <a:pPr lvl="2"/>
            <a:r>
              <a:rPr lang="en-US" dirty="0"/>
              <a:t>Transcultural Perspective</a:t>
            </a:r>
          </a:p>
          <a:p>
            <a:pPr lvl="2"/>
            <a:r>
              <a:rPr lang="en-US" dirty="0"/>
              <a:t>Multi-</a:t>
            </a:r>
            <a:r>
              <a:rPr lang="en-US" dirty="0" smtClean="0"/>
              <a:t>systems</a:t>
            </a:r>
            <a:endParaRPr lang="en-US" dirty="0" smtClean="0">
              <a:solidFill>
                <a:schemeClr val="tx1"/>
              </a:solidFill>
            </a:endParaRPr>
          </a:p>
          <a:p>
            <a:r>
              <a:rPr lang="en-US" dirty="0" smtClean="0">
                <a:solidFill>
                  <a:schemeClr val="tx1"/>
                </a:solidFill>
              </a:rPr>
              <a:t>2</a:t>
            </a:r>
            <a:r>
              <a:rPr lang="en-US" baseline="30000" dirty="0" smtClean="0">
                <a:solidFill>
                  <a:schemeClr val="tx1"/>
                </a:solidFill>
              </a:rPr>
              <a:t>nd</a:t>
            </a:r>
            <a:r>
              <a:rPr lang="en-US" dirty="0" smtClean="0">
                <a:solidFill>
                  <a:schemeClr val="tx1"/>
                </a:solidFill>
              </a:rPr>
              <a:t> or Final Year is more specialized:</a:t>
            </a:r>
          </a:p>
          <a:p>
            <a:pPr lvl="1"/>
            <a:r>
              <a:rPr lang="en-US" dirty="0" smtClean="0"/>
              <a:t>Three Fields of Practice</a:t>
            </a:r>
          </a:p>
          <a:p>
            <a:pPr lvl="2"/>
            <a:r>
              <a:rPr lang="en-US" dirty="0" smtClean="0"/>
              <a:t>Aging; Children, Youth &amp; Family; Health &amp; Mental Health</a:t>
            </a:r>
          </a:p>
          <a:p>
            <a:pPr lvl="2"/>
            <a:r>
              <a:rPr lang="en-US" dirty="0" smtClean="0"/>
              <a:t>Higher level of competence</a:t>
            </a:r>
            <a:endParaRPr lang="en-US" dirty="0"/>
          </a:p>
        </p:txBody>
      </p:sp>
    </p:spTree>
    <p:extLst>
      <p:ext uri="{BB962C8B-B14F-4D97-AF65-F5344CB8AC3E}">
        <p14:creationId xmlns:p14="http://schemas.microsoft.com/office/powerpoint/2010/main" val="610258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90600" y="533400"/>
            <a:ext cx="7077634" cy="914400"/>
          </a:xfrm>
        </p:spPr>
        <p:txBody>
          <a:bodyPr>
            <a:normAutofit/>
          </a:bodyPr>
          <a:lstStyle/>
          <a:p>
            <a:pPr eaLnBrk="1" hangingPunct="1"/>
            <a:r>
              <a:rPr lang="en-US" dirty="0" smtClean="0"/>
              <a:t>Orientation Schedule</a:t>
            </a:r>
          </a:p>
        </p:txBody>
      </p:sp>
      <p:sp>
        <p:nvSpPr>
          <p:cNvPr id="3" name="Content Placeholder 2"/>
          <p:cNvSpPr>
            <a:spLocks noGrp="1"/>
          </p:cNvSpPr>
          <p:nvPr>
            <p:ph idx="1"/>
          </p:nvPr>
        </p:nvSpPr>
        <p:spPr>
          <a:xfrm>
            <a:off x="685800" y="1600200"/>
            <a:ext cx="7848600" cy="4648200"/>
          </a:xfrm>
        </p:spPr>
        <p:txBody>
          <a:bodyPr>
            <a:normAutofit fontScale="92500" lnSpcReduction="20000"/>
          </a:bodyPr>
          <a:lstStyle/>
          <a:p>
            <a:r>
              <a:rPr lang="en-US" sz="2000" dirty="0" smtClean="0"/>
              <a:t>8:00-8:15		Registration &amp; Refreshments</a:t>
            </a:r>
          </a:p>
          <a:p>
            <a:endParaRPr lang="en-US" sz="2000" dirty="0" smtClean="0"/>
          </a:p>
          <a:p>
            <a:r>
              <a:rPr lang="en-US" sz="2000" dirty="0" smtClean="0"/>
              <a:t>8:15-10:15		Introduction, Nuts &amp; Bolts of Field 				                  Education, and Student Assignments</a:t>
            </a:r>
          </a:p>
          <a:p>
            <a:endParaRPr lang="en-US" sz="2000" dirty="0" smtClean="0"/>
          </a:p>
          <a:p>
            <a:r>
              <a:rPr lang="en-US" sz="2000" dirty="0" smtClean="0"/>
              <a:t>10:15-10:30		Break</a:t>
            </a:r>
          </a:p>
          <a:p>
            <a:endParaRPr lang="en-US" sz="2000" dirty="0" smtClean="0"/>
          </a:p>
          <a:p>
            <a:r>
              <a:rPr lang="en-US" sz="2000" dirty="0" smtClean="0"/>
              <a:t>10:30-11:30		Structuring and Conducting Successful                			Supervision and Phases of 	Internships</a:t>
            </a:r>
          </a:p>
          <a:p>
            <a:endParaRPr lang="en-US" sz="2000" dirty="0" smtClean="0"/>
          </a:p>
          <a:p>
            <a:r>
              <a:rPr lang="en-US" sz="2000" dirty="0" smtClean="0"/>
              <a:t>11:30-12:00		Managing Challenging Students and 			                  Agency Environments</a:t>
            </a:r>
          </a:p>
          <a:p>
            <a:endParaRPr lang="en-US" sz="2000" dirty="0" smtClean="0"/>
          </a:p>
          <a:p>
            <a:r>
              <a:rPr lang="en-US" sz="2000" dirty="0" smtClean="0"/>
              <a:t>12:00-1:00		Panel: Field Instructors, Faculty Field Liaisons,    			Student,  Professor Sen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3200" dirty="0" smtClean="0"/>
              <a:t>Additional Credentials/Certificates/Stipends</a:t>
            </a:r>
          </a:p>
        </p:txBody>
      </p:sp>
      <p:sp>
        <p:nvSpPr>
          <p:cNvPr id="7171" name="Content Placeholder 2"/>
          <p:cNvSpPr>
            <a:spLocks noGrp="1"/>
          </p:cNvSpPr>
          <p:nvPr>
            <p:ph idx="1"/>
          </p:nvPr>
        </p:nvSpPr>
        <p:spPr/>
        <p:txBody>
          <a:bodyPr>
            <a:normAutofit fontScale="62500" lnSpcReduction="20000"/>
          </a:bodyPr>
          <a:lstStyle/>
          <a:p>
            <a:pPr marL="68580" indent="0">
              <a:buNone/>
            </a:pPr>
            <a:r>
              <a:rPr lang="en-US" sz="3100" dirty="0"/>
              <a:t>BASW</a:t>
            </a:r>
          </a:p>
          <a:p>
            <a:pPr lvl="0">
              <a:buClr>
                <a:srgbClr val="94C600"/>
              </a:buClr>
            </a:pPr>
            <a:r>
              <a:rPr lang="en-US" sz="3100" dirty="0"/>
              <a:t>Mental Health Stipend </a:t>
            </a:r>
            <a:r>
              <a:rPr lang="en-US" sz="3100" dirty="0" smtClean="0"/>
              <a:t>Program (</a:t>
            </a:r>
            <a:r>
              <a:rPr lang="en-US" sz="3100" dirty="0"/>
              <a:t>Stipend/Training)</a:t>
            </a:r>
          </a:p>
          <a:p>
            <a:pPr marL="68580" indent="0">
              <a:buNone/>
            </a:pPr>
            <a:endParaRPr lang="en-US" sz="3100" dirty="0" smtClean="0"/>
          </a:p>
          <a:p>
            <a:pPr marL="68580" indent="0">
              <a:buNone/>
            </a:pPr>
            <a:endParaRPr lang="en-US" sz="3100" dirty="0"/>
          </a:p>
          <a:p>
            <a:pPr marL="68580" indent="0">
              <a:buNone/>
            </a:pPr>
            <a:r>
              <a:rPr lang="en-US" sz="3100" dirty="0" smtClean="0"/>
              <a:t>MSW</a:t>
            </a:r>
          </a:p>
          <a:p>
            <a:r>
              <a:rPr lang="en-US" sz="3100" dirty="0" smtClean="0"/>
              <a:t>PPSC (School Social Work)</a:t>
            </a:r>
          </a:p>
          <a:p>
            <a:r>
              <a:rPr lang="en-US" sz="3100" dirty="0" smtClean="0"/>
              <a:t>Title IV-E (Child Welfare Stipend/Training)</a:t>
            </a:r>
          </a:p>
          <a:p>
            <a:r>
              <a:rPr lang="en-US" sz="3100" dirty="0" smtClean="0"/>
              <a:t>MHIP (Mental Health Stipend/Training)</a:t>
            </a:r>
          </a:p>
          <a:p>
            <a:r>
              <a:rPr lang="en-US" sz="3100" dirty="0" smtClean="0"/>
              <a:t>Gerontology Certificate</a:t>
            </a:r>
          </a:p>
          <a:p>
            <a:r>
              <a:rPr lang="en-US" sz="3100" dirty="0" smtClean="0"/>
              <a:t>Spanish Certificate</a:t>
            </a:r>
          </a:p>
          <a:p>
            <a:pPr marL="68580" indent="0">
              <a:buNone/>
            </a:pPr>
            <a:endParaRPr lang="en-US" dirty="0" smtClean="0"/>
          </a:p>
          <a:p>
            <a:pPr marL="6858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a:spLocks noGrp="1"/>
          </p:cNvSpPr>
          <p:nvPr>
            <p:ph type="title"/>
          </p:nvPr>
        </p:nvSpPr>
        <p:spPr/>
        <p:txBody>
          <a:bodyPr>
            <a:normAutofit/>
          </a:bodyPr>
          <a:lstStyle/>
          <a:p>
            <a:pPr eaLnBrk="1" hangingPunct="1"/>
            <a:r>
              <a:rPr lang="en-US" dirty="0" smtClean="0"/>
              <a:t>Minimum Hours Requirements</a:t>
            </a:r>
          </a:p>
        </p:txBody>
      </p:sp>
      <p:sp>
        <p:nvSpPr>
          <p:cNvPr id="9218" name="Content Placeholder 2"/>
          <p:cNvSpPr>
            <a:spLocks noGrp="1"/>
          </p:cNvSpPr>
          <p:nvPr>
            <p:ph idx="1"/>
          </p:nvPr>
        </p:nvSpPr>
        <p:spPr/>
        <p:txBody>
          <a:bodyPr>
            <a:normAutofit fontScale="92500"/>
          </a:bodyPr>
          <a:lstStyle/>
          <a:p>
            <a:pPr lvl="1" eaLnBrk="1" hangingPunct="1"/>
            <a:r>
              <a:rPr lang="en-US" dirty="0" smtClean="0"/>
              <a:t>BASW &amp; First-Year MSW students:</a:t>
            </a:r>
          </a:p>
          <a:p>
            <a:pPr lvl="2" eaLnBrk="1" hangingPunct="1"/>
            <a:r>
              <a:rPr lang="en-US" sz="2800" dirty="0" smtClean="0"/>
              <a:t>480 hours for the academic year (16 hours/2 days per week/224 fall – 256 spring)</a:t>
            </a:r>
          </a:p>
          <a:p>
            <a:pPr lvl="1" eaLnBrk="1" hangingPunct="1"/>
            <a:r>
              <a:rPr lang="en-US" dirty="0" smtClean="0"/>
              <a:t>Final-Year MSW students:</a:t>
            </a:r>
          </a:p>
          <a:p>
            <a:pPr lvl="2" eaLnBrk="1" hangingPunct="1"/>
            <a:r>
              <a:rPr lang="en-US" sz="2800" dirty="0" smtClean="0"/>
              <a:t>720 hours for the academic year (24 hours/3 days per week/344 fall – 376 spring)</a:t>
            </a:r>
          </a:p>
          <a:p>
            <a:pPr lvl="1" eaLnBrk="1" hangingPunct="1"/>
            <a:r>
              <a:rPr lang="en-US" dirty="0" smtClean="0"/>
              <a:t>BASW students:  480 total hours</a:t>
            </a:r>
          </a:p>
          <a:p>
            <a:pPr lvl="1" eaLnBrk="1" hangingPunct="1"/>
            <a:r>
              <a:rPr lang="en-US" dirty="0" smtClean="0"/>
              <a:t>MSW students:  1200 total hours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43490" y="1027664"/>
            <a:ext cx="7024744" cy="572536"/>
          </a:xfrm>
        </p:spPr>
        <p:txBody>
          <a:bodyPr>
            <a:normAutofit fontScale="90000"/>
          </a:bodyPr>
          <a:lstStyle/>
          <a:p>
            <a:pPr eaLnBrk="1" hangingPunct="1"/>
            <a:r>
              <a:rPr lang="en-US" dirty="0" smtClean="0"/>
              <a:t>Field Practicum</a:t>
            </a:r>
          </a:p>
        </p:txBody>
      </p:sp>
      <p:sp>
        <p:nvSpPr>
          <p:cNvPr id="8195" name="Content Placeholder 2"/>
          <p:cNvSpPr>
            <a:spLocks noGrp="1"/>
          </p:cNvSpPr>
          <p:nvPr>
            <p:ph idx="1"/>
          </p:nvPr>
        </p:nvSpPr>
        <p:spPr>
          <a:xfrm>
            <a:off x="1043492" y="2514600"/>
            <a:ext cx="6777317" cy="3505200"/>
          </a:xfrm>
        </p:spPr>
        <p:txBody>
          <a:bodyPr/>
          <a:lstStyle/>
          <a:p>
            <a:pPr marL="68580" indent="0" algn="ctr" eaLnBrk="1" hangingPunct="1">
              <a:buNone/>
            </a:pPr>
            <a:r>
              <a:rPr lang="en-US" b="1" dirty="0" smtClean="0"/>
              <a:t>Days in the Field</a:t>
            </a:r>
          </a:p>
          <a:p>
            <a:pPr lvl="1" eaLnBrk="1" hangingPunct="1"/>
            <a:r>
              <a:rPr lang="en-US" b="1" dirty="0" smtClean="0"/>
              <a:t>BASW students</a:t>
            </a:r>
            <a:r>
              <a:rPr lang="en-US" dirty="0" smtClean="0"/>
              <a:t>:  </a:t>
            </a:r>
          </a:p>
          <a:p>
            <a:pPr lvl="2" eaLnBrk="1" hangingPunct="1"/>
            <a:r>
              <a:rPr lang="en-US" dirty="0" smtClean="0"/>
              <a:t>Tuesday/Thursday</a:t>
            </a:r>
          </a:p>
          <a:p>
            <a:pPr lvl="1" eaLnBrk="1" hangingPunct="1"/>
            <a:r>
              <a:rPr lang="en-US" b="1" dirty="0" smtClean="0"/>
              <a:t>First-year MSW students</a:t>
            </a:r>
            <a:r>
              <a:rPr lang="en-US" dirty="0" smtClean="0"/>
              <a:t>:</a:t>
            </a:r>
          </a:p>
          <a:p>
            <a:pPr lvl="2"/>
            <a:r>
              <a:rPr lang="en-US" dirty="0"/>
              <a:t>Tuesday/Thursday</a:t>
            </a:r>
          </a:p>
          <a:p>
            <a:pPr lvl="1" eaLnBrk="1" hangingPunct="1"/>
            <a:r>
              <a:rPr lang="en-US" b="1" dirty="0" smtClean="0"/>
              <a:t>Final-year MSW students</a:t>
            </a:r>
            <a:r>
              <a:rPr lang="en-US" dirty="0" smtClean="0"/>
              <a:t>:  </a:t>
            </a:r>
          </a:p>
          <a:p>
            <a:pPr lvl="2" eaLnBrk="1" hangingPunct="1"/>
            <a:r>
              <a:rPr lang="en-US" dirty="0" smtClean="0"/>
              <a:t>Wednesday, Thursday, Friday</a:t>
            </a:r>
          </a:p>
          <a:p>
            <a:pPr marL="685800" lvl="2" indent="0"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dirty="0" smtClean="0"/>
              <a:t>Placement Procedures &amp; Website Resources</a:t>
            </a:r>
          </a:p>
        </p:txBody>
      </p:sp>
      <p:sp>
        <p:nvSpPr>
          <p:cNvPr id="14339" name="Content Placeholder 2"/>
          <p:cNvSpPr>
            <a:spLocks noGrp="1"/>
          </p:cNvSpPr>
          <p:nvPr>
            <p:ph idx="1"/>
          </p:nvPr>
        </p:nvSpPr>
        <p:spPr/>
        <p:txBody>
          <a:bodyPr>
            <a:normAutofit/>
          </a:bodyPr>
          <a:lstStyle/>
          <a:p>
            <a:pPr eaLnBrk="1" hangingPunct="1"/>
            <a:r>
              <a:rPr lang="en-US" sz="2400" dirty="0" smtClean="0"/>
              <a:t>Placement Procedures</a:t>
            </a:r>
          </a:p>
          <a:p>
            <a:pPr lvl="1" eaLnBrk="1" hangingPunct="1"/>
            <a:r>
              <a:rPr lang="en-US" sz="2000" dirty="0" smtClean="0"/>
              <a:t>BASW</a:t>
            </a:r>
          </a:p>
          <a:p>
            <a:pPr lvl="1" eaLnBrk="1" hangingPunct="1"/>
            <a:r>
              <a:rPr lang="en-US" sz="2000" dirty="0" smtClean="0"/>
              <a:t>Final-Year</a:t>
            </a:r>
          </a:p>
          <a:p>
            <a:pPr lvl="2" eaLnBrk="1" hangingPunct="1"/>
            <a:r>
              <a:rPr lang="en-US" sz="2000" dirty="0" smtClean="0"/>
              <a:t>General, PPSC, Title IV-E, MHIP </a:t>
            </a:r>
          </a:p>
          <a:p>
            <a:pPr lvl="1" eaLnBrk="1" hangingPunct="1"/>
            <a:r>
              <a:rPr lang="en-US" sz="2000" dirty="0" smtClean="0"/>
              <a:t>First-Year MSW</a:t>
            </a:r>
          </a:p>
          <a:p>
            <a:pPr lvl="2" eaLnBrk="1" hangingPunct="1"/>
            <a:r>
              <a:rPr lang="en-US" sz="2000" dirty="0" smtClean="0"/>
              <a:t>Overall philosophy</a:t>
            </a:r>
          </a:p>
          <a:p>
            <a:pPr eaLnBrk="1" hangingPunct="1"/>
            <a:r>
              <a:rPr lang="en-US" dirty="0" smtClean="0">
                <a:hlinkClick r:id="rId3"/>
              </a:rPr>
              <a:t>http</a:t>
            </a:r>
            <a:r>
              <a:rPr lang="en-US" dirty="0">
                <a:hlinkClick r:id="rId3"/>
              </a:rPr>
              <a:t>://www.sjsu.edu/socialwork/currentstudents/internships/</a:t>
            </a:r>
            <a:endParaRPr lang="en-US" sz="2400" dirty="0" smtClean="0"/>
          </a:p>
          <a:p>
            <a:pPr eaLnBrk="1" hangingPunct="1"/>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dirty="0" smtClean="0"/>
              <a:t>Supervision Requirement &amp; Caseloads</a:t>
            </a:r>
          </a:p>
        </p:txBody>
      </p:sp>
      <p:sp>
        <p:nvSpPr>
          <p:cNvPr id="10243" name="Content Placeholder 2"/>
          <p:cNvSpPr>
            <a:spLocks noGrp="1"/>
          </p:cNvSpPr>
          <p:nvPr>
            <p:ph idx="1"/>
          </p:nvPr>
        </p:nvSpPr>
        <p:spPr/>
        <p:txBody>
          <a:bodyPr/>
          <a:lstStyle/>
          <a:p>
            <a:pPr eaLnBrk="1" hangingPunct="1"/>
            <a:r>
              <a:rPr lang="en-US" dirty="0" smtClean="0"/>
              <a:t>Supervision</a:t>
            </a:r>
          </a:p>
          <a:p>
            <a:pPr lvl="1" eaLnBrk="1" hangingPunct="1"/>
            <a:r>
              <a:rPr lang="en-US" dirty="0" smtClean="0"/>
              <a:t>A minimum of one hour per week per student of formal individual supervision and informal consultation as needed. Informal supervision is also required.</a:t>
            </a:r>
          </a:p>
          <a:p>
            <a:pPr eaLnBrk="1" hangingPunct="1"/>
            <a:r>
              <a:rPr lang="en-US" dirty="0" smtClean="0"/>
              <a:t>Caseload Expectations</a:t>
            </a:r>
          </a:p>
          <a:p>
            <a:pPr lvl="1" eaLnBrk="1" hangingPunct="1"/>
            <a:r>
              <a:rPr lang="en-US" dirty="0" smtClean="0"/>
              <a:t>Reflects a workload that supports student learning with appropriate time to process their learning and also complete any necessary paperwork and work on community projects and 298 (MSW) if applicable.</a:t>
            </a:r>
          </a:p>
          <a:p>
            <a:pPr lvl="1"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533400"/>
          </a:xfrm>
        </p:spPr>
        <p:txBody>
          <a:bodyPr>
            <a:normAutofit fontScale="90000"/>
          </a:bodyPr>
          <a:lstStyle/>
          <a:p>
            <a:r>
              <a:rPr lang="en-US" dirty="0" smtClean="0"/>
              <a:t>BASW Assignments</a:t>
            </a:r>
            <a:endParaRPr lang="en-US" dirty="0"/>
          </a:p>
        </p:txBody>
      </p:sp>
      <p:sp>
        <p:nvSpPr>
          <p:cNvPr id="3" name="Content Placeholder 2"/>
          <p:cNvSpPr>
            <a:spLocks noGrp="1"/>
          </p:cNvSpPr>
          <p:nvPr>
            <p:ph idx="1"/>
          </p:nvPr>
        </p:nvSpPr>
        <p:spPr>
          <a:xfrm>
            <a:off x="762000" y="1752600"/>
            <a:ext cx="7696200" cy="4572000"/>
          </a:xfrm>
        </p:spPr>
        <p:txBody>
          <a:bodyPr>
            <a:noAutofit/>
          </a:bodyPr>
          <a:lstStyle/>
          <a:p>
            <a:pPr marL="457200" lvl="0" indent="-457200">
              <a:spcBef>
                <a:spcPts val="0"/>
              </a:spcBef>
              <a:buFont typeface="+mj-lt"/>
              <a:buAutoNum type="arabicPeriod"/>
            </a:pPr>
            <a:r>
              <a:rPr lang="en-US" b="1" dirty="0" smtClean="0">
                <a:latin typeface="Calibri"/>
                <a:ea typeface="Calibri"/>
                <a:cs typeface="Times New Roman"/>
              </a:rPr>
              <a:t>Learning Agreement: </a:t>
            </a:r>
            <a:r>
              <a:rPr lang="en-US" dirty="0" smtClean="0">
                <a:latin typeface="Calibri"/>
                <a:ea typeface="Calibri"/>
                <a:cs typeface="Times New Roman"/>
              </a:rPr>
              <a:t>With </a:t>
            </a:r>
            <a:r>
              <a:rPr lang="en-US" dirty="0">
                <a:latin typeface="Calibri"/>
                <a:ea typeface="Calibri"/>
                <a:cs typeface="Times New Roman"/>
              </a:rPr>
              <a:t>FI and FFL, complete learning agreement (first semester</a:t>
            </a:r>
            <a:r>
              <a:rPr lang="en-US" dirty="0" smtClean="0">
                <a:latin typeface="Calibri"/>
                <a:ea typeface="Calibri"/>
                <a:cs typeface="Times New Roman"/>
              </a:rPr>
              <a:t>)</a:t>
            </a:r>
          </a:p>
          <a:p>
            <a:pPr marL="457200" lvl="0" indent="-457200">
              <a:spcBef>
                <a:spcPts val="0"/>
              </a:spcBef>
              <a:buFont typeface="+mj-lt"/>
              <a:buAutoNum type="arabicPeriod"/>
            </a:pPr>
            <a:r>
              <a:rPr lang="en-US" b="1" dirty="0" smtClean="0">
                <a:latin typeface="Calibri"/>
                <a:ea typeface="Calibri"/>
                <a:cs typeface="Times New Roman"/>
              </a:rPr>
              <a:t>Journal Assignment</a:t>
            </a:r>
            <a:r>
              <a:rPr lang="en-US" dirty="0" smtClean="0">
                <a:latin typeface="Calibri"/>
                <a:ea typeface="Calibri"/>
                <a:cs typeface="Times New Roman"/>
              </a:rPr>
              <a:t>:</a:t>
            </a:r>
          </a:p>
          <a:p>
            <a:pPr marL="457200" lvl="0" indent="-457200">
              <a:spcBef>
                <a:spcPts val="0"/>
              </a:spcBef>
              <a:buFont typeface="+mj-lt"/>
              <a:buAutoNum type="arabicPeriod"/>
            </a:pPr>
            <a:endParaRPr lang="en-US" sz="2000" dirty="0" smtClean="0">
              <a:latin typeface="Calibri"/>
              <a:ea typeface="Calibri"/>
              <a:cs typeface="Times New Roman"/>
            </a:endParaRPr>
          </a:p>
          <a:p>
            <a:pPr marL="297180" lvl="1" indent="0">
              <a:spcBef>
                <a:spcPts val="0"/>
              </a:spcBef>
              <a:buNone/>
            </a:pPr>
            <a:r>
              <a:rPr lang="en-US" sz="1600" dirty="0">
                <a:latin typeface="Calibri"/>
                <a:ea typeface="Calibri"/>
                <a:cs typeface="Times New Roman"/>
              </a:rPr>
              <a:t>A weekly journal is required. The journal provides an opportunity to think critically about, and reflect, on your learning. Each week the journal should include a summary of the activities you have engaged in, the link between the activities and classroom learning, and your thoughts and reactions to your learning. In addition, any challenges you face, highlights of the internship, and questions you have should be included. In the final journal entry for each semester you should reflect on the progress you have made toward your educational goals. Each journal entry is expected to be about 1 page and must be submitted on a weekly basis.</a:t>
            </a:r>
            <a:r>
              <a:rPr lang="en-US" sz="2000" dirty="0" smtClean="0">
                <a:latin typeface="Calibri"/>
                <a:ea typeface="Calibri"/>
                <a:cs typeface="Times New Roman"/>
              </a:rPr>
              <a:t>	</a:t>
            </a:r>
          </a:p>
          <a:p>
            <a:pPr marL="457200" lvl="0" indent="-457200">
              <a:spcBef>
                <a:spcPts val="0"/>
              </a:spcBef>
              <a:buFont typeface="+mj-lt"/>
              <a:buAutoNum type="arabicPeriod"/>
            </a:pPr>
            <a:r>
              <a:rPr lang="en-US" b="1" dirty="0" smtClean="0">
                <a:latin typeface="Calibri"/>
                <a:ea typeface="Calibri"/>
                <a:cs typeface="Times New Roman"/>
              </a:rPr>
              <a:t>Process Recordings</a:t>
            </a:r>
            <a:r>
              <a:rPr lang="en-US" dirty="0" smtClean="0">
                <a:latin typeface="Calibri"/>
                <a:ea typeface="Calibri"/>
                <a:cs typeface="Times New Roman"/>
              </a:rPr>
              <a:t>: Complete </a:t>
            </a:r>
            <a:r>
              <a:rPr lang="en-US" dirty="0">
                <a:latin typeface="Calibri"/>
                <a:ea typeface="Calibri"/>
                <a:cs typeface="Times New Roman"/>
              </a:rPr>
              <a:t>process recordings on assigned cases or group recording as determined by the </a:t>
            </a:r>
            <a:r>
              <a:rPr lang="en-US" dirty="0" smtClean="0">
                <a:latin typeface="Calibri"/>
                <a:ea typeface="Calibri"/>
                <a:cs typeface="Times New Roman"/>
              </a:rPr>
              <a:t>FI. </a:t>
            </a:r>
            <a:r>
              <a:rPr lang="en-US" dirty="0">
                <a:latin typeface="Calibri"/>
                <a:ea typeface="Calibri"/>
                <a:cs typeface="Times New Roman"/>
              </a:rPr>
              <a:t>A minimum of one process of recording per semester is </a:t>
            </a:r>
            <a:r>
              <a:rPr lang="en-US" dirty="0" smtClean="0">
                <a:latin typeface="Calibri"/>
                <a:ea typeface="Calibri"/>
                <a:cs typeface="Times New Roman"/>
              </a:rPr>
              <a:t>required</a:t>
            </a:r>
            <a:endParaRPr lang="en-US" dirty="0">
              <a:latin typeface="Calibri"/>
              <a:ea typeface="Calibri"/>
              <a:cs typeface="Times New Roman"/>
            </a:endParaRPr>
          </a:p>
        </p:txBody>
      </p:sp>
    </p:spTree>
    <p:extLst>
      <p:ext uri="{BB962C8B-B14F-4D97-AF65-F5344CB8AC3E}">
        <p14:creationId xmlns:p14="http://schemas.microsoft.com/office/powerpoint/2010/main" val="425840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533400"/>
          </a:xfrm>
        </p:spPr>
        <p:txBody>
          <a:bodyPr>
            <a:normAutofit fontScale="90000"/>
          </a:bodyPr>
          <a:lstStyle/>
          <a:p>
            <a:r>
              <a:rPr lang="en-US" dirty="0"/>
              <a:t>BASW Assignments</a:t>
            </a:r>
          </a:p>
        </p:txBody>
      </p:sp>
      <p:sp>
        <p:nvSpPr>
          <p:cNvPr id="3" name="Content Placeholder 2"/>
          <p:cNvSpPr>
            <a:spLocks noGrp="1"/>
          </p:cNvSpPr>
          <p:nvPr>
            <p:ph idx="1"/>
          </p:nvPr>
        </p:nvSpPr>
        <p:spPr>
          <a:xfrm>
            <a:off x="762000" y="2286000"/>
            <a:ext cx="7620000" cy="3546629"/>
          </a:xfrm>
        </p:spPr>
        <p:txBody>
          <a:bodyPr/>
          <a:lstStyle/>
          <a:p>
            <a:pPr marL="457200" lvl="0" indent="-457200">
              <a:spcBef>
                <a:spcPts val="0"/>
              </a:spcBef>
              <a:buFont typeface="+mj-lt"/>
              <a:buAutoNum type="arabicPeriod" startAt="4"/>
            </a:pPr>
            <a:r>
              <a:rPr lang="en-US" b="1" dirty="0">
                <a:latin typeface="Calibri"/>
                <a:ea typeface="Calibri"/>
                <a:cs typeface="Times New Roman"/>
              </a:rPr>
              <a:t>Professional Activities</a:t>
            </a:r>
            <a:r>
              <a:rPr lang="en-US" dirty="0">
                <a:latin typeface="Calibri"/>
                <a:ea typeface="Calibri"/>
                <a:cs typeface="Times New Roman"/>
              </a:rPr>
              <a:t>: Participate in professional activities such as staff meetings, agency, community trainings as </a:t>
            </a:r>
            <a:r>
              <a:rPr lang="en-US" dirty="0" smtClean="0">
                <a:latin typeface="Calibri"/>
                <a:ea typeface="Calibri"/>
                <a:cs typeface="Times New Roman"/>
              </a:rPr>
              <a:t>available</a:t>
            </a:r>
          </a:p>
          <a:p>
            <a:pPr marL="457200" lvl="0" indent="-457200">
              <a:spcBef>
                <a:spcPts val="0"/>
              </a:spcBef>
              <a:buFont typeface="+mj-lt"/>
              <a:buAutoNum type="arabicPeriod" startAt="4"/>
            </a:pPr>
            <a:endParaRPr lang="en-US" dirty="0">
              <a:latin typeface="Calibri"/>
              <a:ea typeface="Calibri"/>
              <a:cs typeface="Times New Roman"/>
            </a:endParaRPr>
          </a:p>
          <a:p>
            <a:pPr marL="457200" lvl="0" indent="-457200">
              <a:spcBef>
                <a:spcPts val="0"/>
              </a:spcBef>
              <a:buFont typeface="+mj-lt"/>
              <a:buAutoNum type="arabicPeriod" startAt="4"/>
            </a:pPr>
            <a:r>
              <a:rPr lang="en-US" b="1" dirty="0">
                <a:latin typeface="Calibri"/>
                <a:ea typeface="Calibri"/>
                <a:cs typeface="Times New Roman"/>
              </a:rPr>
              <a:t>Participate in group supervision, consultations, and case presentations</a:t>
            </a:r>
            <a:r>
              <a:rPr lang="en-US" dirty="0" smtClean="0">
                <a:latin typeface="Calibri"/>
                <a:ea typeface="Calibri"/>
                <a:cs typeface="Times New Roman"/>
              </a:rPr>
              <a:t>.</a:t>
            </a:r>
          </a:p>
          <a:p>
            <a:pPr marL="457200" lvl="0" indent="-457200">
              <a:spcBef>
                <a:spcPts val="0"/>
              </a:spcBef>
              <a:buFont typeface="+mj-lt"/>
              <a:buAutoNum type="arabicPeriod" startAt="4"/>
            </a:pPr>
            <a:endParaRPr lang="en-US" dirty="0">
              <a:latin typeface="Calibri"/>
              <a:ea typeface="Calibri"/>
              <a:cs typeface="Times New Roman"/>
            </a:endParaRPr>
          </a:p>
          <a:p>
            <a:pPr marL="457200" lvl="0" indent="-457200">
              <a:spcBef>
                <a:spcPts val="0"/>
              </a:spcBef>
              <a:buFont typeface="+mj-lt"/>
              <a:buAutoNum type="arabicPeriod" startAt="4"/>
            </a:pPr>
            <a:r>
              <a:rPr lang="en-US" b="1" dirty="0">
                <a:latin typeface="Calibri"/>
                <a:ea typeface="Calibri"/>
                <a:cs typeface="Times New Roman"/>
              </a:rPr>
              <a:t>Field Evaluations</a:t>
            </a:r>
            <a:r>
              <a:rPr lang="en-US" dirty="0">
                <a:latin typeface="Calibri"/>
                <a:ea typeface="Calibri"/>
                <a:cs typeface="Times New Roman"/>
              </a:rPr>
              <a:t>: with FI and FFL, participate in and complete all field evaluations.</a:t>
            </a:r>
            <a:endParaRPr lang="en-US" dirty="0"/>
          </a:p>
          <a:p>
            <a:pPr marL="525780" indent="-457200">
              <a:buFont typeface="+mj-lt"/>
              <a:buAutoNum type="arabicPeriod" startAt="4"/>
            </a:pPr>
            <a:endParaRPr lang="en-US" dirty="0"/>
          </a:p>
        </p:txBody>
      </p:sp>
    </p:spTree>
    <p:extLst>
      <p:ext uri="{BB962C8B-B14F-4D97-AF65-F5344CB8AC3E}">
        <p14:creationId xmlns:p14="http://schemas.microsoft.com/office/powerpoint/2010/main" val="266734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BASW Learning Agreement</a:t>
            </a:r>
            <a:endParaRPr lang="en-US" dirty="0"/>
          </a:p>
        </p:txBody>
      </p:sp>
      <p:sp>
        <p:nvSpPr>
          <p:cNvPr id="3" name="Content Placeholder 2"/>
          <p:cNvSpPr>
            <a:spLocks noGrp="1"/>
          </p:cNvSpPr>
          <p:nvPr>
            <p:ph idx="1"/>
          </p:nvPr>
        </p:nvSpPr>
        <p:spPr/>
        <p:txBody>
          <a:bodyPr/>
          <a:lstStyle/>
          <a:p>
            <a:r>
              <a:rPr lang="en-US" dirty="0">
                <a:solidFill>
                  <a:srgbClr val="FF0000"/>
                </a:solidFill>
                <a:hlinkClick r:id="rId2"/>
              </a:rPr>
              <a:t>http://www.sjsu.edu/socialwork/currentstudents/internships/basw</a:t>
            </a:r>
            <a:r>
              <a:rPr lang="en-US" dirty="0" smtClean="0">
                <a:solidFill>
                  <a:srgbClr val="FF0000"/>
                </a:solidFill>
                <a:hlinkClick r:id="rId2"/>
              </a:rPr>
              <a:t>/</a:t>
            </a:r>
            <a:endParaRPr lang="en-US" dirty="0" smtClean="0">
              <a:solidFill>
                <a:srgbClr val="FF0000"/>
              </a:solidFill>
            </a:endParaRPr>
          </a:p>
          <a:p>
            <a:pPr marL="68580" indent="0">
              <a:buNone/>
            </a:pPr>
            <a:endParaRPr lang="en-US" dirty="0">
              <a:solidFill>
                <a:srgbClr val="FF0000"/>
              </a:solidFill>
            </a:endParaRPr>
          </a:p>
        </p:txBody>
      </p:sp>
    </p:spTree>
    <p:extLst>
      <p:ext uri="{BB962C8B-B14F-4D97-AF65-F5344CB8AC3E}">
        <p14:creationId xmlns:p14="http://schemas.microsoft.com/office/powerpoint/2010/main" val="475076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dirty="0" smtClean="0"/>
              <a:t>BASW Caseload Expectations</a:t>
            </a:r>
          </a:p>
        </p:txBody>
      </p:sp>
      <p:sp>
        <p:nvSpPr>
          <p:cNvPr id="12291" name="Content Placeholder 2"/>
          <p:cNvSpPr>
            <a:spLocks noGrp="1"/>
          </p:cNvSpPr>
          <p:nvPr>
            <p:ph idx="1"/>
          </p:nvPr>
        </p:nvSpPr>
        <p:spPr/>
        <p:txBody>
          <a:bodyPr>
            <a:normAutofit/>
          </a:bodyPr>
          <a:lstStyle/>
          <a:p>
            <a:r>
              <a:rPr lang="en-US" b="1" i="1" dirty="0" smtClean="0"/>
              <a:t>Fall semester:  </a:t>
            </a:r>
          </a:p>
          <a:p>
            <a:pPr lvl="1"/>
            <a:r>
              <a:rPr lang="en-US" dirty="0" smtClean="0"/>
              <a:t>Minimum of 3 individual cases</a:t>
            </a:r>
          </a:p>
          <a:p>
            <a:r>
              <a:rPr lang="en-US" b="1" i="1" dirty="0" smtClean="0"/>
              <a:t>Spring semester:  </a:t>
            </a:r>
          </a:p>
          <a:p>
            <a:pPr lvl="1"/>
            <a:r>
              <a:rPr lang="en-US" dirty="0" smtClean="0"/>
              <a:t>Minimum of 5 individual cases</a:t>
            </a:r>
          </a:p>
          <a:p>
            <a:r>
              <a:rPr lang="en-US" dirty="0" smtClean="0"/>
              <a:t>Caseload may vary depending on population</a:t>
            </a:r>
          </a:p>
          <a:p>
            <a:r>
              <a:rPr lang="en-US" dirty="0" smtClean="0"/>
              <a:t>May also consider mezzo/macro “cases” such as families, groups, organizations, and/or communities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533400"/>
          </a:xfrm>
        </p:spPr>
        <p:txBody>
          <a:bodyPr>
            <a:normAutofit fontScale="90000"/>
          </a:bodyPr>
          <a:lstStyle/>
          <a:p>
            <a:r>
              <a:rPr lang="en-US" dirty="0" smtClean="0"/>
              <a:t>First Year MSW Assignments</a:t>
            </a:r>
            <a:endParaRPr lang="en-US" dirty="0"/>
          </a:p>
        </p:txBody>
      </p:sp>
      <p:sp>
        <p:nvSpPr>
          <p:cNvPr id="3" name="Content Placeholder 2"/>
          <p:cNvSpPr>
            <a:spLocks noGrp="1"/>
          </p:cNvSpPr>
          <p:nvPr>
            <p:ph idx="1"/>
          </p:nvPr>
        </p:nvSpPr>
        <p:spPr>
          <a:xfrm>
            <a:off x="762000" y="1905000"/>
            <a:ext cx="7620000" cy="4495800"/>
          </a:xfrm>
        </p:spPr>
        <p:txBody>
          <a:bodyPr>
            <a:noAutofit/>
          </a:bodyPr>
          <a:lstStyle/>
          <a:p>
            <a:pPr marL="457200" lvl="0" indent="-457200">
              <a:spcBef>
                <a:spcPts val="0"/>
              </a:spcBef>
              <a:buFont typeface="+mj-lt"/>
              <a:buAutoNum type="arabicPeriod"/>
            </a:pPr>
            <a:r>
              <a:rPr lang="en-US" b="1" dirty="0" smtClean="0">
                <a:latin typeface="Calibri"/>
                <a:ea typeface="Calibri"/>
                <a:cs typeface="Times New Roman"/>
              </a:rPr>
              <a:t>Learning Agreement</a:t>
            </a:r>
            <a:r>
              <a:rPr lang="en-US" dirty="0" smtClean="0">
                <a:latin typeface="Calibri"/>
                <a:ea typeface="Calibri"/>
                <a:cs typeface="Times New Roman"/>
              </a:rPr>
              <a:t>: With </a:t>
            </a:r>
            <a:r>
              <a:rPr lang="en-US" dirty="0">
                <a:latin typeface="Calibri"/>
                <a:ea typeface="Calibri"/>
                <a:cs typeface="Times New Roman"/>
              </a:rPr>
              <a:t>FI and FFL, complete learning agreement (first semester)</a:t>
            </a:r>
          </a:p>
          <a:p>
            <a:pPr marL="457200" lvl="0" indent="-457200">
              <a:spcBef>
                <a:spcPts val="0"/>
              </a:spcBef>
              <a:buFont typeface="+mj-lt"/>
              <a:buAutoNum type="arabicPeriod"/>
            </a:pPr>
            <a:r>
              <a:rPr lang="en-US" b="1" dirty="0" smtClean="0">
                <a:latin typeface="Calibri"/>
                <a:ea typeface="Calibri"/>
                <a:cs typeface="Times New Roman"/>
              </a:rPr>
              <a:t>Agency Description</a:t>
            </a:r>
            <a:r>
              <a:rPr lang="en-US" dirty="0" smtClean="0">
                <a:latin typeface="Calibri"/>
                <a:ea typeface="Calibri"/>
                <a:cs typeface="Times New Roman"/>
              </a:rPr>
              <a:t>: Complete </a:t>
            </a:r>
            <a:r>
              <a:rPr lang="en-US" dirty="0">
                <a:latin typeface="Calibri"/>
                <a:ea typeface="Calibri"/>
                <a:cs typeface="Times New Roman"/>
              </a:rPr>
              <a:t>and submit </a:t>
            </a:r>
            <a:r>
              <a:rPr lang="en-US" dirty="0" smtClean="0">
                <a:latin typeface="Calibri"/>
                <a:ea typeface="Calibri"/>
                <a:cs typeface="Times New Roman"/>
              </a:rPr>
              <a:t>a description of the agency (</a:t>
            </a:r>
            <a:r>
              <a:rPr lang="en-US" dirty="0">
                <a:latin typeface="Calibri"/>
                <a:ea typeface="Calibri"/>
                <a:cs typeface="Times New Roman"/>
              </a:rPr>
              <a:t>first semester)</a:t>
            </a:r>
          </a:p>
          <a:p>
            <a:pPr marL="457200" lvl="0" indent="-457200">
              <a:spcBef>
                <a:spcPts val="0"/>
              </a:spcBef>
              <a:buFont typeface="+mj-lt"/>
              <a:buAutoNum type="arabicPeriod"/>
            </a:pPr>
            <a:r>
              <a:rPr lang="en-US" b="1" dirty="0" smtClean="0">
                <a:latin typeface="Calibri"/>
                <a:ea typeface="Calibri"/>
                <a:cs typeface="Times New Roman"/>
              </a:rPr>
              <a:t>Community </a:t>
            </a:r>
            <a:r>
              <a:rPr lang="en-US" b="1" dirty="0">
                <a:latin typeface="Calibri"/>
                <a:ea typeface="Calibri"/>
                <a:cs typeface="Times New Roman"/>
              </a:rPr>
              <a:t>Project Proposal </a:t>
            </a:r>
            <a:r>
              <a:rPr lang="en-US" dirty="0">
                <a:latin typeface="Calibri"/>
                <a:ea typeface="Calibri"/>
                <a:cs typeface="Times New Roman"/>
              </a:rPr>
              <a:t>(first semester</a:t>
            </a:r>
            <a:r>
              <a:rPr lang="en-US" dirty="0" smtClean="0">
                <a:latin typeface="Calibri"/>
                <a:ea typeface="Calibri"/>
                <a:cs typeface="Times New Roman"/>
              </a:rPr>
              <a:t>)</a:t>
            </a:r>
          </a:p>
          <a:p>
            <a:pPr marL="457200" lvl="0" indent="-457200">
              <a:spcBef>
                <a:spcPts val="0"/>
              </a:spcBef>
              <a:buFont typeface="+mj-lt"/>
              <a:buAutoNum type="arabicPeriod"/>
            </a:pPr>
            <a:r>
              <a:rPr lang="en-US" b="1" dirty="0" smtClean="0">
                <a:latin typeface="Calibri"/>
                <a:ea typeface="Calibri"/>
                <a:cs typeface="Times New Roman"/>
              </a:rPr>
              <a:t>Community </a:t>
            </a:r>
            <a:r>
              <a:rPr lang="en-US" b="1" dirty="0">
                <a:latin typeface="Calibri"/>
                <a:ea typeface="Calibri"/>
                <a:cs typeface="Times New Roman"/>
              </a:rPr>
              <a:t>Project </a:t>
            </a:r>
            <a:r>
              <a:rPr lang="en-US" b="1" dirty="0" smtClean="0">
                <a:latin typeface="Calibri"/>
                <a:ea typeface="Calibri"/>
                <a:cs typeface="Times New Roman"/>
              </a:rPr>
              <a:t>Paper </a:t>
            </a:r>
            <a:r>
              <a:rPr lang="en-US" dirty="0">
                <a:latin typeface="Calibri"/>
                <a:ea typeface="Calibri"/>
                <a:cs typeface="Times New Roman"/>
              </a:rPr>
              <a:t>(second semester). Project and paper includes:</a:t>
            </a:r>
          </a:p>
          <a:p>
            <a:pPr marL="914400" lvl="1" indent="-457200">
              <a:spcBef>
                <a:spcPts val="0"/>
              </a:spcBef>
              <a:buFont typeface="+mj-lt"/>
              <a:buAutoNum type="alphaLcPeriod"/>
            </a:pPr>
            <a:r>
              <a:rPr lang="en-US" sz="2400" dirty="0">
                <a:latin typeface="Calibri"/>
                <a:ea typeface="Calibri"/>
                <a:cs typeface="Times New Roman"/>
              </a:rPr>
              <a:t>Description of project,</a:t>
            </a:r>
          </a:p>
          <a:p>
            <a:pPr marL="914400" lvl="1" indent="-457200">
              <a:spcBef>
                <a:spcPts val="0"/>
              </a:spcBef>
              <a:buFont typeface="+mj-lt"/>
              <a:buAutoNum type="alphaLcPeriod"/>
            </a:pPr>
            <a:r>
              <a:rPr lang="en-US" sz="2400" dirty="0">
                <a:latin typeface="Calibri"/>
                <a:ea typeface="Calibri"/>
                <a:cs typeface="Times New Roman"/>
              </a:rPr>
              <a:t>Model and theory of implementation,</a:t>
            </a:r>
          </a:p>
          <a:p>
            <a:pPr marL="914400" lvl="1" indent="-457200">
              <a:spcBef>
                <a:spcPts val="0"/>
              </a:spcBef>
              <a:buFont typeface="+mj-lt"/>
              <a:buAutoNum type="alphaLcPeriod"/>
            </a:pPr>
            <a:r>
              <a:rPr lang="en-US" sz="2400" dirty="0">
                <a:latin typeface="Calibri"/>
                <a:ea typeface="Calibri"/>
                <a:cs typeface="Times New Roman"/>
              </a:rPr>
              <a:t>Methods of implementation, results and outcomes,</a:t>
            </a:r>
          </a:p>
          <a:p>
            <a:pPr marL="914400" lvl="1" indent="-457200">
              <a:spcBef>
                <a:spcPts val="0"/>
              </a:spcBef>
              <a:buFont typeface="+mj-lt"/>
              <a:buAutoNum type="alphaLcPeriod"/>
            </a:pPr>
            <a:r>
              <a:rPr lang="en-US" sz="2400" dirty="0">
                <a:latin typeface="Calibri"/>
                <a:ea typeface="Calibri"/>
                <a:cs typeface="Times New Roman"/>
              </a:rPr>
              <a:t>Discussion of project’s impact.</a:t>
            </a:r>
          </a:p>
          <a:p>
            <a:endParaRPr lang="en-US" sz="2000" dirty="0"/>
          </a:p>
        </p:txBody>
      </p:sp>
    </p:spTree>
    <p:extLst>
      <p:ext uri="{BB962C8B-B14F-4D97-AF65-F5344CB8AC3E}">
        <p14:creationId xmlns:p14="http://schemas.microsoft.com/office/powerpoint/2010/main" val="421750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533400"/>
            <a:ext cx="7382434" cy="228600"/>
          </a:xfrm>
        </p:spPr>
        <p:txBody>
          <a:bodyPr>
            <a:noAutofit/>
          </a:bodyPr>
          <a:lstStyle/>
          <a:p>
            <a:pPr eaLnBrk="1" hangingPunct="1"/>
            <a:r>
              <a:rPr lang="en-US" sz="2000" b="1" dirty="0" smtClean="0"/>
              <a:t>Orientation Agenda &amp; Topics</a:t>
            </a:r>
          </a:p>
        </p:txBody>
      </p:sp>
      <p:sp>
        <p:nvSpPr>
          <p:cNvPr id="3" name="Content Placeholder 2"/>
          <p:cNvSpPr>
            <a:spLocks noGrp="1"/>
          </p:cNvSpPr>
          <p:nvPr>
            <p:ph idx="1"/>
          </p:nvPr>
        </p:nvSpPr>
        <p:spPr>
          <a:xfrm>
            <a:off x="685800" y="762000"/>
            <a:ext cx="7848600" cy="6096000"/>
          </a:xfrm>
        </p:spPr>
        <p:txBody>
          <a:bodyPr>
            <a:normAutofit lnSpcReduction="10000"/>
          </a:bodyPr>
          <a:lstStyle/>
          <a:p>
            <a:pPr>
              <a:lnSpc>
                <a:spcPct val="120000"/>
              </a:lnSpc>
              <a:spcBef>
                <a:spcPts val="0"/>
              </a:spcBef>
            </a:pPr>
            <a:r>
              <a:rPr lang="en-US" sz="1800" b="1" dirty="0" smtClean="0"/>
              <a:t>Introduction</a:t>
            </a:r>
          </a:p>
          <a:p>
            <a:pPr lvl="1">
              <a:lnSpc>
                <a:spcPct val="120000"/>
              </a:lnSpc>
              <a:spcBef>
                <a:spcPts val="0"/>
              </a:spcBef>
            </a:pPr>
            <a:r>
              <a:rPr lang="en-US" sz="1600" dirty="0" smtClean="0"/>
              <a:t>Welcome</a:t>
            </a:r>
          </a:p>
          <a:p>
            <a:pPr lvl="1">
              <a:lnSpc>
                <a:spcPct val="120000"/>
              </a:lnSpc>
              <a:spcBef>
                <a:spcPts val="0"/>
              </a:spcBef>
            </a:pPr>
            <a:r>
              <a:rPr lang="en-US" sz="1600" dirty="0" smtClean="0"/>
              <a:t>CSWE Competencies</a:t>
            </a:r>
            <a:endParaRPr lang="en-US" sz="1600" dirty="0"/>
          </a:p>
          <a:p>
            <a:pPr lvl="1">
              <a:lnSpc>
                <a:spcPct val="120000"/>
              </a:lnSpc>
              <a:spcBef>
                <a:spcPts val="0"/>
              </a:spcBef>
            </a:pPr>
            <a:r>
              <a:rPr lang="en-US" sz="1600" dirty="0"/>
              <a:t>SJSU School of Social Work Mission &amp; Field Education </a:t>
            </a:r>
            <a:r>
              <a:rPr lang="en-US" sz="1600" dirty="0" smtClean="0"/>
              <a:t>Overview </a:t>
            </a:r>
          </a:p>
          <a:p>
            <a:pPr lvl="1">
              <a:lnSpc>
                <a:spcPct val="120000"/>
              </a:lnSpc>
              <a:spcBef>
                <a:spcPts val="0"/>
              </a:spcBef>
            </a:pPr>
            <a:r>
              <a:rPr lang="en-US" sz="1600" dirty="0" smtClean="0"/>
              <a:t>Transcultural Perspective and Theoretical Frameworks</a:t>
            </a:r>
          </a:p>
          <a:p>
            <a:pPr lvl="1">
              <a:lnSpc>
                <a:spcPct val="120000"/>
              </a:lnSpc>
              <a:spcBef>
                <a:spcPts val="0"/>
              </a:spcBef>
            </a:pPr>
            <a:r>
              <a:rPr lang="en-US" sz="1600" dirty="0" smtClean="0"/>
              <a:t>Expectations of Students</a:t>
            </a:r>
            <a:endParaRPr lang="en-US" sz="1600" dirty="0"/>
          </a:p>
          <a:p>
            <a:pPr marL="342900" lvl="1">
              <a:lnSpc>
                <a:spcPct val="120000"/>
              </a:lnSpc>
              <a:spcBef>
                <a:spcPts val="0"/>
              </a:spcBef>
            </a:pPr>
            <a:r>
              <a:rPr lang="en-US" sz="1800" b="1" dirty="0" smtClean="0"/>
              <a:t>Nuts </a:t>
            </a:r>
            <a:r>
              <a:rPr lang="en-US" sz="1800" b="1" dirty="0"/>
              <a:t>&amp; Bolts of Field Education </a:t>
            </a:r>
          </a:p>
          <a:p>
            <a:pPr lvl="1">
              <a:lnSpc>
                <a:spcPct val="120000"/>
              </a:lnSpc>
              <a:spcBef>
                <a:spcPts val="0"/>
              </a:spcBef>
            </a:pPr>
            <a:r>
              <a:rPr lang="en-US" sz="1800" dirty="0" smtClean="0"/>
              <a:t>Field Education Overview/BASW and MSW Overview</a:t>
            </a:r>
          </a:p>
          <a:p>
            <a:pPr lvl="1">
              <a:lnSpc>
                <a:spcPct val="120000"/>
              </a:lnSpc>
              <a:spcBef>
                <a:spcPts val="0"/>
              </a:spcBef>
            </a:pPr>
            <a:r>
              <a:rPr lang="en-US" sz="1800" dirty="0" smtClean="0"/>
              <a:t>Student Assignments</a:t>
            </a:r>
          </a:p>
          <a:p>
            <a:pPr lvl="1">
              <a:lnSpc>
                <a:spcPct val="120000"/>
              </a:lnSpc>
              <a:spcBef>
                <a:spcPts val="0"/>
              </a:spcBef>
            </a:pPr>
            <a:r>
              <a:rPr lang="en-US" sz="1800" dirty="0"/>
              <a:t>Role of the Faculty Field Liaison (FFL</a:t>
            </a:r>
            <a:r>
              <a:rPr lang="en-US" sz="1800" dirty="0" smtClean="0"/>
              <a:t>) and Field Education Office</a:t>
            </a:r>
            <a:endParaRPr lang="en-US" sz="1800" dirty="0"/>
          </a:p>
          <a:p>
            <a:pPr lvl="1">
              <a:lnSpc>
                <a:spcPct val="120000"/>
              </a:lnSpc>
              <a:spcBef>
                <a:spcPts val="0"/>
              </a:spcBef>
            </a:pPr>
            <a:r>
              <a:rPr lang="en-US" sz="1800" dirty="0" smtClean="0"/>
              <a:t>IPT (Intern Placement Tracking system)</a:t>
            </a:r>
          </a:p>
          <a:p>
            <a:pPr>
              <a:lnSpc>
                <a:spcPct val="120000"/>
              </a:lnSpc>
              <a:spcBef>
                <a:spcPts val="0"/>
              </a:spcBef>
            </a:pPr>
            <a:r>
              <a:rPr lang="en-US" sz="1800" b="1" dirty="0" smtClean="0"/>
              <a:t>Successful Supervision and Developmental Phases of Internship</a:t>
            </a:r>
          </a:p>
          <a:p>
            <a:pPr lvl="1">
              <a:lnSpc>
                <a:spcPct val="120000"/>
              </a:lnSpc>
              <a:spcBef>
                <a:spcPts val="0"/>
              </a:spcBef>
            </a:pPr>
            <a:r>
              <a:rPr lang="en-US" sz="1800" dirty="0" smtClean="0"/>
              <a:t>Roles </a:t>
            </a:r>
            <a:r>
              <a:rPr lang="en-US" sz="1800" dirty="0"/>
              <a:t>of the Field Instructor (FI</a:t>
            </a:r>
            <a:r>
              <a:rPr lang="en-US" sz="1800" dirty="0" smtClean="0"/>
              <a:t>)</a:t>
            </a:r>
          </a:p>
          <a:p>
            <a:pPr lvl="1">
              <a:lnSpc>
                <a:spcPct val="120000"/>
              </a:lnSpc>
              <a:spcBef>
                <a:spcPts val="0"/>
              </a:spcBef>
            </a:pPr>
            <a:r>
              <a:rPr lang="en-US" sz="1800" dirty="0" smtClean="0"/>
              <a:t>Boundaries and Successful Supervision</a:t>
            </a:r>
          </a:p>
          <a:p>
            <a:pPr lvl="1">
              <a:lnSpc>
                <a:spcPct val="120000"/>
              </a:lnSpc>
              <a:spcBef>
                <a:spcPts val="0"/>
              </a:spcBef>
            </a:pPr>
            <a:r>
              <a:rPr lang="en-US" sz="1800" dirty="0" smtClean="0"/>
              <a:t>Developmental Phases of Internship</a:t>
            </a:r>
          </a:p>
          <a:p>
            <a:pPr>
              <a:lnSpc>
                <a:spcPct val="120000"/>
              </a:lnSpc>
              <a:spcBef>
                <a:spcPts val="0"/>
              </a:spcBef>
            </a:pPr>
            <a:r>
              <a:rPr lang="en-US" sz="1800" b="1" dirty="0" smtClean="0"/>
              <a:t>Managing Challenging Students and Agency Environments</a:t>
            </a:r>
          </a:p>
          <a:p>
            <a:pPr lvl="1">
              <a:lnSpc>
                <a:spcPct val="120000"/>
              </a:lnSpc>
              <a:spcBef>
                <a:spcPts val="0"/>
              </a:spcBef>
            </a:pPr>
            <a:r>
              <a:rPr lang="en-US" sz="1800" dirty="0" smtClean="0"/>
              <a:t>Common Experiences and Strategies</a:t>
            </a:r>
          </a:p>
          <a:p>
            <a:pPr lvl="1">
              <a:lnSpc>
                <a:spcPct val="120000"/>
              </a:lnSpc>
              <a:spcBef>
                <a:spcPts val="0"/>
              </a:spcBef>
            </a:pPr>
            <a:r>
              <a:rPr lang="en-US" sz="1800" dirty="0" smtClean="0"/>
              <a:t>Hints &amp; Tips for New FIs (Field Instructors)</a:t>
            </a:r>
          </a:p>
          <a:p>
            <a:pPr>
              <a:lnSpc>
                <a:spcPct val="120000"/>
              </a:lnSpc>
              <a:spcBef>
                <a:spcPts val="0"/>
              </a:spcBef>
            </a:pPr>
            <a:r>
              <a:rPr lang="en-US" sz="1800" b="1" dirty="0" smtClean="0"/>
              <a:t>Panel: Field Instructors, Faculty Field Liaisons, Student, and Dr. Sen</a:t>
            </a:r>
          </a:p>
          <a:p>
            <a:pPr lvl="1">
              <a:lnSpc>
                <a:spcPct val="120000"/>
              </a:lnSpc>
              <a:spcBef>
                <a:spcPts val="0"/>
              </a:spcBef>
            </a:pPr>
            <a:r>
              <a:rPr lang="en-US" sz="1800" dirty="0" smtClean="0"/>
              <a:t>Presentations, Questions and Wrap-Up</a:t>
            </a:r>
          </a:p>
          <a:p>
            <a:pPr marL="68580" indent="0">
              <a:buNone/>
            </a:pPr>
            <a:endParaRPr lang="en-US" sz="2000" dirty="0" smtClean="0"/>
          </a:p>
        </p:txBody>
      </p:sp>
    </p:spTree>
    <p:extLst>
      <p:ext uri="{BB962C8B-B14F-4D97-AF65-F5344CB8AC3E}">
        <p14:creationId xmlns:p14="http://schemas.microsoft.com/office/powerpoint/2010/main" val="1426987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Autofit/>
          </a:bodyPr>
          <a:lstStyle/>
          <a:p>
            <a:r>
              <a:rPr lang="en-US" sz="3200" dirty="0" smtClean="0"/>
              <a:t>First Year MSW Assignments (cont’d)</a:t>
            </a:r>
            <a:endParaRPr lang="en-US" sz="3200" dirty="0"/>
          </a:p>
        </p:txBody>
      </p:sp>
      <p:sp>
        <p:nvSpPr>
          <p:cNvPr id="3" name="Content Placeholder 2"/>
          <p:cNvSpPr>
            <a:spLocks noGrp="1"/>
          </p:cNvSpPr>
          <p:nvPr>
            <p:ph idx="1"/>
          </p:nvPr>
        </p:nvSpPr>
        <p:spPr>
          <a:xfrm>
            <a:off x="1043492" y="1905000"/>
            <a:ext cx="6777317" cy="3927629"/>
          </a:xfrm>
        </p:spPr>
        <p:txBody>
          <a:bodyPr>
            <a:normAutofit fontScale="92500" lnSpcReduction="10000"/>
          </a:bodyPr>
          <a:lstStyle/>
          <a:p>
            <a:pPr marL="457200" lvl="0" indent="-457200">
              <a:spcBef>
                <a:spcPts val="0"/>
              </a:spcBef>
              <a:buFont typeface="+mj-lt"/>
              <a:buAutoNum type="arabicPeriod" startAt="5"/>
            </a:pPr>
            <a:r>
              <a:rPr lang="en-US" b="1" dirty="0">
                <a:latin typeface="Calibri"/>
                <a:ea typeface="Calibri"/>
                <a:cs typeface="Times New Roman"/>
              </a:rPr>
              <a:t>Process Recordings: </a:t>
            </a:r>
            <a:r>
              <a:rPr lang="en-US" dirty="0">
                <a:latin typeface="Calibri"/>
                <a:ea typeface="Calibri"/>
                <a:cs typeface="Times New Roman"/>
              </a:rPr>
              <a:t>Complete process recordings on assigned cases or group recording as determined by the FI. A minimum of one process of recording per semester is required.</a:t>
            </a:r>
          </a:p>
          <a:p>
            <a:pPr marL="457200" lvl="0" indent="-457200">
              <a:spcBef>
                <a:spcPts val="0"/>
              </a:spcBef>
              <a:buFont typeface="+mj-lt"/>
              <a:buAutoNum type="arabicPeriod" startAt="5"/>
            </a:pPr>
            <a:r>
              <a:rPr lang="en-US" b="1" dirty="0">
                <a:latin typeface="Calibri"/>
                <a:ea typeface="Calibri"/>
                <a:cs typeface="Times New Roman"/>
              </a:rPr>
              <a:t>Participate in professional activities </a:t>
            </a:r>
            <a:r>
              <a:rPr lang="en-US" dirty="0">
                <a:latin typeface="Calibri"/>
                <a:ea typeface="Calibri"/>
                <a:cs typeface="Times New Roman"/>
              </a:rPr>
              <a:t>such as staff meetings, agency, community trainings as available</a:t>
            </a:r>
          </a:p>
          <a:p>
            <a:pPr marL="457200" lvl="0" indent="-457200">
              <a:spcBef>
                <a:spcPts val="0"/>
              </a:spcBef>
              <a:buFont typeface="+mj-lt"/>
              <a:buAutoNum type="arabicPeriod" startAt="5"/>
            </a:pPr>
            <a:r>
              <a:rPr lang="en-US" b="1" dirty="0">
                <a:latin typeface="Calibri"/>
                <a:ea typeface="Calibri"/>
                <a:cs typeface="Times New Roman"/>
              </a:rPr>
              <a:t>Participate in group supervision, consultations, and case presentations.</a:t>
            </a:r>
          </a:p>
          <a:p>
            <a:pPr marL="457200" lvl="0" indent="-457200">
              <a:spcBef>
                <a:spcPts val="0"/>
              </a:spcBef>
              <a:buFont typeface="+mj-lt"/>
              <a:buAutoNum type="arabicPeriod" startAt="5"/>
            </a:pPr>
            <a:r>
              <a:rPr lang="en-US" b="1" dirty="0">
                <a:latin typeface="Calibri"/>
                <a:ea typeface="Calibri"/>
                <a:cs typeface="Times New Roman"/>
              </a:rPr>
              <a:t>Field Evaluations: </a:t>
            </a:r>
            <a:r>
              <a:rPr lang="en-US" dirty="0">
                <a:latin typeface="Calibri"/>
                <a:ea typeface="Calibri"/>
                <a:cs typeface="Times New Roman"/>
              </a:rPr>
              <a:t>Participate/complete all field evaluations with FI and FFL. </a:t>
            </a:r>
            <a:endParaRPr lang="en-US" dirty="0" smtClean="0">
              <a:latin typeface="Calibri"/>
              <a:ea typeface="Calibri"/>
              <a:cs typeface="Times New Roman"/>
            </a:endParaRPr>
          </a:p>
          <a:p>
            <a:pPr marL="457200" lvl="0" indent="-457200">
              <a:spcBef>
                <a:spcPts val="0"/>
              </a:spcBef>
              <a:buFont typeface="+mj-lt"/>
              <a:buAutoNum type="arabicPeriod" startAt="5"/>
            </a:pPr>
            <a:r>
              <a:rPr lang="en-US" b="1" dirty="0" smtClean="0">
                <a:latin typeface="Calibri"/>
                <a:ea typeface="Calibri"/>
                <a:cs typeface="Times New Roman"/>
              </a:rPr>
              <a:t>Biweekly journal</a:t>
            </a:r>
            <a:r>
              <a:rPr lang="en-US" dirty="0" smtClean="0">
                <a:latin typeface="Calibri"/>
                <a:ea typeface="Calibri"/>
                <a:cs typeface="Times New Roman"/>
              </a:rPr>
              <a:t>: structured journal to document integration between field and classroom learning</a:t>
            </a:r>
            <a:endParaRPr lang="en-US" dirty="0">
              <a:latin typeface="Calibri"/>
              <a:ea typeface="Calibri"/>
              <a:cs typeface="Times New Roman"/>
            </a:endParaRPr>
          </a:p>
          <a:p>
            <a:endParaRPr lang="en-US" dirty="0"/>
          </a:p>
        </p:txBody>
      </p:sp>
    </p:spTree>
    <p:extLst>
      <p:ext uri="{BB962C8B-B14F-4D97-AF65-F5344CB8AC3E}">
        <p14:creationId xmlns:p14="http://schemas.microsoft.com/office/powerpoint/2010/main" val="1990660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685800"/>
          </a:xfrm>
        </p:spPr>
        <p:txBody>
          <a:bodyPr>
            <a:normAutofit/>
          </a:bodyPr>
          <a:lstStyle/>
          <a:p>
            <a:r>
              <a:rPr lang="en-US" sz="3600" dirty="0" smtClean="0"/>
              <a:t>MSW First Year Learning Contract</a:t>
            </a:r>
            <a:endParaRPr lang="en-US" sz="3600" dirty="0"/>
          </a:p>
        </p:txBody>
      </p:sp>
      <p:sp>
        <p:nvSpPr>
          <p:cNvPr id="3" name="Content Placeholder 2"/>
          <p:cNvSpPr>
            <a:spLocks noGrp="1"/>
          </p:cNvSpPr>
          <p:nvPr>
            <p:ph idx="1"/>
          </p:nvPr>
        </p:nvSpPr>
        <p:spPr/>
        <p:txBody>
          <a:bodyPr/>
          <a:lstStyle/>
          <a:p>
            <a:r>
              <a:rPr lang="en-US" dirty="0">
                <a:solidFill>
                  <a:srgbClr val="FF0000"/>
                </a:solidFill>
                <a:hlinkClick r:id="rId3"/>
              </a:rPr>
              <a:t>http://www.sjsu.edu/socialwork/currentstudents/internships/msw</a:t>
            </a:r>
            <a:r>
              <a:rPr lang="en-US" dirty="0" smtClean="0">
                <a:solidFill>
                  <a:srgbClr val="FF0000"/>
                </a:solidFill>
                <a:hlinkClick r:id="rId3"/>
              </a:rPr>
              <a:t>/</a:t>
            </a:r>
            <a:endParaRPr lang="en-US" dirty="0" smtClean="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2924571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533400"/>
          </a:xfrm>
        </p:spPr>
        <p:txBody>
          <a:bodyPr>
            <a:normAutofit fontScale="90000"/>
          </a:bodyPr>
          <a:lstStyle/>
          <a:p>
            <a:r>
              <a:rPr lang="en-US" dirty="0" smtClean="0"/>
              <a:t>Final Year MSW Assignments</a:t>
            </a:r>
            <a:endParaRPr lang="en-US" dirty="0"/>
          </a:p>
        </p:txBody>
      </p:sp>
      <p:sp>
        <p:nvSpPr>
          <p:cNvPr id="3" name="Content Placeholder 2"/>
          <p:cNvSpPr>
            <a:spLocks noGrp="1"/>
          </p:cNvSpPr>
          <p:nvPr>
            <p:ph idx="1"/>
          </p:nvPr>
        </p:nvSpPr>
        <p:spPr>
          <a:xfrm>
            <a:off x="1043492" y="1981200"/>
            <a:ext cx="6777317" cy="4495800"/>
          </a:xfrm>
        </p:spPr>
        <p:txBody>
          <a:bodyPr>
            <a:normAutofit/>
          </a:bodyPr>
          <a:lstStyle/>
          <a:p>
            <a:pPr marL="457200" lvl="0" indent="-457200">
              <a:spcBef>
                <a:spcPts val="0"/>
              </a:spcBef>
              <a:buFont typeface="+mj-lt"/>
              <a:buAutoNum type="arabicPeriod"/>
            </a:pPr>
            <a:r>
              <a:rPr lang="en-US" sz="2300" b="1" dirty="0" smtClean="0">
                <a:latin typeface="Calibri"/>
                <a:ea typeface="Calibri"/>
                <a:cs typeface="Times New Roman"/>
              </a:rPr>
              <a:t>Learning Agreement: </a:t>
            </a:r>
            <a:r>
              <a:rPr lang="en-US" sz="2300" dirty="0" smtClean="0">
                <a:latin typeface="Calibri"/>
                <a:ea typeface="Calibri"/>
                <a:cs typeface="Times New Roman"/>
              </a:rPr>
              <a:t>With </a:t>
            </a:r>
            <a:r>
              <a:rPr lang="en-US" sz="2300" dirty="0">
                <a:latin typeface="Calibri"/>
                <a:ea typeface="Calibri"/>
                <a:cs typeface="Times New Roman"/>
              </a:rPr>
              <a:t>FI and FFL, complete learning agreement (first semester</a:t>
            </a:r>
            <a:r>
              <a:rPr lang="en-US" sz="2300" dirty="0" smtClean="0">
                <a:latin typeface="Calibri"/>
                <a:ea typeface="Calibri"/>
                <a:cs typeface="Times New Roman"/>
              </a:rPr>
              <a:t>)</a:t>
            </a:r>
            <a:endParaRPr lang="en-US" sz="2300" dirty="0">
              <a:latin typeface="Calibri"/>
              <a:ea typeface="Calibri"/>
              <a:cs typeface="Times New Roman"/>
            </a:endParaRPr>
          </a:p>
          <a:p>
            <a:pPr marL="457200" lvl="0" indent="-457200">
              <a:spcBef>
                <a:spcPts val="0"/>
              </a:spcBef>
              <a:buFont typeface="+mj-lt"/>
              <a:buAutoNum type="arabicPeriod"/>
            </a:pPr>
            <a:r>
              <a:rPr lang="en-US" sz="2300" b="1" dirty="0" smtClean="0">
                <a:latin typeface="Calibri" pitchFamily="34" charset="0"/>
              </a:rPr>
              <a:t>Agency Description: </a:t>
            </a:r>
            <a:r>
              <a:rPr lang="en-US" sz="2300" dirty="0">
                <a:latin typeface="Calibri"/>
                <a:ea typeface="Calibri"/>
                <a:cs typeface="Times New Roman"/>
              </a:rPr>
              <a:t>Complete and submit a description of the agency (first semester</a:t>
            </a:r>
            <a:r>
              <a:rPr lang="en-US" sz="2300" dirty="0" smtClean="0">
                <a:latin typeface="Calibri"/>
                <a:ea typeface="Calibri"/>
                <a:cs typeface="Times New Roman"/>
              </a:rPr>
              <a:t>)</a:t>
            </a:r>
            <a:endParaRPr lang="en-US" sz="2300" dirty="0">
              <a:latin typeface="Calibri"/>
              <a:ea typeface="Calibri"/>
              <a:cs typeface="Times New Roman"/>
            </a:endParaRPr>
          </a:p>
          <a:p>
            <a:pPr marL="457200" indent="-457200">
              <a:spcBef>
                <a:spcPts val="0"/>
              </a:spcBef>
              <a:buFont typeface="+mj-lt"/>
              <a:buAutoNum type="arabicPeriod"/>
            </a:pPr>
            <a:r>
              <a:rPr lang="en-US" sz="2300" b="1" dirty="0" err="1" smtClean="0">
                <a:latin typeface="Calibri" pitchFamily="34" charset="0"/>
              </a:rPr>
              <a:t>ScWk</a:t>
            </a:r>
            <a:r>
              <a:rPr lang="en-US" sz="2300" b="1" dirty="0" smtClean="0">
                <a:latin typeface="Calibri" pitchFamily="34" charset="0"/>
              </a:rPr>
              <a:t> </a:t>
            </a:r>
            <a:r>
              <a:rPr lang="en-US" sz="2300" b="1" dirty="0">
                <a:latin typeface="Calibri" pitchFamily="34" charset="0"/>
              </a:rPr>
              <a:t>298 </a:t>
            </a:r>
            <a:r>
              <a:rPr lang="en-US" sz="2300" b="1" dirty="0" smtClean="0">
                <a:latin typeface="Calibri" pitchFamily="34" charset="0"/>
              </a:rPr>
              <a:t>Project Plan</a:t>
            </a:r>
          </a:p>
          <a:p>
            <a:pPr marL="754380" lvl="1" indent="-457200">
              <a:spcBef>
                <a:spcPts val="0"/>
              </a:spcBef>
              <a:buFont typeface="+mj-lt"/>
              <a:buAutoNum type="alphaLcPeriod"/>
            </a:pPr>
            <a:r>
              <a:rPr lang="en-US" sz="2300" dirty="0" smtClean="0">
                <a:latin typeface="Calibri" pitchFamily="34" charset="0"/>
              </a:rPr>
              <a:t>Initiate 298 Project Plan </a:t>
            </a:r>
            <a:r>
              <a:rPr lang="en-US" sz="2300" dirty="0">
                <a:latin typeface="Calibri" pitchFamily="34" charset="0"/>
              </a:rPr>
              <a:t>(first semester</a:t>
            </a:r>
            <a:r>
              <a:rPr lang="en-US" sz="2300" dirty="0" smtClean="0">
                <a:latin typeface="Calibri" pitchFamily="34" charset="0"/>
              </a:rPr>
              <a:t>)</a:t>
            </a:r>
          </a:p>
          <a:p>
            <a:pPr marL="754380" lvl="1" indent="-457200">
              <a:spcBef>
                <a:spcPts val="0"/>
              </a:spcBef>
              <a:buFont typeface="+mj-lt"/>
              <a:buAutoNum type="alphaLcPeriod"/>
            </a:pPr>
            <a:r>
              <a:rPr lang="en-US" sz="2300" dirty="0" smtClean="0">
                <a:latin typeface="Calibri" pitchFamily="34" charset="0"/>
              </a:rPr>
              <a:t>Complete 298 </a:t>
            </a:r>
            <a:r>
              <a:rPr lang="en-US" sz="2300" dirty="0">
                <a:latin typeface="Calibri" pitchFamily="34" charset="0"/>
              </a:rPr>
              <a:t>P</a:t>
            </a:r>
            <a:r>
              <a:rPr lang="en-US" sz="2300" dirty="0" smtClean="0">
                <a:latin typeface="Calibri" pitchFamily="34" charset="0"/>
              </a:rPr>
              <a:t>roject </a:t>
            </a:r>
            <a:r>
              <a:rPr lang="en-US" sz="2300" dirty="0">
                <a:latin typeface="Calibri" pitchFamily="34" charset="0"/>
              </a:rPr>
              <a:t>and </a:t>
            </a:r>
            <a:r>
              <a:rPr lang="en-US" sz="2300" dirty="0" smtClean="0">
                <a:latin typeface="Calibri" pitchFamily="34" charset="0"/>
              </a:rPr>
              <a:t>Paper </a:t>
            </a:r>
            <a:r>
              <a:rPr lang="en-US" sz="2300" dirty="0">
                <a:latin typeface="Calibri" pitchFamily="34" charset="0"/>
              </a:rPr>
              <a:t>(second semester</a:t>
            </a:r>
            <a:r>
              <a:rPr lang="en-US" sz="2300" dirty="0" smtClean="0">
                <a:latin typeface="Calibri" pitchFamily="34" charset="0"/>
              </a:rPr>
              <a:t>).</a:t>
            </a:r>
            <a:endParaRPr lang="en-US" sz="2300" dirty="0">
              <a:latin typeface="Calibri" pitchFamily="34" charset="0"/>
            </a:endParaRPr>
          </a:p>
          <a:p>
            <a:pPr marL="457200" lvl="0" indent="-457200">
              <a:spcBef>
                <a:spcPts val="0"/>
              </a:spcBef>
              <a:buFont typeface="+mj-lt"/>
              <a:buAutoNum type="arabicPeriod"/>
            </a:pPr>
            <a:r>
              <a:rPr lang="en-US" sz="2300" b="1" dirty="0" smtClean="0">
                <a:latin typeface="Calibri"/>
                <a:ea typeface="Calibri"/>
                <a:cs typeface="Times New Roman"/>
              </a:rPr>
              <a:t>Community </a:t>
            </a:r>
            <a:r>
              <a:rPr lang="en-US" sz="2300" b="1" dirty="0">
                <a:latin typeface="Calibri"/>
                <a:ea typeface="Calibri"/>
                <a:cs typeface="Times New Roman"/>
              </a:rPr>
              <a:t>Project </a:t>
            </a:r>
          </a:p>
          <a:p>
            <a:pPr marL="754380" lvl="1" indent="-457200">
              <a:spcBef>
                <a:spcPts val="0"/>
              </a:spcBef>
              <a:buFont typeface="+mj-lt"/>
              <a:buAutoNum type="alphaLcPeriod"/>
            </a:pPr>
            <a:r>
              <a:rPr lang="en-US" sz="2300" dirty="0" smtClean="0">
                <a:latin typeface="Calibri"/>
                <a:ea typeface="Calibri"/>
                <a:cs typeface="Times New Roman"/>
              </a:rPr>
              <a:t>Community Project Proposal </a:t>
            </a:r>
            <a:r>
              <a:rPr lang="en-US" sz="2300" dirty="0">
                <a:latin typeface="Calibri"/>
                <a:ea typeface="Calibri"/>
                <a:cs typeface="Times New Roman"/>
              </a:rPr>
              <a:t>(first semester</a:t>
            </a:r>
            <a:r>
              <a:rPr lang="en-US" sz="2300" dirty="0" smtClean="0">
                <a:latin typeface="Calibri"/>
                <a:ea typeface="Calibri"/>
                <a:cs typeface="Times New Roman"/>
              </a:rPr>
              <a:t>)</a:t>
            </a:r>
          </a:p>
          <a:p>
            <a:pPr marL="754380" lvl="1" indent="-457200">
              <a:spcBef>
                <a:spcPts val="0"/>
              </a:spcBef>
              <a:buFont typeface="+mj-lt"/>
              <a:buAutoNum type="alphaLcPeriod"/>
            </a:pPr>
            <a:r>
              <a:rPr lang="en-US" sz="2300" dirty="0" smtClean="0">
                <a:latin typeface="Calibri"/>
                <a:ea typeface="Calibri"/>
                <a:cs typeface="Times New Roman"/>
              </a:rPr>
              <a:t>Complete </a:t>
            </a:r>
            <a:r>
              <a:rPr lang="en-US" sz="2300" dirty="0">
                <a:latin typeface="Calibri"/>
                <a:ea typeface="Calibri"/>
                <a:cs typeface="Times New Roman"/>
              </a:rPr>
              <a:t>Community Project and Paper (second semester</a:t>
            </a:r>
            <a:r>
              <a:rPr lang="en-US" sz="2300" dirty="0" smtClean="0">
                <a:latin typeface="Calibri"/>
                <a:ea typeface="Calibri"/>
                <a:cs typeface="Times New Roman"/>
              </a:rPr>
              <a:t>). </a:t>
            </a:r>
          </a:p>
          <a:p>
            <a:pPr marL="68580" indent="0">
              <a:buNone/>
            </a:pPr>
            <a:endParaRPr lang="en-US" dirty="0"/>
          </a:p>
        </p:txBody>
      </p:sp>
    </p:spTree>
    <p:extLst>
      <p:ext uri="{BB962C8B-B14F-4D97-AF65-F5344CB8AC3E}">
        <p14:creationId xmlns:p14="http://schemas.microsoft.com/office/powerpoint/2010/main" val="1797581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a:t>Final Year MSW Assignments</a:t>
            </a:r>
          </a:p>
        </p:txBody>
      </p:sp>
      <p:sp>
        <p:nvSpPr>
          <p:cNvPr id="3" name="Content Placeholder 2"/>
          <p:cNvSpPr>
            <a:spLocks noGrp="1"/>
          </p:cNvSpPr>
          <p:nvPr>
            <p:ph idx="1"/>
          </p:nvPr>
        </p:nvSpPr>
        <p:spPr>
          <a:xfrm>
            <a:off x="1043492" y="2209800"/>
            <a:ext cx="6777317" cy="3622829"/>
          </a:xfrm>
        </p:spPr>
        <p:txBody>
          <a:bodyPr>
            <a:normAutofit fontScale="92500" lnSpcReduction="20000"/>
          </a:bodyPr>
          <a:lstStyle/>
          <a:p>
            <a:pPr marL="457200" lvl="0" indent="-457200">
              <a:spcBef>
                <a:spcPts val="0"/>
              </a:spcBef>
              <a:buFont typeface="+mj-lt"/>
              <a:buAutoNum type="arabicPeriod" startAt="5"/>
            </a:pPr>
            <a:r>
              <a:rPr lang="en-US" b="1" dirty="0">
                <a:latin typeface="Calibri"/>
                <a:ea typeface="Calibri"/>
                <a:cs typeface="Times New Roman"/>
              </a:rPr>
              <a:t>Process Recordings: </a:t>
            </a:r>
            <a:r>
              <a:rPr lang="en-US" dirty="0">
                <a:latin typeface="Calibri"/>
                <a:ea typeface="Calibri"/>
                <a:cs typeface="Times New Roman"/>
              </a:rPr>
              <a:t>Complete process recordings on assigned cases or group recording as determined by the FI. A minimum of one process of recording per semester is required.</a:t>
            </a:r>
          </a:p>
          <a:p>
            <a:pPr marL="457200" lvl="0" indent="-457200">
              <a:spcBef>
                <a:spcPts val="0"/>
              </a:spcBef>
              <a:buFont typeface="+mj-lt"/>
              <a:buAutoNum type="arabicPeriod" startAt="5"/>
            </a:pPr>
            <a:r>
              <a:rPr lang="en-US" b="1" dirty="0">
                <a:latin typeface="Calibri"/>
                <a:ea typeface="Calibri"/>
                <a:cs typeface="Times New Roman"/>
              </a:rPr>
              <a:t>Professional Activities: </a:t>
            </a:r>
            <a:r>
              <a:rPr lang="en-US" dirty="0">
                <a:latin typeface="Calibri"/>
                <a:ea typeface="Calibri"/>
                <a:cs typeface="Times New Roman"/>
              </a:rPr>
              <a:t>Participate in professional activities such as staff meetings, agency, community trainings as available</a:t>
            </a:r>
          </a:p>
          <a:p>
            <a:pPr marL="457200" lvl="0" indent="-457200">
              <a:spcBef>
                <a:spcPts val="0"/>
              </a:spcBef>
              <a:buFont typeface="+mj-lt"/>
              <a:buAutoNum type="arabicPeriod" startAt="5"/>
            </a:pPr>
            <a:r>
              <a:rPr lang="en-US" b="1" dirty="0">
                <a:latin typeface="Calibri"/>
                <a:ea typeface="Calibri"/>
                <a:cs typeface="Times New Roman"/>
              </a:rPr>
              <a:t>Participate in group supervision, consultations, and case presentations.</a:t>
            </a:r>
          </a:p>
          <a:p>
            <a:pPr marL="457200" lvl="0" indent="-457200">
              <a:spcBef>
                <a:spcPts val="0"/>
              </a:spcBef>
              <a:buFont typeface="+mj-lt"/>
              <a:buAutoNum type="arabicPeriod" startAt="5"/>
            </a:pPr>
            <a:r>
              <a:rPr lang="en-US" b="1" dirty="0">
                <a:latin typeface="Calibri"/>
                <a:ea typeface="Calibri"/>
                <a:cs typeface="Times New Roman"/>
              </a:rPr>
              <a:t>Field Evaluations: </a:t>
            </a:r>
            <a:r>
              <a:rPr lang="en-US" dirty="0">
                <a:latin typeface="Calibri"/>
                <a:ea typeface="Calibri"/>
                <a:cs typeface="Times New Roman"/>
              </a:rPr>
              <a:t>Participate/complete all field evaluations with FI and FFL</a:t>
            </a:r>
            <a:r>
              <a:rPr lang="en-US" dirty="0" smtClean="0">
                <a:latin typeface="Calibri"/>
                <a:ea typeface="Calibri"/>
                <a:cs typeface="Times New Roman"/>
              </a:rPr>
              <a:t>.</a:t>
            </a:r>
          </a:p>
          <a:p>
            <a:pPr marL="457200" lvl="0" indent="-457200">
              <a:spcBef>
                <a:spcPts val="0"/>
              </a:spcBef>
              <a:buFont typeface="+mj-lt"/>
              <a:buAutoNum type="arabicPeriod" startAt="5"/>
            </a:pPr>
            <a:r>
              <a:rPr lang="en-US" b="1" dirty="0" smtClean="0">
                <a:latin typeface="Calibri"/>
                <a:ea typeface="Calibri"/>
                <a:cs typeface="Times New Roman"/>
              </a:rPr>
              <a:t>Biweekly Journal</a:t>
            </a:r>
            <a:r>
              <a:rPr lang="en-US" dirty="0" smtClean="0">
                <a:latin typeface="Calibri"/>
                <a:ea typeface="Calibri"/>
                <a:cs typeface="Times New Roman"/>
              </a:rPr>
              <a:t>:</a:t>
            </a:r>
            <a:r>
              <a:rPr lang="en-US" dirty="0">
                <a:latin typeface="Calibri"/>
                <a:ea typeface="Calibri"/>
                <a:cs typeface="Times New Roman"/>
              </a:rPr>
              <a:t> structured journal to document integration between field and classroom learning</a:t>
            </a:r>
          </a:p>
          <a:p>
            <a:endParaRPr lang="en-US" dirty="0"/>
          </a:p>
        </p:txBody>
      </p:sp>
    </p:spTree>
    <p:extLst>
      <p:ext uri="{BB962C8B-B14F-4D97-AF65-F5344CB8AC3E}">
        <p14:creationId xmlns:p14="http://schemas.microsoft.com/office/powerpoint/2010/main" val="1756021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609600"/>
          </a:xfrm>
        </p:spPr>
        <p:txBody>
          <a:bodyPr>
            <a:normAutofit/>
          </a:bodyPr>
          <a:lstStyle/>
          <a:p>
            <a:r>
              <a:rPr lang="en-US" sz="3200" dirty="0"/>
              <a:t>Three Choices for the 298 </a:t>
            </a:r>
            <a:r>
              <a:rPr lang="en-US" sz="3200" dirty="0" smtClean="0"/>
              <a:t>Project:</a:t>
            </a:r>
            <a:endParaRPr lang="en-US" sz="3200" dirty="0"/>
          </a:p>
        </p:txBody>
      </p:sp>
      <p:sp>
        <p:nvSpPr>
          <p:cNvPr id="3" name="Content Placeholder 2"/>
          <p:cNvSpPr>
            <a:spLocks noGrp="1"/>
          </p:cNvSpPr>
          <p:nvPr>
            <p:ph idx="1"/>
          </p:nvPr>
        </p:nvSpPr>
        <p:spPr>
          <a:xfrm>
            <a:off x="1043492" y="1371600"/>
            <a:ext cx="6777317" cy="4461029"/>
          </a:xfrm>
        </p:spPr>
        <p:txBody>
          <a:bodyPr>
            <a:normAutofit/>
          </a:bodyPr>
          <a:lstStyle/>
          <a:p>
            <a:pPr marL="457200" lvl="1" indent="0">
              <a:buNone/>
            </a:pPr>
            <a:r>
              <a:rPr lang="en-US" b="1" dirty="0" smtClean="0"/>
              <a:t>1) Evaluation </a:t>
            </a:r>
            <a:r>
              <a:rPr lang="en-US" b="1" dirty="0"/>
              <a:t>of Community </a:t>
            </a:r>
            <a:r>
              <a:rPr lang="en-US" b="1" dirty="0" smtClean="0"/>
              <a:t>Project: </a:t>
            </a:r>
            <a:r>
              <a:rPr lang="en-US" dirty="0" smtClean="0"/>
              <a:t>An </a:t>
            </a:r>
            <a:r>
              <a:rPr lang="en-US" dirty="0">
                <a:solidFill>
                  <a:srgbClr val="FF0000"/>
                </a:solidFill>
              </a:rPr>
              <a:t>evaluation of the community project </a:t>
            </a:r>
            <a:r>
              <a:rPr lang="en-US" dirty="0"/>
              <a:t>using a program evaluation </a:t>
            </a:r>
            <a:r>
              <a:rPr lang="en-US" dirty="0" smtClean="0"/>
              <a:t>framework</a:t>
            </a:r>
          </a:p>
          <a:p>
            <a:pPr marL="457200" lvl="1" indent="0">
              <a:buNone/>
            </a:pPr>
            <a:endParaRPr lang="en-US" b="1" dirty="0"/>
          </a:p>
          <a:p>
            <a:pPr marL="457200" lvl="1" indent="0">
              <a:buNone/>
            </a:pPr>
            <a:r>
              <a:rPr lang="en-US" b="1" dirty="0"/>
              <a:t>2) Research Project: </a:t>
            </a:r>
            <a:r>
              <a:rPr lang="en-US" dirty="0" smtClean="0"/>
              <a:t>A </a:t>
            </a:r>
            <a:r>
              <a:rPr lang="en-US" dirty="0">
                <a:solidFill>
                  <a:srgbClr val="FF0000"/>
                </a:solidFill>
              </a:rPr>
              <a:t>research study </a:t>
            </a:r>
            <a:r>
              <a:rPr lang="en-US" dirty="0"/>
              <a:t>using qualitative and/or quantitative methods and either: a) a partnered project </a:t>
            </a:r>
            <a:r>
              <a:rPr lang="en-US" dirty="0" smtClean="0"/>
              <a:t>or </a:t>
            </a:r>
            <a:r>
              <a:rPr lang="en-US" dirty="0"/>
              <a:t>an b) individual project. </a:t>
            </a:r>
            <a:endParaRPr lang="en-US" dirty="0" smtClean="0"/>
          </a:p>
          <a:p>
            <a:pPr marL="685800" lvl="2" indent="0">
              <a:buNone/>
            </a:pPr>
            <a:endParaRPr lang="en-US" sz="1600" dirty="0"/>
          </a:p>
          <a:p>
            <a:pPr marL="457200" lvl="1" indent="0">
              <a:buNone/>
            </a:pPr>
            <a:r>
              <a:rPr lang="en-US" b="1" dirty="0"/>
              <a:t>3) Conceptual </a:t>
            </a:r>
            <a:r>
              <a:rPr lang="en-US" b="1" dirty="0" smtClean="0"/>
              <a:t>Project:  </a:t>
            </a:r>
            <a:r>
              <a:rPr lang="en-US" dirty="0"/>
              <a:t>A </a:t>
            </a:r>
            <a:r>
              <a:rPr lang="en-US" dirty="0">
                <a:solidFill>
                  <a:srgbClr val="FF0000"/>
                </a:solidFill>
              </a:rPr>
              <a:t>conceptual project </a:t>
            </a:r>
            <a:r>
              <a:rPr lang="en-US" dirty="0"/>
              <a:t>that that builds upon and/or applies a theoretical/conceptual framework using exploratory methods</a:t>
            </a:r>
            <a:endParaRPr lang="en-US" sz="1600" dirty="0"/>
          </a:p>
          <a:p>
            <a:pPr marL="68580" indent="0">
              <a:buNone/>
            </a:pPr>
            <a:r>
              <a:rPr lang="en-US" sz="1000" dirty="0" smtClean="0"/>
              <a:t>					(Kathy Lemon-</a:t>
            </a:r>
            <a:r>
              <a:rPr lang="en-US" sz="1000" dirty="0" err="1" smtClean="0"/>
              <a:t>Osterling</a:t>
            </a:r>
            <a:r>
              <a:rPr lang="en-US" sz="1000" dirty="0" smtClean="0"/>
              <a:t>)</a:t>
            </a:r>
            <a:endParaRPr lang="en-US" sz="1100" dirty="0"/>
          </a:p>
        </p:txBody>
      </p:sp>
    </p:spTree>
    <p:extLst>
      <p:ext uri="{BB962C8B-B14F-4D97-AF65-F5344CB8AC3E}">
        <p14:creationId xmlns:p14="http://schemas.microsoft.com/office/powerpoint/2010/main" val="1811503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914400"/>
          </a:xfrm>
        </p:spPr>
        <p:txBody>
          <a:bodyPr>
            <a:normAutofit fontScale="90000"/>
          </a:bodyPr>
          <a:lstStyle/>
          <a:p>
            <a:r>
              <a:rPr lang="en-US" sz="3200" dirty="0"/>
              <a:t>Opportunities for Field Instructor </a:t>
            </a:r>
            <a:br>
              <a:rPr lang="en-US" sz="3200" dirty="0"/>
            </a:br>
            <a:r>
              <a:rPr lang="en-US" sz="3200" dirty="0"/>
              <a:t>Involvement in the </a:t>
            </a:r>
            <a:r>
              <a:rPr lang="en-US" sz="3200" dirty="0" err="1" smtClean="0"/>
              <a:t>ScWk</a:t>
            </a:r>
            <a:r>
              <a:rPr lang="en-US" sz="3200" dirty="0" smtClean="0"/>
              <a:t> 298 </a:t>
            </a:r>
            <a:r>
              <a:rPr lang="en-US" sz="2200" dirty="0" smtClean="0"/>
              <a:t>(final year)</a:t>
            </a:r>
            <a:endParaRPr lang="en-US" sz="2200" dirty="0"/>
          </a:p>
        </p:txBody>
      </p:sp>
      <p:sp>
        <p:nvSpPr>
          <p:cNvPr id="3" name="Content Placeholder 2"/>
          <p:cNvSpPr>
            <a:spLocks noGrp="1"/>
          </p:cNvSpPr>
          <p:nvPr>
            <p:ph idx="1"/>
          </p:nvPr>
        </p:nvSpPr>
        <p:spPr>
          <a:xfrm>
            <a:off x="609600" y="1524000"/>
            <a:ext cx="7924800" cy="5029200"/>
          </a:xfrm>
        </p:spPr>
        <p:txBody>
          <a:bodyPr>
            <a:noAutofit/>
          </a:bodyPr>
          <a:lstStyle/>
          <a:p>
            <a:r>
              <a:rPr lang="en-US" sz="1400" b="1" dirty="0"/>
              <a:t>August, September, October </a:t>
            </a:r>
          </a:p>
          <a:p>
            <a:pPr lvl="1"/>
            <a:r>
              <a:rPr lang="en-US" sz="1400" dirty="0"/>
              <a:t>Discuss with students their general topic area and refer them to key informants in the agency/community who may help inform the project and/or previous research. </a:t>
            </a:r>
          </a:p>
          <a:p>
            <a:pPr marL="457200" lvl="1" indent="0">
              <a:buNone/>
            </a:pPr>
            <a:endParaRPr lang="en-US" sz="1400" dirty="0"/>
          </a:p>
          <a:p>
            <a:r>
              <a:rPr lang="en-US" sz="1400" dirty="0"/>
              <a:t> </a:t>
            </a:r>
            <a:r>
              <a:rPr lang="en-US" sz="1400" b="1" dirty="0"/>
              <a:t>November, December, January, February </a:t>
            </a:r>
          </a:p>
          <a:p>
            <a:pPr lvl="1"/>
            <a:r>
              <a:rPr lang="en-US" sz="1400" dirty="0"/>
              <a:t>Work with students to identify obstacles in the process of completing the project and next steps for addressing problems (e.g. finding/recruiting participants, developing/revising questions, etc…)</a:t>
            </a:r>
          </a:p>
          <a:p>
            <a:pPr lvl="1"/>
            <a:r>
              <a:rPr lang="en-US" sz="1400" dirty="0"/>
              <a:t>Identify and discuss the types of skills needed for collaboration while working in small groups (e.g. being patient and productive).</a:t>
            </a:r>
          </a:p>
          <a:p>
            <a:pPr lvl="1"/>
            <a:r>
              <a:rPr lang="en-US" sz="1400" dirty="0"/>
              <a:t>Support students to develop and use skills related to problem-solving and in managing ambiguity that may be helpful in the process of working on a project that is situated in a “real life” agency context. </a:t>
            </a:r>
          </a:p>
          <a:p>
            <a:pPr marL="0" indent="0">
              <a:buNone/>
            </a:pPr>
            <a:endParaRPr lang="en-US" sz="1400" b="1" dirty="0"/>
          </a:p>
          <a:p>
            <a:r>
              <a:rPr lang="en-US" sz="1400" b="1" dirty="0"/>
              <a:t>March, April, May</a:t>
            </a:r>
          </a:p>
          <a:p>
            <a:pPr lvl="1"/>
            <a:r>
              <a:rPr lang="en-US" sz="1400" dirty="0"/>
              <a:t>Discuss the findings of the project and their implications for social work practice and policy. </a:t>
            </a:r>
          </a:p>
          <a:p>
            <a:pPr lvl="1"/>
            <a:r>
              <a:rPr lang="en-US" sz="1400" dirty="0"/>
              <a:t>Ask students to consider what they learned from the process of completing their project and how this knowledge will inform their future work in the social work </a:t>
            </a:r>
            <a:r>
              <a:rPr lang="en-US" sz="1400" dirty="0" smtClean="0"/>
              <a:t>profession</a:t>
            </a:r>
          </a:p>
          <a:p>
            <a:pPr lvl="8"/>
            <a:r>
              <a:rPr lang="en-US" sz="400" dirty="0"/>
              <a:t> </a:t>
            </a:r>
            <a:r>
              <a:rPr lang="en-US" sz="400" dirty="0" smtClean="0"/>
              <a:t>                                                                                                                                                                    </a:t>
            </a:r>
            <a:r>
              <a:rPr lang="en-US" sz="800" dirty="0"/>
              <a:t>(Kathy Lemon-</a:t>
            </a:r>
            <a:r>
              <a:rPr lang="en-US" sz="800" dirty="0" err="1"/>
              <a:t>Osterling</a:t>
            </a:r>
            <a:r>
              <a:rPr lang="en-US" sz="800" dirty="0"/>
              <a:t>)</a:t>
            </a:r>
            <a:endParaRPr lang="en-US" sz="1000" dirty="0"/>
          </a:p>
          <a:p>
            <a:pPr lvl="8"/>
            <a:endParaRPr lang="en-US" sz="400" dirty="0"/>
          </a:p>
          <a:p>
            <a:pPr marL="68580" indent="0">
              <a:buNone/>
            </a:pPr>
            <a:endParaRPr lang="en-US" sz="1600" dirty="0"/>
          </a:p>
        </p:txBody>
      </p:sp>
    </p:spTree>
    <p:extLst>
      <p:ext uri="{BB962C8B-B14F-4D97-AF65-F5344CB8AC3E}">
        <p14:creationId xmlns:p14="http://schemas.microsoft.com/office/powerpoint/2010/main" val="1893636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533400"/>
            <a:ext cx="7793038" cy="1143000"/>
          </a:xfrm>
        </p:spPr>
        <p:txBody>
          <a:bodyPr/>
          <a:lstStyle/>
          <a:p>
            <a:pPr eaLnBrk="1" hangingPunct="1"/>
            <a:r>
              <a:rPr lang="en-US" dirty="0" smtClean="0"/>
              <a:t>MSW Caseload Expectations</a:t>
            </a:r>
          </a:p>
        </p:txBody>
      </p:sp>
      <p:sp>
        <p:nvSpPr>
          <p:cNvPr id="11267" name="Content Placeholder 2"/>
          <p:cNvSpPr>
            <a:spLocks noGrp="1"/>
          </p:cNvSpPr>
          <p:nvPr>
            <p:ph idx="1"/>
          </p:nvPr>
        </p:nvSpPr>
        <p:spPr>
          <a:xfrm>
            <a:off x="1043492" y="1828800"/>
            <a:ext cx="6777317" cy="4648200"/>
          </a:xfrm>
        </p:spPr>
        <p:txBody>
          <a:bodyPr>
            <a:normAutofit/>
          </a:bodyPr>
          <a:lstStyle/>
          <a:p>
            <a:pPr lvl="1" eaLnBrk="1" hangingPunct="1"/>
            <a:r>
              <a:rPr lang="en-US" sz="2400" dirty="0" smtClean="0"/>
              <a:t>1</a:t>
            </a:r>
            <a:r>
              <a:rPr lang="en-US" sz="2400" baseline="30000" dirty="0" smtClean="0"/>
              <a:t>st</a:t>
            </a:r>
            <a:r>
              <a:rPr lang="en-US" sz="2400" dirty="0" smtClean="0"/>
              <a:t> year </a:t>
            </a:r>
            <a:r>
              <a:rPr lang="en-US" sz="2400" b="1" i="1" dirty="0" smtClean="0"/>
              <a:t>Fall Semester:</a:t>
            </a:r>
            <a:r>
              <a:rPr lang="en-US" sz="2400" dirty="0" smtClean="0"/>
              <a:t> 3-5 individual cases.  </a:t>
            </a:r>
            <a:r>
              <a:rPr lang="en-US" sz="2400" b="1" i="1" dirty="0" smtClean="0"/>
              <a:t>Spring Semester:</a:t>
            </a:r>
            <a:r>
              <a:rPr lang="en-US" sz="2400" dirty="0" smtClean="0"/>
              <a:t> 5-6 individual cases and co-facilitate a group. </a:t>
            </a:r>
          </a:p>
          <a:p>
            <a:pPr lvl="1" eaLnBrk="1" hangingPunct="1"/>
            <a:r>
              <a:rPr lang="en-US" sz="2400" dirty="0" smtClean="0"/>
              <a:t>Final-year </a:t>
            </a:r>
            <a:r>
              <a:rPr lang="en-US" sz="2400" b="1" i="1" dirty="0" smtClean="0"/>
              <a:t>Fall and Spring Semesters:  </a:t>
            </a:r>
            <a:r>
              <a:rPr lang="en-US" sz="2400" dirty="0" smtClean="0"/>
              <a:t>6-8 individual cases, which could include co-facilitating a group</a:t>
            </a:r>
          </a:p>
          <a:p>
            <a:pPr lvl="1" eaLnBrk="1" hangingPunct="1"/>
            <a:r>
              <a:rPr lang="en-US" sz="2400" dirty="0" smtClean="0"/>
              <a:t>Caseload may vary depending on population/type of internship</a:t>
            </a:r>
          </a:p>
          <a:p>
            <a:pPr lvl="1"/>
            <a:r>
              <a:rPr lang="en-US" sz="2400" dirty="0" smtClean="0"/>
              <a:t>Should </a:t>
            </a:r>
            <a:r>
              <a:rPr lang="en-US" sz="2400" dirty="0"/>
              <a:t>also consider mezzo/macro “cases” such as families, groups, organizations, and/or communities</a:t>
            </a:r>
          </a:p>
          <a:p>
            <a:pPr lvl="1" eaLnBrk="1" hangingPunct="1"/>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Updates - Reminders</a:t>
            </a:r>
            <a:endParaRPr lang="en-US" dirty="0"/>
          </a:p>
        </p:txBody>
      </p:sp>
      <p:sp>
        <p:nvSpPr>
          <p:cNvPr id="3" name="Content Placeholder 2"/>
          <p:cNvSpPr>
            <a:spLocks noGrp="1"/>
          </p:cNvSpPr>
          <p:nvPr>
            <p:ph idx="1"/>
          </p:nvPr>
        </p:nvSpPr>
        <p:spPr/>
        <p:txBody>
          <a:bodyPr>
            <a:normAutofit fontScale="92500"/>
          </a:bodyPr>
          <a:lstStyle/>
          <a:p>
            <a:r>
              <a:rPr lang="en-US" dirty="0" smtClean="0"/>
              <a:t>Student Orientation –intro, not training on risk/safety </a:t>
            </a:r>
          </a:p>
          <a:p>
            <a:r>
              <a:rPr lang="en-US" dirty="0" smtClean="0"/>
              <a:t>First Year field days –Tues &amp; Thurs.</a:t>
            </a:r>
          </a:p>
          <a:p>
            <a:r>
              <a:rPr lang="en-US" dirty="0" smtClean="0"/>
              <a:t>Internship Fair 1/15/15 – BASW students 12:00-2:00pm &amp; MSW students 2:00-4:00pm, graduates/job seekers 4:00-5:00</a:t>
            </a:r>
          </a:p>
          <a:p>
            <a:r>
              <a:rPr lang="en-US" dirty="0" smtClean="0"/>
              <a:t>Matching Day for first yr MSW in May (tentative 5/28/15)</a:t>
            </a:r>
          </a:p>
          <a:p>
            <a:r>
              <a:rPr lang="en-US" dirty="0" smtClean="0"/>
              <a:t>Site visits – lots of communication, piloting video conferencing for some site visits</a:t>
            </a:r>
          </a:p>
          <a:p>
            <a:r>
              <a:rPr lang="en-US" dirty="0" smtClean="0"/>
              <a:t>298 Projects (2 hours in fall/4 hours in spring)</a:t>
            </a:r>
          </a:p>
          <a:p>
            <a:endParaRPr lang="en-US" dirty="0"/>
          </a:p>
        </p:txBody>
      </p:sp>
    </p:spTree>
    <p:extLst>
      <p:ext uri="{BB962C8B-B14F-4D97-AF65-F5344CB8AC3E}">
        <p14:creationId xmlns:p14="http://schemas.microsoft.com/office/powerpoint/2010/main" val="2541735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872067" y="2590800"/>
            <a:ext cx="7408333" cy="3450696"/>
          </a:xfrm>
        </p:spPr>
        <p:txBody>
          <a:bodyPr>
            <a:normAutofit fontScale="92500" lnSpcReduction="20000"/>
          </a:bodyPr>
          <a:lstStyle/>
          <a:p>
            <a:r>
              <a:rPr lang="en-US" dirty="0" smtClean="0"/>
              <a:t>New biweekly journal assignment for MSW students to be reviewed by FI and FFL</a:t>
            </a:r>
          </a:p>
          <a:p>
            <a:r>
              <a:rPr lang="en-US" dirty="0" smtClean="0"/>
              <a:t>Resume prep and interviewing workshop in Jan. before students go to 2</a:t>
            </a:r>
            <a:r>
              <a:rPr lang="en-US" baseline="30000" dirty="0" smtClean="0"/>
              <a:t>nd</a:t>
            </a:r>
            <a:r>
              <a:rPr lang="en-US" dirty="0" smtClean="0"/>
              <a:t> year interviews</a:t>
            </a:r>
          </a:p>
          <a:p>
            <a:r>
              <a:rPr lang="en-US" dirty="0" smtClean="0"/>
              <a:t>Seminar hours count as field hours </a:t>
            </a:r>
          </a:p>
          <a:p>
            <a:r>
              <a:rPr lang="en-US" dirty="0" smtClean="0"/>
              <a:t>Try to provide opportunities for students to discuss clinical questions &amp; diagnosis</a:t>
            </a:r>
          </a:p>
          <a:p>
            <a:r>
              <a:rPr lang="en-US" dirty="0" smtClean="0"/>
              <a:t>MHIP</a:t>
            </a:r>
          </a:p>
          <a:p>
            <a:r>
              <a:rPr lang="en-US" dirty="0" smtClean="0"/>
              <a:t>EVALUATIONS</a:t>
            </a:r>
          </a:p>
          <a:p>
            <a:r>
              <a:rPr lang="en-US" dirty="0" smtClean="0"/>
              <a:t>New Field Education Staff – coming soon</a:t>
            </a:r>
          </a:p>
          <a:p>
            <a:endParaRPr lang="en-US" dirty="0"/>
          </a:p>
        </p:txBody>
      </p:sp>
    </p:spTree>
    <p:extLst>
      <p:ext uri="{BB962C8B-B14F-4D97-AF65-F5344CB8AC3E}">
        <p14:creationId xmlns:p14="http://schemas.microsoft.com/office/powerpoint/2010/main" val="2727021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the Faculty Field Liaisons (FFL):</a:t>
            </a:r>
            <a:endParaRPr lang="en-US" dirty="0"/>
          </a:p>
        </p:txBody>
      </p:sp>
      <p:sp>
        <p:nvSpPr>
          <p:cNvPr id="3" name="Content Placeholder 2"/>
          <p:cNvSpPr>
            <a:spLocks noGrp="1"/>
          </p:cNvSpPr>
          <p:nvPr>
            <p:ph idx="1"/>
          </p:nvPr>
        </p:nvSpPr>
        <p:spPr>
          <a:xfrm>
            <a:off x="1043492" y="2590800"/>
            <a:ext cx="6777317" cy="3241829"/>
          </a:xfrm>
        </p:spPr>
        <p:txBody>
          <a:bodyPr>
            <a:normAutofit/>
          </a:bodyPr>
          <a:lstStyle/>
          <a:p>
            <a:r>
              <a:rPr lang="en-US" sz="3200" dirty="0" smtClean="0"/>
              <a:t>The FFL is responsible for the coordination between the School of Social Work and the agency where field instruction takes place. The FFL is the instructor of record.</a:t>
            </a:r>
          </a:p>
        </p:txBody>
      </p:sp>
    </p:spTree>
    <p:extLst>
      <p:ext uri="{BB962C8B-B14F-4D97-AF65-F5344CB8AC3E}">
        <p14:creationId xmlns:p14="http://schemas.microsoft.com/office/powerpoint/2010/main" val="201217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CSWE Competencies in Field Education</a:t>
            </a:r>
            <a:endParaRPr lang="en-US" dirty="0"/>
          </a:p>
        </p:txBody>
      </p:sp>
      <p:sp>
        <p:nvSpPr>
          <p:cNvPr id="3" name="Content Placeholder 2"/>
          <p:cNvSpPr>
            <a:spLocks noGrp="1"/>
          </p:cNvSpPr>
          <p:nvPr>
            <p:ph idx="1"/>
          </p:nvPr>
        </p:nvSpPr>
        <p:spPr/>
        <p:txBody>
          <a:bodyPr>
            <a:normAutofit/>
          </a:bodyPr>
          <a:lstStyle/>
          <a:p>
            <a:r>
              <a:rPr lang="en-US" dirty="0" smtClean="0"/>
              <a:t>Field Education is guided by ten competencies outlined by CSWE</a:t>
            </a:r>
          </a:p>
          <a:p>
            <a:r>
              <a:rPr lang="en-US" dirty="0" smtClean="0"/>
              <a:t>Learning Agreements must reflect these competencies</a:t>
            </a:r>
          </a:p>
          <a:p>
            <a:r>
              <a:rPr lang="en-US" dirty="0" smtClean="0"/>
              <a:t>Learning activities should be informed by these competencies, be specific, and measureable</a:t>
            </a:r>
          </a:p>
          <a:p>
            <a:r>
              <a:rPr lang="en-US" dirty="0" smtClean="0"/>
              <a:t>Evaluations must measure progress on skills and knowledge in relation to these competencies</a:t>
            </a:r>
            <a:endParaRPr lang="en-US" dirty="0"/>
          </a:p>
        </p:txBody>
      </p:sp>
    </p:spTree>
    <p:extLst>
      <p:ext uri="{BB962C8B-B14F-4D97-AF65-F5344CB8AC3E}">
        <p14:creationId xmlns:p14="http://schemas.microsoft.com/office/powerpoint/2010/main" val="18849043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Functions of the FFL</a:t>
            </a:r>
            <a:endParaRPr lang="en-US" dirty="0"/>
          </a:p>
        </p:txBody>
      </p:sp>
      <p:sp>
        <p:nvSpPr>
          <p:cNvPr id="3" name="Content Placeholder 2"/>
          <p:cNvSpPr>
            <a:spLocks noGrp="1"/>
          </p:cNvSpPr>
          <p:nvPr>
            <p:ph idx="1"/>
          </p:nvPr>
        </p:nvSpPr>
        <p:spPr>
          <a:xfrm>
            <a:off x="1043492" y="1600200"/>
            <a:ext cx="6777317" cy="4232429"/>
          </a:xfrm>
        </p:spPr>
        <p:txBody>
          <a:bodyPr>
            <a:normAutofit/>
          </a:bodyPr>
          <a:lstStyle/>
          <a:p>
            <a:pPr marL="342900" lvl="2" indent="-274320"/>
            <a:r>
              <a:rPr lang="en-US" sz="2400" dirty="0"/>
              <a:t>Provides support for the Field Instructor and student</a:t>
            </a:r>
          </a:p>
          <a:p>
            <a:pPr marL="342900" lvl="2" indent="-274320"/>
            <a:r>
              <a:rPr lang="en-US" sz="2400" dirty="0" smtClean="0"/>
              <a:t>Facilitates communication between School and Agency</a:t>
            </a:r>
            <a:endParaRPr lang="en-US" sz="2400" dirty="0"/>
          </a:p>
          <a:p>
            <a:pPr marL="342900" lvl="2" indent="-274320"/>
            <a:r>
              <a:rPr lang="en-US" sz="2400" dirty="0" smtClean="0"/>
              <a:t>Conducts site visits (on-line or in person) to the agency</a:t>
            </a:r>
          </a:p>
          <a:p>
            <a:pPr marL="342900" lvl="2" indent="-274320"/>
            <a:r>
              <a:rPr lang="en-US" sz="2400" dirty="0" smtClean="0"/>
              <a:t>With </a:t>
            </a:r>
            <a:r>
              <a:rPr lang="en-US" sz="2400" dirty="0"/>
              <a:t>FI evaluates student in </a:t>
            </a:r>
            <a:r>
              <a:rPr lang="en-US" sz="2400" dirty="0" smtClean="0"/>
              <a:t>field</a:t>
            </a:r>
            <a:endParaRPr lang="en-US" sz="2400" dirty="0"/>
          </a:p>
          <a:p>
            <a:pPr marL="342900" lvl="2" indent="-274320"/>
            <a:r>
              <a:rPr lang="en-US" sz="2400" dirty="0"/>
              <a:t>Provides advice and support in selecting </a:t>
            </a:r>
            <a:r>
              <a:rPr lang="en-US" sz="2400" dirty="0" smtClean="0"/>
              <a:t>sites. Assist students with professional development</a:t>
            </a:r>
            <a:endParaRPr lang="en-US" sz="2400" dirty="0"/>
          </a:p>
          <a:p>
            <a:pPr marL="342900" lvl="2" indent="-274320"/>
            <a:r>
              <a:rPr lang="en-US" sz="2400" dirty="0"/>
              <a:t>Holds </a:t>
            </a:r>
            <a:r>
              <a:rPr lang="en-US" sz="2400" dirty="0" smtClean="0"/>
              <a:t>seminars</a:t>
            </a:r>
            <a:endParaRPr lang="en-US" sz="2400" dirty="0"/>
          </a:p>
          <a:p>
            <a:endParaRPr lang="en-US" dirty="0"/>
          </a:p>
        </p:txBody>
      </p:sp>
    </p:spTree>
    <p:extLst>
      <p:ext uri="{BB962C8B-B14F-4D97-AF65-F5344CB8AC3E}">
        <p14:creationId xmlns:p14="http://schemas.microsoft.com/office/powerpoint/2010/main" val="1444137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FFLs:</a:t>
            </a:r>
            <a:endParaRPr lang="en-US" dirty="0"/>
          </a:p>
        </p:txBody>
      </p:sp>
      <p:sp>
        <p:nvSpPr>
          <p:cNvPr id="3" name="Content Placeholder 2"/>
          <p:cNvSpPr>
            <a:spLocks noGrp="1"/>
          </p:cNvSpPr>
          <p:nvPr>
            <p:ph idx="1"/>
          </p:nvPr>
        </p:nvSpPr>
        <p:spPr/>
        <p:txBody>
          <a:bodyPr>
            <a:normAutofit/>
          </a:bodyPr>
          <a:lstStyle/>
          <a:p>
            <a:r>
              <a:rPr lang="en-US" sz="3600" dirty="0" smtClean="0"/>
              <a:t>Are available to consult, advise, mediate, and support.</a:t>
            </a:r>
          </a:p>
          <a:p>
            <a:r>
              <a:rPr lang="en-US" sz="3600" dirty="0" smtClean="0"/>
              <a:t>Contact us early for the best outcomes!</a:t>
            </a:r>
            <a:endParaRPr lang="en-US" sz="3600" dirty="0"/>
          </a:p>
        </p:txBody>
      </p:sp>
    </p:spTree>
    <p:extLst>
      <p:ext uri="{BB962C8B-B14F-4D97-AF65-F5344CB8AC3E}">
        <p14:creationId xmlns:p14="http://schemas.microsoft.com/office/powerpoint/2010/main" val="2279304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2014-1015 FFLs</a:t>
            </a:r>
            <a:endParaRPr lang="en-US" dirty="0"/>
          </a:p>
        </p:txBody>
      </p:sp>
      <p:sp>
        <p:nvSpPr>
          <p:cNvPr id="3" name="Content Placeholder 2"/>
          <p:cNvSpPr>
            <a:spLocks noGrp="1"/>
          </p:cNvSpPr>
          <p:nvPr>
            <p:ph idx="1"/>
          </p:nvPr>
        </p:nvSpPr>
        <p:spPr>
          <a:xfrm>
            <a:off x="1043492" y="1524000"/>
            <a:ext cx="6777317" cy="4308629"/>
          </a:xfrm>
        </p:spPr>
        <p:txBody>
          <a:bodyPr>
            <a:normAutofit fontScale="85000" lnSpcReduction="20000"/>
          </a:bodyPr>
          <a:lstStyle/>
          <a:p>
            <a:r>
              <a:rPr lang="en-US" dirty="0" err="1" smtClean="0"/>
              <a:t>Renae</a:t>
            </a:r>
            <a:r>
              <a:rPr lang="en-US" dirty="0" smtClean="0"/>
              <a:t> </a:t>
            </a:r>
            <a:r>
              <a:rPr lang="en-US" dirty="0" err="1" smtClean="0"/>
              <a:t>Bhader</a:t>
            </a:r>
            <a:endParaRPr lang="en-US" dirty="0" smtClean="0"/>
          </a:p>
          <a:p>
            <a:r>
              <a:rPr lang="en-US" dirty="0" smtClean="0"/>
              <a:t>Jacky Bloom </a:t>
            </a:r>
          </a:p>
          <a:p>
            <a:r>
              <a:rPr lang="en-US" dirty="0" smtClean="0"/>
              <a:t>Johanna </a:t>
            </a:r>
            <a:r>
              <a:rPr lang="en-US" dirty="0" err="1" smtClean="0"/>
              <a:t>Blandino</a:t>
            </a:r>
            <a:endParaRPr lang="en-US" dirty="0" smtClean="0"/>
          </a:p>
          <a:p>
            <a:r>
              <a:rPr lang="en-US" dirty="0" smtClean="0"/>
              <a:t>Rachel Bull-</a:t>
            </a:r>
            <a:r>
              <a:rPr lang="en-US" dirty="0" err="1" smtClean="0"/>
              <a:t>Ghezzi</a:t>
            </a:r>
            <a:endParaRPr lang="en-US" dirty="0" smtClean="0"/>
          </a:p>
          <a:p>
            <a:r>
              <a:rPr lang="en-US" dirty="0" smtClean="0"/>
              <a:t>Laura Chin</a:t>
            </a:r>
          </a:p>
          <a:p>
            <a:r>
              <a:rPr lang="en-US" dirty="0" smtClean="0"/>
              <a:t>Michael Curry</a:t>
            </a:r>
          </a:p>
          <a:p>
            <a:r>
              <a:rPr lang="en-US" dirty="0" smtClean="0"/>
              <a:t>Anna </a:t>
            </a:r>
            <a:r>
              <a:rPr lang="en-US" dirty="0" err="1" smtClean="0"/>
              <a:t>Fimbres-Windley</a:t>
            </a:r>
            <a:endParaRPr lang="en-US" dirty="0" smtClean="0"/>
          </a:p>
          <a:p>
            <a:r>
              <a:rPr lang="en-US" dirty="0" smtClean="0"/>
              <a:t>Jenny </a:t>
            </a:r>
            <a:r>
              <a:rPr lang="en-US" dirty="0" err="1" smtClean="0"/>
              <a:t>Hundemer</a:t>
            </a:r>
            <a:endParaRPr lang="en-US" dirty="0" smtClean="0"/>
          </a:p>
          <a:p>
            <a:r>
              <a:rPr lang="en-US" dirty="0" err="1" smtClean="0"/>
              <a:t>Cilla</a:t>
            </a:r>
            <a:r>
              <a:rPr lang="en-US" dirty="0" smtClean="0"/>
              <a:t> </a:t>
            </a:r>
            <a:r>
              <a:rPr lang="en-US" dirty="0" err="1" smtClean="0"/>
              <a:t>Shaffar</a:t>
            </a:r>
            <a:endParaRPr lang="en-US" dirty="0" smtClean="0"/>
          </a:p>
          <a:p>
            <a:r>
              <a:rPr lang="en-US" dirty="0" smtClean="0"/>
              <a:t>Valerie Smith</a:t>
            </a:r>
          </a:p>
          <a:p>
            <a:r>
              <a:rPr lang="en-US" dirty="0" smtClean="0"/>
              <a:t>Blanca </a:t>
            </a:r>
            <a:r>
              <a:rPr lang="en-US" dirty="0" err="1" smtClean="0"/>
              <a:t>Tavera</a:t>
            </a:r>
            <a:endParaRPr lang="en-US" dirty="0" smtClean="0"/>
          </a:p>
          <a:p>
            <a:r>
              <a:rPr lang="en-US" dirty="0" smtClean="0"/>
              <a:t>Barbara Watkins</a:t>
            </a:r>
          </a:p>
          <a:p>
            <a:r>
              <a:rPr lang="en-US" dirty="0" smtClean="0"/>
              <a:t>Title IV-E FFL</a:t>
            </a:r>
            <a:endParaRPr lang="en-US" dirty="0"/>
          </a:p>
        </p:txBody>
      </p:sp>
    </p:spTree>
    <p:extLst>
      <p:ext uri="{BB962C8B-B14F-4D97-AF65-F5344CB8AC3E}">
        <p14:creationId xmlns:p14="http://schemas.microsoft.com/office/powerpoint/2010/main" val="13839792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Field Education Office</a:t>
            </a:r>
          </a:p>
        </p:txBody>
      </p:sp>
      <p:sp>
        <p:nvSpPr>
          <p:cNvPr id="15363" name="Rectangle 3"/>
          <p:cNvSpPr>
            <a:spLocks noGrp="1" noChangeArrowheads="1"/>
          </p:cNvSpPr>
          <p:nvPr>
            <p:ph idx="1"/>
          </p:nvPr>
        </p:nvSpPr>
        <p:spPr/>
        <p:txBody>
          <a:bodyPr/>
          <a:lstStyle/>
          <a:p>
            <a:pPr eaLnBrk="1" hangingPunct="1"/>
            <a:r>
              <a:rPr lang="en-US" dirty="0" smtClean="0"/>
              <a:t>Oversees Internships and Student Services</a:t>
            </a:r>
          </a:p>
          <a:p>
            <a:pPr eaLnBrk="1" hangingPunct="1"/>
            <a:r>
              <a:rPr lang="en-US" dirty="0" smtClean="0"/>
              <a:t>Approves and monitors sites</a:t>
            </a:r>
          </a:p>
          <a:p>
            <a:pPr eaLnBrk="1" hangingPunct="1"/>
            <a:r>
              <a:rPr lang="en-US" dirty="0" smtClean="0"/>
              <a:t>Oversees placement procedures</a:t>
            </a:r>
          </a:p>
          <a:p>
            <a:pPr eaLnBrk="1" hangingPunct="1"/>
            <a:r>
              <a:rPr lang="en-US" dirty="0" smtClean="0"/>
              <a:t>Assigns students to FFLs</a:t>
            </a:r>
          </a:p>
          <a:p>
            <a:pPr eaLnBrk="1" hangingPunct="1"/>
            <a:r>
              <a:rPr lang="en-US" dirty="0" smtClean="0"/>
              <a:t>Addresses major issues of concern</a:t>
            </a:r>
          </a:p>
          <a:p>
            <a:pPr eaLnBrk="1" hangingPunct="1"/>
            <a:r>
              <a:rPr lang="en-US" dirty="0" smtClean="0"/>
              <a:t>Ensures that CSWE Competencies are integrated into Field Education</a:t>
            </a:r>
          </a:p>
          <a:p>
            <a:pPr eaLnBrk="1" hangingPunct="1"/>
            <a:endParaRPr lang="en-US" sz="2800"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Education TEAM</a:t>
            </a:r>
            <a:endParaRPr lang="en-US" dirty="0"/>
          </a:p>
        </p:txBody>
      </p:sp>
      <p:sp>
        <p:nvSpPr>
          <p:cNvPr id="3" name="Content Placeholder 2"/>
          <p:cNvSpPr>
            <a:spLocks noGrp="1"/>
          </p:cNvSpPr>
          <p:nvPr>
            <p:ph idx="1"/>
          </p:nvPr>
        </p:nvSpPr>
        <p:spPr/>
        <p:txBody>
          <a:bodyPr/>
          <a:lstStyle/>
          <a:p>
            <a:r>
              <a:rPr lang="en-US" dirty="0" smtClean="0"/>
              <a:t>Student </a:t>
            </a:r>
          </a:p>
          <a:p>
            <a:r>
              <a:rPr lang="en-US" dirty="0" smtClean="0"/>
              <a:t>Field Instructor</a:t>
            </a:r>
          </a:p>
          <a:p>
            <a:r>
              <a:rPr lang="en-US" dirty="0" smtClean="0"/>
              <a:t>Faculty Field Liaison</a:t>
            </a:r>
          </a:p>
          <a:p>
            <a:r>
              <a:rPr lang="en-US" dirty="0" smtClean="0"/>
              <a:t>Clients, customers or patients</a:t>
            </a:r>
            <a:endParaRPr lang="en-US" dirty="0"/>
          </a:p>
        </p:txBody>
      </p:sp>
    </p:spTree>
    <p:extLst>
      <p:ext uri="{BB962C8B-B14F-4D97-AF65-F5344CB8AC3E}">
        <p14:creationId xmlns:p14="http://schemas.microsoft.com/office/powerpoint/2010/main" val="753186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IPT</a:t>
            </a:r>
            <a:endParaRPr lang="en-US" dirty="0"/>
          </a:p>
        </p:txBody>
      </p:sp>
      <p:sp>
        <p:nvSpPr>
          <p:cNvPr id="3" name="Content Placeholder 2"/>
          <p:cNvSpPr>
            <a:spLocks noGrp="1"/>
          </p:cNvSpPr>
          <p:nvPr>
            <p:ph idx="1"/>
          </p:nvPr>
        </p:nvSpPr>
        <p:spPr>
          <a:xfrm>
            <a:off x="872067" y="1676400"/>
            <a:ext cx="7408333" cy="4449763"/>
          </a:xfrm>
        </p:spPr>
        <p:txBody>
          <a:bodyPr>
            <a:normAutofit/>
          </a:bodyPr>
          <a:lstStyle/>
          <a:p>
            <a:endParaRPr lang="en-US" dirty="0"/>
          </a:p>
          <a:p>
            <a:r>
              <a:rPr lang="en-US" dirty="0" smtClean="0"/>
              <a:t>The </a:t>
            </a:r>
            <a:r>
              <a:rPr lang="en-US" dirty="0"/>
              <a:t>Intern Placement Tracking (IPT) system is a web-based practicum monitoring system designed to keep track of students placed in internship programs with various agencies. The </a:t>
            </a:r>
            <a:r>
              <a:rPr lang="en-US" dirty="0" smtClean="0"/>
              <a:t>SJSU </a:t>
            </a:r>
            <a:r>
              <a:rPr lang="en-US" dirty="0"/>
              <a:t>School of Social Work implemented IPT in order to more effectively track student placements while providing students a valuable tool allowing students to research prospective field agencies. </a:t>
            </a:r>
            <a:endParaRPr lang="en-US" dirty="0" smtClean="0"/>
          </a:p>
          <a:p>
            <a:r>
              <a:rPr lang="en-US" dirty="0" smtClean="0"/>
              <a:t>We will ask you to update your page in the fall.</a:t>
            </a:r>
            <a:endParaRPr lang="en-US" dirty="0"/>
          </a:p>
        </p:txBody>
      </p:sp>
    </p:spTree>
    <p:extLst>
      <p:ext uri="{BB962C8B-B14F-4D97-AF65-F5344CB8AC3E}">
        <p14:creationId xmlns:p14="http://schemas.microsoft.com/office/powerpoint/2010/main" val="25307872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IPT sign in</a:t>
            </a:r>
            <a:endParaRPr lang="en-US" dirty="0"/>
          </a:p>
        </p:txBody>
      </p:sp>
      <p:pic>
        <p:nvPicPr>
          <p:cNvPr id="4" name="Content Placeholder 3"/>
          <p:cNvPicPr>
            <a:picLocks noGrp="1"/>
          </p:cNvPicPr>
          <p:nvPr>
            <p:ph idx="1"/>
          </p:nvPr>
        </p:nvPicPr>
        <p:blipFill>
          <a:blip r:embed="rId3"/>
          <a:stretch>
            <a:fillRect/>
          </a:stretch>
        </p:blipFill>
        <p:spPr>
          <a:xfrm>
            <a:off x="457200" y="1619250"/>
            <a:ext cx="7620000" cy="4762500"/>
          </a:xfrm>
          <a:prstGeom prst="rect">
            <a:avLst/>
          </a:prstGeom>
        </p:spPr>
      </p:pic>
    </p:spTree>
    <p:extLst>
      <p:ext uri="{BB962C8B-B14F-4D97-AF65-F5344CB8AC3E}">
        <p14:creationId xmlns:p14="http://schemas.microsoft.com/office/powerpoint/2010/main" val="1575263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IPT </a:t>
            </a:r>
            <a:endParaRPr lang="en-US" dirty="0"/>
          </a:p>
        </p:txBody>
      </p:sp>
      <p:pic>
        <p:nvPicPr>
          <p:cNvPr id="4" name="Content Placeholder 3"/>
          <p:cNvPicPr>
            <a:picLocks noGrp="1"/>
          </p:cNvPicPr>
          <p:nvPr>
            <p:ph idx="1"/>
          </p:nvPr>
        </p:nvPicPr>
        <p:blipFill>
          <a:blip r:embed="rId3"/>
          <a:stretch>
            <a:fillRect/>
          </a:stretch>
        </p:blipFill>
        <p:spPr>
          <a:xfrm>
            <a:off x="457200" y="1619250"/>
            <a:ext cx="7620000" cy="4762500"/>
          </a:xfrm>
          <a:prstGeom prst="rect">
            <a:avLst/>
          </a:prstGeom>
        </p:spPr>
      </p:pic>
    </p:spTree>
    <p:extLst>
      <p:ext uri="{BB962C8B-B14F-4D97-AF65-F5344CB8AC3E}">
        <p14:creationId xmlns:p14="http://schemas.microsoft.com/office/powerpoint/2010/main" val="218603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IPT Demonstration</a:t>
            </a:r>
            <a:endParaRPr lang="en-US" dirty="0"/>
          </a:p>
        </p:txBody>
      </p:sp>
      <p:sp>
        <p:nvSpPr>
          <p:cNvPr id="3" name="Content Placeholder 2"/>
          <p:cNvSpPr>
            <a:spLocks noGrp="1"/>
          </p:cNvSpPr>
          <p:nvPr>
            <p:ph idx="1"/>
          </p:nvPr>
        </p:nvSpPr>
        <p:spPr/>
        <p:txBody>
          <a:bodyPr/>
          <a:lstStyle/>
          <a:p>
            <a:r>
              <a:rPr lang="en-US" dirty="0">
                <a:solidFill>
                  <a:srgbClr val="FF0000"/>
                </a:solidFill>
                <a:hlinkClick r:id="rId2"/>
              </a:rPr>
              <a:t>https://</a:t>
            </a:r>
            <a:r>
              <a:rPr lang="en-US" dirty="0" smtClean="0">
                <a:solidFill>
                  <a:srgbClr val="FF0000"/>
                </a:solidFill>
                <a:hlinkClick r:id="rId2"/>
              </a:rPr>
              <a:t>www.alceasoftware.com/web/login.php</a:t>
            </a:r>
            <a:endParaRPr lang="en-US" dirty="0" smtClean="0">
              <a:solidFill>
                <a:srgbClr val="FF0000"/>
              </a:solidFill>
            </a:endParaRPr>
          </a:p>
          <a:p>
            <a:pPr marL="68580" indent="0">
              <a:buNone/>
            </a:pPr>
            <a:endParaRPr lang="en-US" dirty="0">
              <a:solidFill>
                <a:srgbClr val="FF0000"/>
              </a:solidFill>
            </a:endParaRPr>
          </a:p>
        </p:txBody>
      </p:sp>
    </p:spTree>
    <p:extLst>
      <p:ext uri="{BB962C8B-B14F-4D97-AF65-F5344CB8AC3E}">
        <p14:creationId xmlns:p14="http://schemas.microsoft.com/office/powerpoint/2010/main" val="2457104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6637468" cy="1362075"/>
          </a:xfrm>
        </p:spPr>
        <p:txBody>
          <a:bodyPr>
            <a:normAutofit fontScale="90000"/>
          </a:bodyPr>
          <a:lstStyle/>
          <a:p>
            <a:r>
              <a:rPr lang="en-US" dirty="0" smtClean="0"/>
              <a:t>Thrills and Chills of Supervising</a:t>
            </a:r>
            <a:endParaRPr lang="en-US" dirty="0"/>
          </a:p>
        </p:txBody>
      </p:sp>
      <p:sp>
        <p:nvSpPr>
          <p:cNvPr id="5" name="Text Placeholder 4"/>
          <p:cNvSpPr>
            <a:spLocks noGrp="1"/>
          </p:cNvSpPr>
          <p:nvPr>
            <p:ph type="body" idx="1"/>
          </p:nvPr>
        </p:nvSpPr>
        <p:spPr>
          <a:xfrm>
            <a:off x="1258645" y="2819400"/>
            <a:ext cx="6637467" cy="2968213"/>
          </a:xfrm>
        </p:spPr>
        <p:txBody>
          <a:bodyPr>
            <a:normAutofit lnSpcReduction="10000"/>
          </a:bodyPr>
          <a:lstStyle/>
          <a:p>
            <a:pPr marL="342900" indent="-342900">
              <a:buFont typeface="Arial" panose="020B0604020202020204" pitchFamily="34" charset="0"/>
              <a:buChar char="•"/>
            </a:pPr>
            <a:r>
              <a:rPr lang="en-US" sz="3200" dirty="0" smtClean="0">
                <a:solidFill>
                  <a:schemeClr val="tx1"/>
                </a:solidFill>
              </a:rPr>
              <a:t>Structuring and Conducting Successful Supervision and Developmental Phases of Internships</a:t>
            </a:r>
          </a:p>
          <a:p>
            <a:pPr marL="342900" indent="-342900">
              <a:buFont typeface="Arial" panose="020B0604020202020204" pitchFamily="34" charset="0"/>
              <a:buChar char="•"/>
            </a:pPr>
            <a:r>
              <a:rPr lang="en-US" sz="3200" dirty="0" smtClean="0">
                <a:solidFill>
                  <a:schemeClr val="tx1"/>
                </a:solidFill>
              </a:rPr>
              <a:t>Managing Challenging Students and Agency Environments</a:t>
            </a:r>
            <a:endParaRPr lang="en-US" sz="3200" dirty="0">
              <a:solidFill>
                <a:schemeClr val="tx1"/>
              </a:solidFill>
            </a:endParaRPr>
          </a:p>
        </p:txBody>
      </p:sp>
    </p:spTree>
    <p:extLst>
      <p:ext uri="{BB962C8B-B14F-4D97-AF65-F5344CB8AC3E}">
        <p14:creationId xmlns:p14="http://schemas.microsoft.com/office/powerpoint/2010/main" val="1337829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639762"/>
          </a:xfrm>
        </p:spPr>
        <p:txBody>
          <a:bodyPr>
            <a:normAutofit fontScale="90000"/>
          </a:bodyPr>
          <a:lstStyle/>
          <a:p>
            <a:r>
              <a:rPr lang="en-US" dirty="0" smtClean="0"/>
              <a:t>Ten CSWE Competencies</a:t>
            </a:r>
            <a:endParaRPr lang="en-US" dirty="0"/>
          </a:p>
        </p:txBody>
      </p:sp>
      <p:sp>
        <p:nvSpPr>
          <p:cNvPr id="5" name="Content Placeholder 4"/>
          <p:cNvSpPr>
            <a:spLocks noGrp="1"/>
          </p:cNvSpPr>
          <p:nvPr>
            <p:ph idx="1"/>
          </p:nvPr>
        </p:nvSpPr>
        <p:spPr>
          <a:xfrm>
            <a:off x="381000" y="1828800"/>
            <a:ext cx="8534400" cy="4800600"/>
          </a:xfrm>
        </p:spPr>
        <p:txBody>
          <a:bodyPr>
            <a:normAutofit fontScale="62500" lnSpcReduction="20000"/>
          </a:bodyPr>
          <a:lstStyle/>
          <a:p>
            <a:pPr marL="514350" indent="-514350">
              <a:buFont typeface="+mj-lt"/>
              <a:buAutoNum type="arabicPeriod"/>
            </a:pPr>
            <a:r>
              <a:rPr lang="en-US" sz="3400" dirty="0"/>
              <a:t>Identify as a professional social worker and conduct oneself </a:t>
            </a:r>
            <a:r>
              <a:rPr lang="en-US" sz="3400" dirty="0" smtClean="0"/>
              <a:t>accordingly</a:t>
            </a:r>
          </a:p>
          <a:p>
            <a:pPr marL="514350" indent="-514350">
              <a:buFont typeface="+mj-lt"/>
              <a:buAutoNum type="arabicPeriod"/>
            </a:pPr>
            <a:r>
              <a:rPr lang="en-US" sz="3400" dirty="0"/>
              <a:t>Apply social work ethical principles to guide professional </a:t>
            </a:r>
            <a:r>
              <a:rPr lang="en-US" sz="3400" dirty="0" smtClean="0"/>
              <a:t>practice</a:t>
            </a:r>
            <a:endParaRPr lang="en-US" sz="3400" dirty="0"/>
          </a:p>
          <a:p>
            <a:pPr marL="514350" indent="-514350">
              <a:buFont typeface="+mj-lt"/>
              <a:buAutoNum type="arabicPeriod"/>
            </a:pPr>
            <a:r>
              <a:rPr lang="en-US" sz="3400" dirty="0"/>
              <a:t>Apply critical thinking to inform and communicate professional </a:t>
            </a:r>
            <a:r>
              <a:rPr lang="en-US" sz="3400" dirty="0" smtClean="0"/>
              <a:t>judgments</a:t>
            </a:r>
          </a:p>
          <a:p>
            <a:pPr marL="514350" indent="-514350">
              <a:buFont typeface="+mj-lt"/>
              <a:buAutoNum type="arabicPeriod"/>
            </a:pPr>
            <a:r>
              <a:rPr lang="en-US" sz="3400" dirty="0"/>
              <a:t>Engage diversity and difference in </a:t>
            </a:r>
            <a:r>
              <a:rPr lang="en-US" sz="3400" dirty="0" smtClean="0"/>
              <a:t>practice</a:t>
            </a:r>
          </a:p>
          <a:p>
            <a:pPr marL="514350" indent="-514350">
              <a:buFont typeface="+mj-lt"/>
              <a:buAutoNum type="arabicPeriod"/>
            </a:pPr>
            <a:r>
              <a:rPr lang="en-US" sz="3400" dirty="0"/>
              <a:t>Advance human rights and social and economic </a:t>
            </a:r>
            <a:r>
              <a:rPr lang="en-US" sz="3400" dirty="0" smtClean="0"/>
              <a:t>justice</a:t>
            </a:r>
          </a:p>
          <a:p>
            <a:pPr marL="514350" indent="-514350">
              <a:buFont typeface="+mj-lt"/>
              <a:buAutoNum type="arabicPeriod"/>
            </a:pPr>
            <a:r>
              <a:rPr lang="en-US" sz="3400" dirty="0"/>
              <a:t>Engage in research informed practice and practice informed </a:t>
            </a:r>
            <a:r>
              <a:rPr lang="en-US" sz="3400" dirty="0" smtClean="0"/>
              <a:t>research</a:t>
            </a:r>
          </a:p>
          <a:p>
            <a:pPr marL="514350" indent="-514350">
              <a:buFont typeface="+mj-lt"/>
              <a:buAutoNum type="arabicPeriod"/>
            </a:pPr>
            <a:r>
              <a:rPr lang="en-US" sz="3400" dirty="0"/>
              <a:t>Apply knowledge of human behavior and the social </a:t>
            </a:r>
            <a:r>
              <a:rPr lang="en-US" sz="3400" dirty="0" smtClean="0"/>
              <a:t>environment</a:t>
            </a:r>
          </a:p>
          <a:p>
            <a:pPr marL="514350" indent="-514350">
              <a:buFont typeface="+mj-lt"/>
              <a:buAutoNum type="arabicPeriod"/>
            </a:pPr>
            <a:r>
              <a:rPr lang="en-US" sz="3400" dirty="0"/>
              <a:t>Engage in policy practice to advance social and economic well-being and to deliver effective social work </a:t>
            </a:r>
            <a:r>
              <a:rPr lang="en-US" sz="3400" dirty="0" smtClean="0"/>
              <a:t>services</a:t>
            </a:r>
            <a:endParaRPr lang="en-US" sz="3400" dirty="0"/>
          </a:p>
          <a:p>
            <a:pPr marL="514350" indent="-514350">
              <a:buFont typeface="+mj-lt"/>
              <a:buAutoNum type="arabicPeriod"/>
            </a:pPr>
            <a:r>
              <a:rPr lang="en-US" sz="3400" dirty="0"/>
              <a:t>Respond to contexts that shape </a:t>
            </a:r>
            <a:r>
              <a:rPr lang="en-US" sz="3400" dirty="0" smtClean="0"/>
              <a:t>practice</a:t>
            </a:r>
          </a:p>
          <a:p>
            <a:pPr marL="514350" indent="-514350">
              <a:buFont typeface="+mj-lt"/>
              <a:buAutoNum type="arabicPeriod"/>
            </a:pPr>
            <a:r>
              <a:rPr lang="en-US" sz="3400" dirty="0" smtClean="0"/>
              <a:t>Engage</a:t>
            </a:r>
            <a:r>
              <a:rPr lang="en-US" sz="3400" dirty="0"/>
              <a:t>, assess, intervene, and evaluate with individuals, families, groups, </a:t>
            </a:r>
            <a:r>
              <a:rPr lang="en-US" sz="3400" dirty="0" smtClean="0"/>
              <a:t>organizations</a:t>
            </a:r>
            <a:r>
              <a:rPr lang="en-US" sz="3400" dirty="0"/>
              <a:t>, and </a:t>
            </a:r>
            <a:r>
              <a:rPr lang="en-US" sz="3400" dirty="0" smtClean="0"/>
              <a:t>communities</a:t>
            </a:r>
            <a:endParaRPr lang="en-US" sz="3400" dirty="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641395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OUR Field Instructor(s)</a:t>
            </a:r>
            <a:endParaRPr lang="en-US" dirty="0"/>
          </a:p>
        </p:txBody>
      </p:sp>
      <p:sp>
        <p:nvSpPr>
          <p:cNvPr id="3" name="Content Placeholder 2"/>
          <p:cNvSpPr>
            <a:spLocks noGrp="1"/>
          </p:cNvSpPr>
          <p:nvPr>
            <p:ph idx="1"/>
          </p:nvPr>
        </p:nvSpPr>
        <p:spPr/>
        <p:txBody>
          <a:bodyPr/>
          <a:lstStyle/>
          <a:p>
            <a:r>
              <a:rPr lang="en-US" dirty="0" smtClean="0"/>
              <a:t>What </a:t>
            </a:r>
            <a:r>
              <a:rPr lang="en-US" b="1" dirty="0" smtClean="0"/>
              <a:t>qualities of your FI </a:t>
            </a:r>
            <a:r>
              <a:rPr lang="en-US" dirty="0" smtClean="0"/>
              <a:t>made your learning experience meaningful and effective?</a:t>
            </a:r>
          </a:p>
          <a:p>
            <a:pPr marL="68580" indent="0">
              <a:buNone/>
            </a:pPr>
            <a:endParaRPr lang="en-US" dirty="0" smtClean="0"/>
          </a:p>
          <a:p>
            <a:r>
              <a:rPr lang="en-US" dirty="0" smtClean="0"/>
              <a:t>What qualities/characteristics of FIs and/or the agency (in general) make learning </a:t>
            </a:r>
            <a:r>
              <a:rPr lang="en-US" b="1" dirty="0" smtClean="0"/>
              <a:t>challenging or less effective</a:t>
            </a:r>
            <a:r>
              <a:rPr lang="en-US" dirty="0" smtClean="0"/>
              <a:t>?</a:t>
            </a:r>
            <a:endParaRPr lang="en-US" dirty="0"/>
          </a:p>
        </p:txBody>
      </p:sp>
    </p:spTree>
    <p:extLst>
      <p:ext uri="{BB962C8B-B14F-4D97-AF65-F5344CB8AC3E}">
        <p14:creationId xmlns:p14="http://schemas.microsoft.com/office/powerpoint/2010/main" val="10769981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Field Instructor Roles</a:t>
            </a:r>
            <a:endParaRPr lang="en-US" dirty="0"/>
          </a:p>
        </p:txBody>
      </p:sp>
      <p:sp>
        <p:nvSpPr>
          <p:cNvPr id="2" name="Content Placeholder 1"/>
          <p:cNvSpPr>
            <a:spLocks noGrp="1"/>
          </p:cNvSpPr>
          <p:nvPr>
            <p:ph idx="1"/>
          </p:nvPr>
        </p:nvSpPr>
        <p:spPr/>
        <p:txBody>
          <a:bodyPr/>
          <a:lstStyle/>
          <a:p>
            <a:r>
              <a:rPr lang="en-US" b="1" dirty="0" smtClean="0"/>
              <a:t>Education </a:t>
            </a:r>
            <a:r>
              <a:rPr lang="en-US" dirty="0" smtClean="0"/>
              <a:t>– assisting students to develop skills and professional competence</a:t>
            </a:r>
          </a:p>
          <a:p>
            <a:r>
              <a:rPr lang="en-US" b="1" dirty="0" smtClean="0"/>
              <a:t>Management/Administration</a:t>
            </a:r>
            <a:r>
              <a:rPr lang="en-US" dirty="0" smtClean="0"/>
              <a:t> – assign work, promote standards of work, implement agency policies, monitor and evaluate</a:t>
            </a:r>
          </a:p>
          <a:p>
            <a:r>
              <a:rPr lang="en-US" dirty="0" smtClean="0"/>
              <a:t> </a:t>
            </a:r>
            <a:r>
              <a:rPr lang="en-US" b="1" dirty="0" smtClean="0"/>
              <a:t>Support</a:t>
            </a:r>
            <a:r>
              <a:rPr lang="en-US" dirty="0" smtClean="0"/>
              <a:t> – create an environment that supports learning and growth, help students manage anxiety </a:t>
            </a:r>
            <a:endParaRPr lang="en-US" dirty="0"/>
          </a:p>
        </p:txBody>
      </p:sp>
    </p:spTree>
    <p:extLst>
      <p:ext uri="{BB962C8B-B14F-4D97-AF65-F5344CB8AC3E}">
        <p14:creationId xmlns:p14="http://schemas.microsoft.com/office/powerpoint/2010/main" val="85563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j028989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593" b="11593"/>
          <a:stretch>
            <a:fillRect/>
          </a:stretch>
        </p:blipFill>
        <p:spPr/>
      </p:pic>
      <p:sp>
        <p:nvSpPr>
          <p:cNvPr id="2" name="Title 1"/>
          <p:cNvSpPr>
            <a:spLocks noGrp="1"/>
          </p:cNvSpPr>
          <p:nvPr>
            <p:ph type="title"/>
          </p:nvPr>
        </p:nvSpPr>
        <p:spPr>
          <a:xfrm>
            <a:off x="470647" y="5029200"/>
            <a:ext cx="7732059" cy="1091170"/>
          </a:xfrm>
        </p:spPr>
        <p:txBody>
          <a:bodyPr>
            <a:noAutofit/>
          </a:bodyPr>
          <a:lstStyle/>
          <a:p>
            <a:r>
              <a:rPr lang="en-US" sz="2000" dirty="0"/>
              <a:t>Research indicates that the quality of the field instruction is the most significant factor </a:t>
            </a:r>
            <a:r>
              <a:rPr lang="en-US" sz="2000" dirty="0" smtClean="0"/>
              <a:t>affecting </a:t>
            </a:r>
            <a:r>
              <a:rPr lang="en-US" sz="2000" dirty="0"/>
              <a:t>the satisfaction with the field placement (Fortune &amp; Abramson, 1993)</a:t>
            </a:r>
            <a:br>
              <a:rPr lang="en-US" sz="2000" dirty="0"/>
            </a:br>
            <a:endParaRPr lang="en-US" sz="20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615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Qualities of Successful Supervision </a:t>
            </a:r>
            <a:endParaRPr lang="en-US" dirty="0"/>
          </a:p>
        </p:txBody>
      </p:sp>
      <p:sp>
        <p:nvSpPr>
          <p:cNvPr id="3" name="Content Placeholder 2"/>
          <p:cNvSpPr>
            <a:spLocks noGrp="1"/>
          </p:cNvSpPr>
          <p:nvPr>
            <p:ph idx="1"/>
          </p:nvPr>
        </p:nvSpPr>
        <p:spPr/>
        <p:txBody>
          <a:bodyPr/>
          <a:lstStyle/>
          <a:p>
            <a:r>
              <a:rPr lang="en-US" dirty="0" smtClean="0"/>
              <a:t>Supervision is regular and frequent, informal supervision is available as needed</a:t>
            </a:r>
          </a:p>
          <a:p>
            <a:r>
              <a:rPr lang="en-US" dirty="0" smtClean="0"/>
              <a:t>Field Instruction happens in a context that provides emotional support and critical feedback</a:t>
            </a:r>
          </a:p>
          <a:p>
            <a:r>
              <a:rPr lang="en-US" dirty="0" smtClean="0"/>
              <a:t>The Field Instructor provides both structure and autonomy</a:t>
            </a:r>
          </a:p>
          <a:p>
            <a:r>
              <a:rPr lang="en-US" dirty="0" smtClean="0"/>
              <a:t>The Field Instructor is available, interested, and supportive                             </a:t>
            </a:r>
            <a:r>
              <a:rPr lang="en-US" sz="1600" dirty="0" smtClean="0"/>
              <a:t>(</a:t>
            </a:r>
            <a:r>
              <a:rPr lang="en-US" sz="1600" dirty="0" err="1" smtClean="0"/>
              <a:t>Bogo</a:t>
            </a:r>
            <a:r>
              <a:rPr lang="en-US" sz="1600" dirty="0" smtClean="0"/>
              <a:t>,  2010)           </a:t>
            </a:r>
          </a:p>
          <a:p>
            <a:endParaRPr lang="en-US" dirty="0" smtClean="0"/>
          </a:p>
          <a:p>
            <a:endParaRPr lang="en-US" dirty="0"/>
          </a:p>
        </p:txBody>
      </p:sp>
    </p:spTree>
    <p:extLst>
      <p:ext uri="{BB962C8B-B14F-4D97-AF65-F5344CB8AC3E}">
        <p14:creationId xmlns:p14="http://schemas.microsoft.com/office/powerpoint/2010/main" val="28751582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Realistic Expectations Support Successful Supervision</a:t>
            </a:r>
            <a:endParaRPr lang="en-US" sz="2400" dirty="0"/>
          </a:p>
        </p:txBody>
      </p:sp>
      <p:sp>
        <p:nvSpPr>
          <p:cNvPr id="3" name="Content Placeholder 2"/>
          <p:cNvSpPr>
            <a:spLocks noGrp="1"/>
          </p:cNvSpPr>
          <p:nvPr>
            <p:ph idx="1"/>
          </p:nvPr>
        </p:nvSpPr>
        <p:spPr>
          <a:xfrm>
            <a:off x="872067" y="2362200"/>
            <a:ext cx="7408333" cy="3763963"/>
          </a:xfrm>
        </p:spPr>
        <p:txBody>
          <a:bodyPr/>
          <a:lstStyle/>
          <a:p>
            <a:pPr>
              <a:buFont typeface="Wingdings" charset="2"/>
              <a:buChar char="q"/>
            </a:pPr>
            <a:r>
              <a:rPr lang="en-US" dirty="0"/>
              <a:t>Supervision is a learning partnership – be clear and upfront about </a:t>
            </a:r>
            <a:r>
              <a:rPr lang="en-US" dirty="0" smtClean="0"/>
              <a:t>your expectations</a:t>
            </a:r>
            <a:endParaRPr lang="en-US" dirty="0"/>
          </a:p>
          <a:p>
            <a:pPr>
              <a:buFont typeface="Wingdings" charset="2"/>
              <a:buChar char="q"/>
            </a:pPr>
            <a:r>
              <a:rPr lang="en-US" dirty="0"/>
              <a:t>Mistakes are learning opportunities and </a:t>
            </a:r>
            <a:r>
              <a:rPr lang="en-US" dirty="0" smtClean="0"/>
              <a:t>challenges </a:t>
            </a:r>
            <a:r>
              <a:rPr lang="en-US" dirty="0"/>
              <a:t>are expected</a:t>
            </a:r>
          </a:p>
          <a:p>
            <a:pPr>
              <a:buFont typeface="Wingdings" charset="2"/>
              <a:buChar char="q"/>
            </a:pPr>
            <a:r>
              <a:rPr lang="en-US" dirty="0"/>
              <a:t>Students are adult learners and should be expected to behave in a professional manner, come prepared for supervision, under supervision offer appropriate treatment to clients, take initiative to resolve disputes</a:t>
            </a:r>
          </a:p>
          <a:p>
            <a:endParaRPr lang="en-US" dirty="0"/>
          </a:p>
        </p:txBody>
      </p:sp>
    </p:spTree>
    <p:extLst>
      <p:ext uri="{BB962C8B-B14F-4D97-AF65-F5344CB8AC3E}">
        <p14:creationId xmlns:p14="http://schemas.microsoft.com/office/powerpoint/2010/main" val="910087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Good Boundaries Facilitate Supervision</a:t>
            </a:r>
            <a:endParaRPr lang="en-US" dirty="0"/>
          </a:p>
        </p:txBody>
      </p:sp>
      <p:sp>
        <p:nvSpPr>
          <p:cNvPr id="2" name="Content Placeholder 1"/>
          <p:cNvSpPr>
            <a:spLocks noGrp="1"/>
          </p:cNvSpPr>
          <p:nvPr>
            <p:ph idx="1"/>
          </p:nvPr>
        </p:nvSpPr>
        <p:spPr/>
        <p:txBody>
          <a:bodyPr/>
          <a:lstStyle/>
          <a:p>
            <a:pPr>
              <a:buFont typeface="Wingdings" charset="2"/>
              <a:buChar char="q"/>
            </a:pPr>
            <a:r>
              <a:rPr lang="en-US" dirty="0"/>
              <a:t>Boundaries are the overt and covert rules that students and field instructors internalize about the limits of their relationships.</a:t>
            </a:r>
          </a:p>
          <a:p>
            <a:pPr>
              <a:buFont typeface="Wingdings" charset="2"/>
              <a:buChar char="q"/>
            </a:pPr>
            <a:r>
              <a:rPr lang="en-US" dirty="0"/>
              <a:t>Boundaries help students and field instructors feel respected and safe.  Boundaries support the creation of positive, professional relationships in the education process.</a:t>
            </a:r>
          </a:p>
          <a:p>
            <a:endParaRPr lang="en-US" dirty="0"/>
          </a:p>
        </p:txBody>
      </p:sp>
    </p:spTree>
    <p:extLst>
      <p:ext uri="{BB962C8B-B14F-4D97-AF65-F5344CB8AC3E}">
        <p14:creationId xmlns:p14="http://schemas.microsoft.com/office/powerpoint/2010/main" val="437300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about Boundaries:</a:t>
            </a:r>
            <a:endParaRPr lang="en-US" dirty="0"/>
          </a:p>
        </p:txBody>
      </p:sp>
      <p:sp>
        <p:nvSpPr>
          <p:cNvPr id="2" name="Content Placeholder 1"/>
          <p:cNvSpPr>
            <a:spLocks noGrp="1"/>
          </p:cNvSpPr>
          <p:nvPr>
            <p:ph idx="1"/>
          </p:nvPr>
        </p:nvSpPr>
        <p:spPr>
          <a:xfrm>
            <a:off x="872067" y="2057400"/>
            <a:ext cx="7408333" cy="4068763"/>
          </a:xfrm>
        </p:spPr>
        <p:txBody>
          <a:bodyPr>
            <a:normAutofit lnSpcReduction="10000"/>
          </a:bodyPr>
          <a:lstStyle/>
          <a:p>
            <a:pPr>
              <a:buFont typeface="Wingdings" charset="2"/>
              <a:buChar char="q"/>
            </a:pPr>
            <a:r>
              <a:rPr lang="en-US" dirty="0" smtClean="0"/>
              <a:t>Set </a:t>
            </a:r>
            <a:r>
              <a:rPr lang="en-US" dirty="0"/>
              <a:t>clear expectations at the beginning of field </a:t>
            </a:r>
            <a:r>
              <a:rPr lang="en-US" dirty="0" smtClean="0"/>
              <a:t>instruction and adhere to them </a:t>
            </a:r>
            <a:endParaRPr lang="en-US" dirty="0"/>
          </a:p>
          <a:p>
            <a:pPr>
              <a:buFont typeface="Wingdings" charset="2"/>
              <a:buChar char="q"/>
            </a:pPr>
            <a:r>
              <a:rPr lang="en-US" dirty="0" smtClean="0"/>
              <a:t>Suggest/refer </a:t>
            </a:r>
            <a:r>
              <a:rPr lang="en-US" dirty="0"/>
              <a:t>students to </a:t>
            </a:r>
            <a:r>
              <a:rPr lang="en-US" dirty="0" smtClean="0"/>
              <a:t>therapy if they need more then supervision</a:t>
            </a:r>
            <a:endParaRPr lang="en-US" dirty="0"/>
          </a:p>
          <a:p>
            <a:pPr>
              <a:buFont typeface="Wingdings" charset="2"/>
              <a:buChar char="q"/>
            </a:pPr>
            <a:r>
              <a:rPr lang="en-US" dirty="0" smtClean="0"/>
              <a:t>Ask </a:t>
            </a:r>
            <a:r>
              <a:rPr lang="en-US" dirty="0"/>
              <a:t>for help. (FFL and/or colleagues)</a:t>
            </a:r>
          </a:p>
          <a:p>
            <a:pPr>
              <a:buFont typeface="Wingdings" charset="2"/>
              <a:buChar char="q"/>
            </a:pPr>
            <a:r>
              <a:rPr lang="en-US" dirty="0"/>
              <a:t>Be mindful of and avoid dual relationships (as much as possible)</a:t>
            </a:r>
          </a:p>
          <a:p>
            <a:pPr>
              <a:buFont typeface="Wingdings" charset="2"/>
              <a:buChar char="q"/>
            </a:pPr>
            <a:r>
              <a:rPr lang="en-US" dirty="0"/>
              <a:t>Be mindful of </a:t>
            </a:r>
            <a:r>
              <a:rPr lang="en-US" dirty="0" smtClean="0"/>
              <a:t>favoritism</a:t>
            </a:r>
            <a:endParaRPr lang="en-US" dirty="0"/>
          </a:p>
          <a:p>
            <a:pPr>
              <a:buFont typeface="Wingdings" charset="2"/>
              <a:buChar char="q"/>
            </a:pPr>
            <a:r>
              <a:rPr lang="en-US" dirty="0"/>
              <a:t>Model good boundaries in your professional relationships</a:t>
            </a:r>
          </a:p>
          <a:p>
            <a:pPr>
              <a:buFont typeface="Wingdings" charset="2"/>
              <a:buChar char="q"/>
            </a:pPr>
            <a:endParaRPr lang="en-US" dirty="0"/>
          </a:p>
          <a:p>
            <a:endParaRPr lang="en-US" dirty="0"/>
          </a:p>
        </p:txBody>
      </p:sp>
    </p:spTree>
    <p:extLst>
      <p:ext uri="{BB962C8B-B14F-4D97-AF65-F5344CB8AC3E}">
        <p14:creationId xmlns:p14="http://schemas.microsoft.com/office/powerpoint/2010/main" val="3595229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Selected Supervision Guidelines</a:t>
            </a:r>
            <a:endParaRPr lang="en-US" dirty="0"/>
          </a:p>
        </p:txBody>
      </p:sp>
      <p:sp>
        <p:nvSpPr>
          <p:cNvPr id="2" name="Content Placeholder 1"/>
          <p:cNvSpPr>
            <a:spLocks noGrp="1"/>
          </p:cNvSpPr>
          <p:nvPr>
            <p:ph idx="1"/>
          </p:nvPr>
        </p:nvSpPr>
        <p:spPr>
          <a:xfrm>
            <a:off x="872067" y="1752600"/>
            <a:ext cx="7408333" cy="4572000"/>
          </a:xfrm>
        </p:spPr>
        <p:txBody>
          <a:bodyPr>
            <a:normAutofit/>
          </a:bodyPr>
          <a:lstStyle/>
          <a:p>
            <a:pPr>
              <a:buFont typeface="Wingdings" charset="2"/>
              <a:buChar char="q"/>
            </a:pPr>
            <a:r>
              <a:rPr lang="en-US" dirty="0"/>
              <a:t>Supervision is not therapy, however, support is a crucial element of field instruction. Support involves encouragement, helping students identify growth and learning, being warm, and creating a safe environment to reveal and discuss mistakes. It is not diagnosing, making the focus of supervision the student’s issues or working on the student’s personal rather than professional goals.</a:t>
            </a:r>
          </a:p>
          <a:p>
            <a:pPr>
              <a:buFont typeface="Wingdings" charset="2"/>
              <a:buChar char="q"/>
            </a:pPr>
            <a:r>
              <a:rPr lang="en-US" dirty="0"/>
              <a:t>Student’s personal issues should only be discussed in the context of its impact on their work in the agency and their learning.</a:t>
            </a:r>
          </a:p>
          <a:p>
            <a:endParaRPr lang="en-US" dirty="0"/>
          </a:p>
        </p:txBody>
      </p:sp>
    </p:spTree>
    <p:extLst>
      <p:ext uri="{BB962C8B-B14F-4D97-AF65-F5344CB8AC3E}">
        <p14:creationId xmlns:p14="http://schemas.microsoft.com/office/powerpoint/2010/main" val="1100339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Supervision Guidelines</a:t>
            </a:r>
          </a:p>
        </p:txBody>
      </p:sp>
      <p:sp>
        <p:nvSpPr>
          <p:cNvPr id="3" name="Content Placeholder 2"/>
          <p:cNvSpPr>
            <a:spLocks noGrp="1"/>
          </p:cNvSpPr>
          <p:nvPr>
            <p:ph idx="1"/>
          </p:nvPr>
        </p:nvSpPr>
        <p:spPr/>
        <p:txBody>
          <a:bodyPr>
            <a:normAutofit fontScale="92500"/>
          </a:bodyPr>
          <a:lstStyle/>
          <a:p>
            <a:r>
              <a:rPr lang="en-US" dirty="0" smtClean="0"/>
              <a:t>Teach students how to practice social work, not to do a particular job. </a:t>
            </a:r>
            <a:endParaRPr lang="en-US" dirty="0"/>
          </a:p>
          <a:p>
            <a:r>
              <a:rPr lang="en-US" dirty="0" smtClean="0"/>
              <a:t>Help students learn to use social work skills effectively and to use knowledge and values to inform practice.</a:t>
            </a:r>
          </a:p>
          <a:p>
            <a:r>
              <a:rPr lang="en-US" dirty="0" smtClean="0"/>
              <a:t>Teach skills including engaging clients, assessment, intervention and evaluation from a transcultural perspective to diverse students.</a:t>
            </a:r>
          </a:p>
          <a:p>
            <a:r>
              <a:rPr lang="en-US" dirty="0" smtClean="0"/>
              <a:t>Evaluate skills through observing them not just by self report.</a:t>
            </a:r>
            <a:endParaRPr lang="en-US" dirty="0"/>
          </a:p>
        </p:txBody>
      </p:sp>
    </p:spTree>
    <p:extLst>
      <p:ext uri="{BB962C8B-B14F-4D97-AF65-F5344CB8AC3E}">
        <p14:creationId xmlns:p14="http://schemas.microsoft.com/office/powerpoint/2010/main" val="15156872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Structuring Supervision</a:t>
            </a:r>
            <a:endParaRPr lang="en-US" dirty="0"/>
          </a:p>
        </p:txBody>
      </p:sp>
      <p:sp>
        <p:nvSpPr>
          <p:cNvPr id="2" name="Content Placeholder 1"/>
          <p:cNvSpPr>
            <a:spLocks noGrp="1"/>
          </p:cNvSpPr>
          <p:nvPr>
            <p:ph idx="1"/>
          </p:nvPr>
        </p:nvSpPr>
        <p:spPr>
          <a:xfrm>
            <a:off x="872067" y="2057400"/>
            <a:ext cx="7408333" cy="4571999"/>
          </a:xfrm>
        </p:spPr>
        <p:txBody>
          <a:bodyPr>
            <a:normAutofit fontScale="92500"/>
          </a:bodyPr>
          <a:lstStyle/>
          <a:p>
            <a:r>
              <a:rPr lang="en-US" dirty="0" smtClean="0"/>
              <a:t>Have an agenda, and create it in partnership with student</a:t>
            </a:r>
          </a:p>
          <a:p>
            <a:r>
              <a:rPr lang="en-US" dirty="0" smtClean="0"/>
              <a:t>Use the internship checklist to structure early meetings</a:t>
            </a:r>
          </a:p>
          <a:p>
            <a:r>
              <a:rPr lang="en-US" dirty="0" smtClean="0"/>
              <a:t>Learning Agreement is the basis of evaluation</a:t>
            </a:r>
          </a:p>
          <a:p>
            <a:r>
              <a:rPr lang="en-US" dirty="0" smtClean="0"/>
              <a:t>Keep focus on the development of competencies</a:t>
            </a:r>
          </a:p>
          <a:p>
            <a:r>
              <a:rPr lang="en-US" dirty="0" smtClean="0"/>
              <a:t>Attend to, but do not let pressing issues consume supervision sessions</a:t>
            </a:r>
          </a:p>
          <a:p>
            <a:r>
              <a:rPr lang="en-US" dirty="0" smtClean="0"/>
              <a:t>Include: risk and safety, ethics and values, agency dynamics, history, protocols and policies, review documentation, challenges and successes in learning, resources, professional development, theoretical frameworks, transference and countertransference, class content, and self-care</a:t>
            </a:r>
          </a:p>
          <a:p>
            <a:endParaRPr lang="en-US" dirty="0" smtClean="0"/>
          </a:p>
          <a:p>
            <a:endParaRPr lang="en-US" dirty="0" smtClean="0"/>
          </a:p>
          <a:p>
            <a:endParaRPr lang="en-US" dirty="0"/>
          </a:p>
        </p:txBody>
      </p:sp>
    </p:spTree>
    <p:extLst>
      <p:ext uri="{BB962C8B-B14F-4D97-AF65-F5344CB8AC3E}">
        <p14:creationId xmlns:p14="http://schemas.microsoft.com/office/powerpoint/2010/main" val="3171325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competence through multiple iterations of: </a:t>
            </a:r>
            <a:endParaRPr lang="en-US" dirty="0"/>
          </a:p>
        </p:txBody>
      </p:sp>
      <p:sp>
        <p:nvSpPr>
          <p:cNvPr id="3" name="Content Placeholder 2"/>
          <p:cNvSpPr>
            <a:spLocks noGrp="1"/>
          </p:cNvSpPr>
          <p:nvPr>
            <p:ph idx="1"/>
          </p:nvPr>
        </p:nvSpPr>
        <p:spPr/>
        <p:txBody>
          <a:bodyPr>
            <a:normAutofit/>
          </a:bodyPr>
          <a:lstStyle/>
          <a:p>
            <a:r>
              <a:rPr lang="en-US" dirty="0" smtClean="0"/>
              <a:t>Practice/Action</a:t>
            </a:r>
          </a:p>
          <a:p>
            <a:r>
              <a:rPr lang="en-US" dirty="0" smtClean="0"/>
              <a:t>Reflection</a:t>
            </a:r>
          </a:p>
          <a:p>
            <a:r>
              <a:rPr lang="en-US" dirty="0" smtClean="0"/>
              <a:t>Critical Thinking</a:t>
            </a:r>
          </a:p>
          <a:p>
            <a:r>
              <a:rPr lang="en-US" dirty="0" smtClean="0"/>
              <a:t>Analysis of Practice/Conceptualization</a:t>
            </a:r>
          </a:p>
          <a:p>
            <a:r>
              <a:rPr lang="en-US" dirty="0" smtClean="0"/>
              <a:t>Observation and Feedback</a:t>
            </a:r>
          </a:p>
          <a:p>
            <a:r>
              <a:rPr lang="en-US" dirty="0" smtClean="0"/>
              <a:t>Further Opportunities for Practice/Action</a:t>
            </a:r>
          </a:p>
          <a:p>
            <a:pPr lvl="4"/>
            <a:endParaRPr lang="en-US" dirty="0" smtClean="0"/>
          </a:p>
          <a:p>
            <a:pPr lvl="4"/>
            <a:endParaRPr lang="en-US" dirty="0"/>
          </a:p>
          <a:p>
            <a:pPr lvl="8"/>
            <a:r>
              <a:rPr lang="en-US" dirty="0" smtClean="0"/>
              <a:t>(Bogo, 2010)</a:t>
            </a:r>
            <a:endParaRPr lang="en-US" dirty="0"/>
          </a:p>
        </p:txBody>
      </p:sp>
    </p:spTree>
    <p:extLst>
      <p:ext uri="{BB962C8B-B14F-4D97-AF65-F5344CB8AC3E}">
        <p14:creationId xmlns:p14="http://schemas.microsoft.com/office/powerpoint/2010/main" val="3860453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Structuring Supervision Continued</a:t>
            </a:r>
            <a:endParaRPr lang="en-US" dirty="0"/>
          </a:p>
        </p:txBody>
      </p:sp>
      <p:sp>
        <p:nvSpPr>
          <p:cNvPr id="3" name="Content Placeholder 2"/>
          <p:cNvSpPr>
            <a:spLocks noGrp="1"/>
          </p:cNvSpPr>
          <p:nvPr>
            <p:ph idx="1"/>
          </p:nvPr>
        </p:nvSpPr>
        <p:spPr/>
        <p:txBody>
          <a:bodyPr/>
          <a:lstStyle/>
          <a:p>
            <a:r>
              <a:rPr lang="en-US" dirty="0" smtClean="0"/>
              <a:t>If creating a formal agenda for each week does not work for you, use a more general checklist</a:t>
            </a:r>
          </a:p>
          <a:p>
            <a:r>
              <a:rPr lang="en-US" dirty="0" smtClean="0"/>
              <a:t>Be available for informal supervision outside of supervision hour</a:t>
            </a:r>
          </a:p>
          <a:p>
            <a:r>
              <a:rPr lang="en-US" dirty="0" smtClean="0"/>
              <a:t>Backup supervision when Field Instructor is away</a:t>
            </a:r>
          </a:p>
          <a:p>
            <a:r>
              <a:rPr lang="en-US" dirty="0" smtClean="0"/>
              <a:t>Document supervision meetings, topics discussed and any agreements made</a:t>
            </a:r>
          </a:p>
          <a:p>
            <a:endParaRPr lang="en-US" dirty="0" smtClean="0"/>
          </a:p>
          <a:p>
            <a:endParaRPr lang="en-US" dirty="0"/>
          </a:p>
        </p:txBody>
      </p:sp>
    </p:spTree>
    <p:extLst>
      <p:ext uri="{BB962C8B-B14F-4D97-AF65-F5344CB8AC3E}">
        <p14:creationId xmlns:p14="http://schemas.microsoft.com/office/powerpoint/2010/main" val="3521330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Instructor Supervision Notes:</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sz="3600" dirty="0" smtClean="0">
                <a:hlinkClick r:id="rId2" action="ppaction://hlinkfile"/>
              </a:rPr>
              <a:t>field instructor supervision notes.docx</a:t>
            </a:r>
            <a:endParaRPr lang="en-US" sz="3600" dirty="0"/>
          </a:p>
        </p:txBody>
      </p:sp>
    </p:spTree>
    <p:extLst>
      <p:ext uri="{BB962C8B-B14F-4D97-AF65-F5344CB8AC3E}">
        <p14:creationId xmlns:p14="http://schemas.microsoft.com/office/powerpoint/2010/main" val="736861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1029736"/>
          </a:xfrm>
        </p:spPr>
        <p:txBody>
          <a:bodyPr>
            <a:normAutofit fontScale="90000"/>
          </a:bodyPr>
          <a:lstStyle/>
          <a:p>
            <a:r>
              <a:rPr lang="en-US" dirty="0" smtClean="0"/>
              <a:t>Considerations When Supervising Students</a:t>
            </a:r>
            <a:endParaRPr lang="en-US" dirty="0"/>
          </a:p>
        </p:txBody>
      </p:sp>
      <p:sp>
        <p:nvSpPr>
          <p:cNvPr id="3" name="Content Placeholder 2"/>
          <p:cNvSpPr>
            <a:spLocks noGrp="1"/>
          </p:cNvSpPr>
          <p:nvPr>
            <p:ph idx="1"/>
          </p:nvPr>
        </p:nvSpPr>
        <p:spPr>
          <a:xfrm>
            <a:off x="1043492" y="2514600"/>
            <a:ext cx="6777317" cy="3810000"/>
          </a:xfrm>
        </p:spPr>
        <p:txBody>
          <a:bodyPr>
            <a:normAutofit/>
          </a:bodyPr>
          <a:lstStyle/>
          <a:p>
            <a:pPr lvl="1"/>
            <a:r>
              <a:rPr lang="en-US" dirty="0" smtClean="0"/>
              <a:t>Level of personal/life experience</a:t>
            </a:r>
          </a:p>
          <a:p>
            <a:pPr lvl="1"/>
            <a:r>
              <a:rPr lang="en-US" dirty="0" smtClean="0"/>
              <a:t>Level of professional experience</a:t>
            </a:r>
          </a:p>
          <a:p>
            <a:pPr lvl="1"/>
            <a:r>
              <a:rPr lang="en-US" dirty="0" smtClean="0"/>
              <a:t>Individual characteristics and backgrounds</a:t>
            </a:r>
          </a:p>
          <a:p>
            <a:pPr lvl="1"/>
            <a:r>
              <a:rPr lang="en-US" dirty="0" smtClean="0"/>
              <a:t>Differences in learning styles</a:t>
            </a:r>
          </a:p>
          <a:p>
            <a:pPr lvl="1"/>
            <a:r>
              <a:rPr lang="en-US" dirty="0" smtClean="0"/>
              <a:t>Differences in communication styles</a:t>
            </a:r>
          </a:p>
          <a:p>
            <a:pPr lvl="1"/>
            <a:r>
              <a:rPr lang="en-US" dirty="0" smtClean="0"/>
              <a:t>Attachment</a:t>
            </a:r>
          </a:p>
          <a:p>
            <a:pPr lvl="1"/>
            <a:r>
              <a:rPr lang="en-US" dirty="0" smtClean="0"/>
              <a:t>Stages of Internship</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419600"/>
            <a:ext cx="2905125" cy="1571625"/>
          </a:xfrm>
          <a:prstGeom prst="rect">
            <a:avLst/>
          </a:prstGeom>
        </p:spPr>
      </p:pic>
    </p:spTree>
    <p:extLst>
      <p:ext uri="{BB962C8B-B14F-4D97-AF65-F5344CB8AC3E}">
        <p14:creationId xmlns:p14="http://schemas.microsoft.com/office/powerpoint/2010/main" val="3534292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Developmental Stages of Internships</a:t>
            </a:r>
            <a:endParaRPr lang="en-US" dirty="0"/>
          </a:p>
        </p:txBody>
      </p:sp>
      <p:sp>
        <p:nvSpPr>
          <p:cNvPr id="2" name="Content Placeholder 1"/>
          <p:cNvSpPr>
            <a:spLocks noGrp="1"/>
          </p:cNvSpPr>
          <p:nvPr>
            <p:ph idx="1"/>
          </p:nvPr>
        </p:nvSpPr>
        <p:spPr>
          <a:xfrm>
            <a:off x="872067" y="1752600"/>
            <a:ext cx="7408333" cy="4953000"/>
          </a:xfrm>
        </p:spPr>
        <p:txBody>
          <a:bodyPr>
            <a:normAutofit/>
          </a:bodyPr>
          <a:lstStyle/>
          <a:p>
            <a:r>
              <a:rPr lang="en-US" sz="2800" b="1" dirty="0"/>
              <a:t>Stage One: </a:t>
            </a:r>
            <a:r>
              <a:rPr lang="en-US" sz="2800" dirty="0"/>
              <a:t>Arranging and Anticipating an Internship</a:t>
            </a:r>
          </a:p>
          <a:p>
            <a:r>
              <a:rPr lang="en-US" sz="2800" b="1" dirty="0"/>
              <a:t>Stage Two: </a:t>
            </a:r>
            <a:r>
              <a:rPr lang="en-US" sz="2800" dirty="0"/>
              <a:t>Orientation and Establishing Identity</a:t>
            </a:r>
          </a:p>
          <a:p>
            <a:r>
              <a:rPr lang="en-US" sz="2800" b="1" dirty="0"/>
              <a:t>Stage Three: </a:t>
            </a:r>
            <a:r>
              <a:rPr lang="en-US" sz="2800" dirty="0"/>
              <a:t>Reconciling Expectations with Reality</a:t>
            </a:r>
          </a:p>
          <a:p>
            <a:r>
              <a:rPr lang="en-US" sz="2800" b="1" dirty="0"/>
              <a:t>Stage Four: </a:t>
            </a:r>
            <a:r>
              <a:rPr lang="en-US" sz="2800" dirty="0"/>
              <a:t>Productivity and Independence</a:t>
            </a:r>
          </a:p>
          <a:p>
            <a:r>
              <a:rPr lang="en-US" sz="2800" b="1" dirty="0"/>
              <a:t>Stage Five: </a:t>
            </a:r>
            <a:r>
              <a:rPr lang="en-US" sz="2800" dirty="0"/>
              <a:t>Closure</a:t>
            </a:r>
          </a:p>
          <a:p>
            <a:r>
              <a:rPr lang="en-US" sz="2800" b="1" dirty="0"/>
              <a:t>Stage Six: </a:t>
            </a:r>
            <a:r>
              <a:rPr lang="en-US" sz="2800" dirty="0"/>
              <a:t>Re-Entry and Practical </a:t>
            </a:r>
            <a:r>
              <a:rPr lang="en-US" sz="2800" dirty="0" smtClean="0"/>
              <a:t>Applications</a:t>
            </a:r>
          </a:p>
          <a:p>
            <a:pPr lvl="1"/>
            <a:r>
              <a:rPr lang="en-US" sz="1200" dirty="0"/>
              <a:t>Adapted from "The Internship as Partnership: A Handbook for Campus-Based Coordinators and Advisors," edited and published by the National Society for Experiential Education, 1995 via Washington State University Webpage.</a:t>
            </a:r>
          </a:p>
          <a:p>
            <a:pPr lvl="1"/>
            <a:endParaRPr lang="en-US" sz="1200" dirty="0"/>
          </a:p>
        </p:txBody>
      </p:sp>
    </p:spTree>
    <p:extLst>
      <p:ext uri="{BB962C8B-B14F-4D97-AF65-F5344CB8AC3E}">
        <p14:creationId xmlns:p14="http://schemas.microsoft.com/office/powerpoint/2010/main" val="173345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of Supervision Changes Over Time: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Stage One: </a:t>
            </a:r>
            <a:r>
              <a:rPr lang="en-US" dirty="0"/>
              <a:t>Arranging and Anticipating an </a:t>
            </a:r>
            <a:r>
              <a:rPr lang="en-US" dirty="0" smtClean="0"/>
              <a:t>Internship –  </a:t>
            </a:r>
            <a:r>
              <a:rPr lang="en-US" dirty="0" smtClean="0">
                <a:solidFill>
                  <a:schemeClr val="accent4">
                    <a:lumMod val="50000"/>
                  </a:schemeClr>
                </a:solidFill>
              </a:rPr>
              <a:t>corresponds with the stage of preparing yourself and the agency for the intern’s arrival</a:t>
            </a:r>
          </a:p>
          <a:p>
            <a:r>
              <a:rPr lang="en-US" b="1" dirty="0" smtClean="0"/>
              <a:t>Stage </a:t>
            </a:r>
            <a:r>
              <a:rPr lang="en-US" b="1" dirty="0"/>
              <a:t>Two: </a:t>
            </a:r>
            <a:r>
              <a:rPr lang="en-US" dirty="0"/>
              <a:t>Orientation and Establishing </a:t>
            </a:r>
            <a:r>
              <a:rPr lang="en-US" dirty="0" smtClean="0"/>
              <a:t>Identity – </a:t>
            </a:r>
            <a:r>
              <a:rPr lang="en-US" dirty="0" smtClean="0">
                <a:solidFill>
                  <a:schemeClr val="accent4">
                    <a:lumMod val="50000"/>
                  </a:schemeClr>
                </a:solidFill>
              </a:rPr>
              <a:t>corresponds with explaining roles, setting boundaries, getting to know the student, and writing a learning agreement</a:t>
            </a:r>
          </a:p>
          <a:p>
            <a:r>
              <a:rPr lang="en-US" b="1" dirty="0" smtClean="0"/>
              <a:t>Stage </a:t>
            </a:r>
            <a:r>
              <a:rPr lang="en-US" b="1" dirty="0"/>
              <a:t>Three: </a:t>
            </a:r>
            <a:r>
              <a:rPr lang="en-US" dirty="0"/>
              <a:t>Reconciling Expectations with </a:t>
            </a:r>
            <a:r>
              <a:rPr lang="en-US" dirty="0" smtClean="0"/>
              <a:t>Reality – </a:t>
            </a:r>
            <a:r>
              <a:rPr lang="en-US" dirty="0" smtClean="0">
                <a:solidFill>
                  <a:schemeClr val="accent4">
                    <a:lumMod val="50000"/>
                  </a:schemeClr>
                </a:solidFill>
              </a:rPr>
              <a:t>corresponds with building and deepening the professional relationship, focus on skill building, and understanding obstacles and challenges</a:t>
            </a:r>
            <a:endParaRPr lang="en-US" dirty="0">
              <a:solidFill>
                <a:schemeClr val="accent4">
                  <a:lumMod val="50000"/>
                </a:schemeClr>
              </a:solidFill>
            </a:endParaRPr>
          </a:p>
          <a:p>
            <a:endParaRPr lang="en-US" dirty="0"/>
          </a:p>
        </p:txBody>
      </p:sp>
    </p:spTree>
    <p:extLst>
      <p:ext uri="{BB962C8B-B14F-4D97-AF65-F5344CB8AC3E}">
        <p14:creationId xmlns:p14="http://schemas.microsoft.com/office/powerpoint/2010/main" val="41903327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of Supervision Changes Over Time (cont’d):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Stage </a:t>
            </a:r>
            <a:r>
              <a:rPr lang="en-US" b="1" dirty="0"/>
              <a:t>Four: </a:t>
            </a:r>
            <a:r>
              <a:rPr lang="en-US" dirty="0"/>
              <a:t>Productivity and </a:t>
            </a:r>
            <a:r>
              <a:rPr lang="en-US" dirty="0" smtClean="0"/>
              <a:t>Independence – </a:t>
            </a:r>
            <a:r>
              <a:rPr lang="en-US" dirty="0" smtClean="0">
                <a:solidFill>
                  <a:schemeClr val="accent4">
                    <a:lumMod val="50000"/>
                  </a:schemeClr>
                </a:solidFill>
              </a:rPr>
              <a:t>corresponds with critical thinking and conceptualizing, building self-awareness, evaluating, increasing autonomous practice, and integrating theory and practice</a:t>
            </a:r>
          </a:p>
          <a:p>
            <a:r>
              <a:rPr lang="en-US" b="1" dirty="0" smtClean="0"/>
              <a:t>Stage </a:t>
            </a:r>
            <a:r>
              <a:rPr lang="en-US" b="1" dirty="0"/>
              <a:t>Five: </a:t>
            </a:r>
            <a:r>
              <a:rPr lang="en-US" dirty="0" smtClean="0"/>
              <a:t>Closure – </a:t>
            </a:r>
            <a:r>
              <a:rPr lang="en-US" dirty="0" smtClean="0">
                <a:solidFill>
                  <a:schemeClr val="accent4">
                    <a:lumMod val="50000"/>
                  </a:schemeClr>
                </a:solidFill>
              </a:rPr>
              <a:t>corresponds with clarifying skill development, reviewing progress, managing transitions, and good byes</a:t>
            </a:r>
          </a:p>
          <a:p>
            <a:r>
              <a:rPr lang="en-US" b="1" dirty="0" smtClean="0"/>
              <a:t>Stage </a:t>
            </a:r>
            <a:r>
              <a:rPr lang="en-US" b="1" dirty="0"/>
              <a:t>Six: </a:t>
            </a:r>
            <a:r>
              <a:rPr lang="en-US" dirty="0"/>
              <a:t>Re-Entry and Practical </a:t>
            </a:r>
            <a:r>
              <a:rPr lang="en-US" dirty="0" smtClean="0"/>
              <a:t>Applications – </a:t>
            </a:r>
            <a:r>
              <a:rPr lang="en-US" dirty="0" smtClean="0">
                <a:solidFill>
                  <a:schemeClr val="accent4">
                    <a:lumMod val="50000"/>
                  </a:schemeClr>
                </a:solidFill>
              </a:rPr>
              <a:t>corresponds with supporting professional development and job seeking</a:t>
            </a:r>
            <a:endParaRPr lang="en-US" dirty="0">
              <a:solidFill>
                <a:schemeClr val="accent4">
                  <a:lumMod val="50000"/>
                </a:schemeClr>
              </a:solidFill>
            </a:endParaRPr>
          </a:p>
          <a:p>
            <a:endParaRPr lang="en-US" dirty="0"/>
          </a:p>
        </p:txBody>
      </p:sp>
    </p:spTree>
    <p:extLst>
      <p:ext uri="{BB962C8B-B14F-4D97-AF65-F5344CB8AC3E}">
        <p14:creationId xmlns:p14="http://schemas.microsoft.com/office/powerpoint/2010/main" val="32950284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smtClean="0"/>
              <a:t>Attend to Liability Issues:</a:t>
            </a:r>
            <a:endParaRPr lang="en-US" dirty="0"/>
          </a:p>
        </p:txBody>
      </p:sp>
      <p:sp>
        <p:nvSpPr>
          <p:cNvPr id="3" name="Content Placeholder 2"/>
          <p:cNvSpPr>
            <a:spLocks noGrp="1"/>
          </p:cNvSpPr>
          <p:nvPr>
            <p:ph idx="1"/>
          </p:nvPr>
        </p:nvSpPr>
        <p:spPr>
          <a:xfrm>
            <a:off x="1043492" y="1828800"/>
            <a:ext cx="6777317" cy="4003829"/>
          </a:xfrm>
        </p:spPr>
        <p:txBody>
          <a:bodyPr>
            <a:normAutofit/>
          </a:bodyPr>
          <a:lstStyle/>
          <a:p>
            <a:r>
              <a:rPr lang="en-US" dirty="0"/>
              <a:t>S</a:t>
            </a:r>
            <a:r>
              <a:rPr lang="en-US" dirty="0" smtClean="0"/>
              <a:t>tudent Status</a:t>
            </a:r>
          </a:p>
          <a:p>
            <a:r>
              <a:rPr lang="en-US" dirty="0" smtClean="0"/>
              <a:t>Appropriate Intervention</a:t>
            </a:r>
          </a:p>
          <a:p>
            <a:r>
              <a:rPr lang="en-US" dirty="0" smtClean="0"/>
              <a:t>Confidentiality</a:t>
            </a:r>
          </a:p>
          <a:p>
            <a:r>
              <a:rPr lang="en-US" dirty="0" smtClean="0"/>
              <a:t>Protection of Third Parties</a:t>
            </a:r>
          </a:p>
          <a:p>
            <a:r>
              <a:rPr lang="en-US" dirty="0" smtClean="0"/>
              <a:t>Prevention of Suicide</a:t>
            </a:r>
          </a:p>
          <a:p>
            <a:r>
              <a:rPr lang="en-US" dirty="0" smtClean="0"/>
              <a:t>Referring Clients to Specialists</a:t>
            </a:r>
          </a:p>
          <a:p>
            <a:r>
              <a:rPr lang="en-US" dirty="0" smtClean="0"/>
              <a:t>Professional Misconduct</a:t>
            </a:r>
          </a:p>
          <a:p>
            <a:r>
              <a:rPr lang="en-US" dirty="0" smtClean="0"/>
              <a:t>Mandated Reporting</a:t>
            </a:r>
            <a:endParaRPr lang="en-US" dirty="0"/>
          </a:p>
        </p:txBody>
      </p:sp>
    </p:spTree>
    <p:extLst>
      <p:ext uri="{BB962C8B-B14F-4D97-AF65-F5344CB8AC3E}">
        <p14:creationId xmlns:p14="http://schemas.microsoft.com/office/powerpoint/2010/main" val="2868539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dirty="0" smtClean="0"/>
              <a:t>Minimizing Liability</a:t>
            </a:r>
            <a:endParaRPr lang="en-US" dirty="0"/>
          </a:p>
        </p:txBody>
      </p:sp>
      <p:sp>
        <p:nvSpPr>
          <p:cNvPr id="3" name="Content Placeholder 2"/>
          <p:cNvSpPr>
            <a:spLocks noGrp="1"/>
          </p:cNvSpPr>
          <p:nvPr>
            <p:ph idx="1"/>
          </p:nvPr>
        </p:nvSpPr>
        <p:spPr>
          <a:xfrm>
            <a:off x="1043492" y="1676400"/>
            <a:ext cx="6777317" cy="4495800"/>
          </a:xfrm>
        </p:spPr>
        <p:txBody>
          <a:bodyPr>
            <a:normAutofit/>
          </a:bodyPr>
          <a:lstStyle/>
          <a:p>
            <a:r>
              <a:rPr lang="en-US" dirty="0" smtClean="0"/>
              <a:t>Assessment of student’s abilities and progress</a:t>
            </a:r>
          </a:p>
          <a:p>
            <a:r>
              <a:rPr lang="en-US" dirty="0" smtClean="0"/>
              <a:t>Back-up Supervision</a:t>
            </a:r>
          </a:p>
          <a:p>
            <a:r>
              <a:rPr lang="en-US" dirty="0" smtClean="0"/>
              <a:t>Written policies for risk/safety</a:t>
            </a:r>
          </a:p>
          <a:p>
            <a:r>
              <a:rPr lang="en-US" dirty="0" smtClean="0"/>
              <a:t>Orientation and review of confidentiality and mandated reporting</a:t>
            </a:r>
          </a:p>
          <a:p>
            <a:r>
              <a:rPr lang="en-US" dirty="0" smtClean="0"/>
              <a:t>Prepare students to inform clients of student status</a:t>
            </a:r>
          </a:p>
          <a:p>
            <a:r>
              <a:rPr lang="en-US" dirty="0" smtClean="0"/>
              <a:t>Address ethical conflicts and values</a:t>
            </a:r>
          </a:p>
          <a:p>
            <a:r>
              <a:rPr lang="en-US" dirty="0" smtClean="0"/>
              <a:t>Documentation</a:t>
            </a:r>
          </a:p>
          <a:p>
            <a:r>
              <a:rPr lang="en-US" dirty="0" smtClean="0"/>
              <a:t>Provide adequate orientation and safety training</a:t>
            </a:r>
          </a:p>
          <a:p>
            <a:endParaRPr lang="en-US" dirty="0"/>
          </a:p>
        </p:txBody>
      </p:sp>
    </p:spTree>
    <p:extLst>
      <p:ext uri="{BB962C8B-B14F-4D97-AF65-F5344CB8AC3E}">
        <p14:creationId xmlns:p14="http://schemas.microsoft.com/office/powerpoint/2010/main" val="662547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Proof of Liability Insurance (SJSU)</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www.sjsu.edu/socialwork/docs/2013-2014%20SPLIP%20Certificate.pdf</a:t>
            </a:r>
            <a:endParaRPr lang="en-US" dirty="0" smtClean="0"/>
          </a:p>
          <a:p>
            <a:endParaRPr lang="en-US" dirty="0"/>
          </a:p>
        </p:txBody>
      </p:sp>
    </p:spTree>
    <p:extLst>
      <p:ext uri="{BB962C8B-B14F-4D97-AF65-F5344CB8AC3E}">
        <p14:creationId xmlns:p14="http://schemas.microsoft.com/office/powerpoint/2010/main" val="4074882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Managing Challenges</a:t>
            </a:r>
            <a:endParaRPr lang="en-US" dirty="0"/>
          </a:p>
        </p:txBody>
      </p:sp>
      <p:sp>
        <p:nvSpPr>
          <p:cNvPr id="2" name="Content Placeholder 1"/>
          <p:cNvSpPr>
            <a:spLocks noGrp="1"/>
          </p:cNvSpPr>
          <p:nvPr>
            <p:ph idx="1"/>
          </p:nvPr>
        </p:nvSpPr>
        <p:spPr/>
        <p:txBody>
          <a:bodyPr>
            <a:normAutofit/>
          </a:bodyPr>
          <a:lstStyle/>
          <a:p>
            <a:endParaRPr lang="en-US" sz="4000" dirty="0" smtClean="0"/>
          </a:p>
          <a:p>
            <a:r>
              <a:rPr lang="en-US" sz="4000" dirty="0" smtClean="0"/>
              <a:t>Common or individual experiences or strategies you have used with specific students?</a:t>
            </a:r>
            <a:endParaRPr lang="en-US" sz="4000" dirty="0"/>
          </a:p>
        </p:txBody>
      </p:sp>
    </p:spTree>
    <p:extLst>
      <p:ext uri="{BB962C8B-B14F-4D97-AF65-F5344CB8AC3E}">
        <p14:creationId xmlns:p14="http://schemas.microsoft.com/office/powerpoint/2010/main" val="681904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Mission </a:t>
            </a:r>
            <a:endParaRPr lang="en-US" dirty="0"/>
          </a:p>
        </p:txBody>
      </p:sp>
      <p:sp>
        <p:nvSpPr>
          <p:cNvPr id="3" name="Content Placeholder 2"/>
          <p:cNvSpPr>
            <a:spLocks noGrp="1"/>
          </p:cNvSpPr>
          <p:nvPr>
            <p:ph idx="1"/>
          </p:nvPr>
        </p:nvSpPr>
        <p:spPr>
          <a:xfrm>
            <a:off x="1043492" y="2323652"/>
            <a:ext cx="6777317" cy="3696148"/>
          </a:xfrm>
        </p:spPr>
        <p:txBody>
          <a:bodyPr>
            <a:normAutofit/>
          </a:bodyPr>
          <a:lstStyle/>
          <a:p>
            <a:pPr marL="68580" indent="0">
              <a:buNone/>
            </a:pPr>
            <a:r>
              <a:rPr lang="en-US" sz="2800" dirty="0"/>
              <a:t>The mission of the School of Social Work at San José State University is to prepare social work professionals for effective, ethical practice and leadership from a </a:t>
            </a:r>
            <a:r>
              <a:rPr lang="en-US" sz="2800" dirty="0" smtClean="0"/>
              <a:t>transcultural </a:t>
            </a:r>
            <a:r>
              <a:rPr lang="en-US" sz="2800" dirty="0"/>
              <a:t>perspective with diverse individuals, families and communities.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5257800"/>
            <a:ext cx="1863466" cy="1066800"/>
          </a:xfrm>
          <a:prstGeom prst="rect">
            <a:avLst/>
          </a:prstGeom>
        </p:spPr>
      </p:pic>
    </p:spTree>
    <p:extLst>
      <p:ext uri="{BB962C8B-B14F-4D97-AF65-F5344CB8AC3E}">
        <p14:creationId xmlns:p14="http://schemas.microsoft.com/office/powerpoint/2010/main" val="2516504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Managing Challenging Students – Ideas to Keep in Mind</a:t>
            </a:r>
            <a:endParaRPr lang="en-US" dirty="0"/>
          </a:p>
        </p:txBody>
      </p:sp>
      <p:sp>
        <p:nvSpPr>
          <p:cNvPr id="2" name="Content Placeholder 1"/>
          <p:cNvSpPr>
            <a:spLocks noGrp="1"/>
          </p:cNvSpPr>
          <p:nvPr>
            <p:ph idx="1"/>
          </p:nvPr>
        </p:nvSpPr>
        <p:spPr/>
        <p:txBody>
          <a:bodyPr/>
          <a:lstStyle/>
          <a:p>
            <a:pPr>
              <a:buFont typeface="Wingdings" charset="2"/>
              <a:buChar char="q"/>
            </a:pPr>
            <a:r>
              <a:rPr lang="en-US" dirty="0"/>
              <a:t>Some level of </a:t>
            </a:r>
            <a:r>
              <a:rPr lang="en-US" dirty="0" smtClean="0"/>
              <a:t>challenges </a:t>
            </a:r>
            <a:r>
              <a:rPr lang="en-US" dirty="0"/>
              <a:t>is likely</a:t>
            </a:r>
          </a:p>
          <a:p>
            <a:pPr>
              <a:buFont typeface="Wingdings" charset="2"/>
              <a:buChar char="q"/>
            </a:pPr>
            <a:r>
              <a:rPr lang="en-US" dirty="0">
                <a:solidFill>
                  <a:srgbClr val="FF0000"/>
                </a:solidFill>
              </a:rPr>
              <a:t>Most students with problematic behaviors complete their internships successfully</a:t>
            </a:r>
          </a:p>
          <a:p>
            <a:pPr>
              <a:buFont typeface="Wingdings" charset="2"/>
              <a:buChar char="q"/>
            </a:pPr>
            <a:r>
              <a:rPr lang="en-US" dirty="0"/>
              <a:t>Student </a:t>
            </a:r>
            <a:r>
              <a:rPr lang="en-US" dirty="0" smtClean="0"/>
              <a:t>challenges </a:t>
            </a:r>
            <a:r>
              <a:rPr lang="en-US" dirty="0"/>
              <a:t>provide opportunities for Field Instructor growth</a:t>
            </a:r>
          </a:p>
          <a:p>
            <a:pPr>
              <a:buFont typeface="Wingdings" charset="2"/>
              <a:buChar char="q"/>
            </a:pPr>
            <a:r>
              <a:rPr lang="en-US" dirty="0"/>
              <a:t>Most Important – </a:t>
            </a:r>
            <a:r>
              <a:rPr lang="en-US" dirty="0" smtClean="0"/>
              <a:t>address issues as they arise, </a:t>
            </a:r>
            <a:r>
              <a:rPr lang="en-US" dirty="0"/>
              <a:t>ask for help, don’t personalize</a:t>
            </a:r>
          </a:p>
        </p:txBody>
      </p:sp>
    </p:spTree>
    <p:extLst>
      <p:ext uri="{BB962C8B-B14F-4D97-AF65-F5344CB8AC3E}">
        <p14:creationId xmlns:p14="http://schemas.microsoft.com/office/powerpoint/2010/main" val="39959615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637264"/>
          </a:xfrm>
        </p:spPr>
        <p:txBody>
          <a:bodyPr>
            <a:normAutofit/>
          </a:bodyPr>
          <a:lstStyle/>
          <a:p>
            <a:r>
              <a:rPr lang="en-US" sz="3200" dirty="0" smtClean="0"/>
              <a:t>Steps for Managing Challenging Students</a:t>
            </a:r>
            <a:endParaRPr lang="en-US" sz="3200" dirty="0"/>
          </a:p>
        </p:txBody>
      </p:sp>
      <p:sp>
        <p:nvSpPr>
          <p:cNvPr id="3" name="Content Placeholder 2"/>
          <p:cNvSpPr>
            <a:spLocks noGrp="1"/>
          </p:cNvSpPr>
          <p:nvPr>
            <p:ph idx="1"/>
          </p:nvPr>
        </p:nvSpPr>
        <p:spPr/>
        <p:txBody>
          <a:bodyPr>
            <a:normAutofit fontScale="25000" lnSpcReduction="20000"/>
          </a:bodyPr>
          <a:lstStyle/>
          <a:p>
            <a:pPr>
              <a:buFont typeface="Wingdings" charset="2"/>
              <a:buChar char="q"/>
            </a:pPr>
            <a:r>
              <a:rPr lang="en-US" sz="9600" dirty="0"/>
              <a:t>Identify the problem and discuss with the student (it will not go away on it’s own)</a:t>
            </a:r>
          </a:p>
          <a:p>
            <a:pPr>
              <a:buFont typeface="Wingdings" charset="2"/>
              <a:buChar char="q"/>
            </a:pPr>
            <a:r>
              <a:rPr lang="en-US" sz="9600" dirty="0"/>
              <a:t>Ask for </a:t>
            </a:r>
            <a:r>
              <a:rPr lang="en-US" sz="9600" dirty="0" smtClean="0"/>
              <a:t>help (FFL and colleagues)</a:t>
            </a:r>
            <a:endParaRPr lang="en-US" sz="9600" dirty="0"/>
          </a:p>
          <a:p>
            <a:pPr>
              <a:buFont typeface="Wingdings" charset="2"/>
              <a:buChar char="q"/>
            </a:pPr>
            <a:r>
              <a:rPr lang="en-US" sz="9600" dirty="0"/>
              <a:t>Explain </a:t>
            </a:r>
            <a:r>
              <a:rPr lang="en-US" sz="9600" dirty="0" smtClean="0"/>
              <a:t>to the student why </a:t>
            </a:r>
            <a:r>
              <a:rPr lang="en-US" sz="9600" dirty="0"/>
              <a:t>it’s a problem</a:t>
            </a:r>
          </a:p>
          <a:p>
            <a:pPr>
              <a:buFont typeface="Wingdings" charset="2"/>
              <a:buChar char="q"/>
            </a:pPr>
            <a:r>
              <a:rPr lang="en-US" sz="9600" dirty="0"/>
              <a:t>Help the student strategize how to manage the problem</a:t>
            </a:r>
          </a:p>
          <a:p>
            <a:pPr>
              <a:buFont typeface="Wingdings" charset="2"/>
              <a:buChar char="q"/>
            </a:pPr>
            <a:r>
              <a:rPr lang="en-US" sz="9600" dirty="0"/>
              <a:t>Ask for help</a:t>
            </a:r>
          </a:p>
          <a:p>
            <a:pPr>
              <a:buFont typeface="Wingdings" charset="2"/>
              <a:buChar char="q"/>
            </a:pPr>
            <a:r>
              <a:rPr lang="en-US" sz="9600" dirty="0"/>
              <a:t>Check out your own process</a:t>
            </a:r>
          </a:p>
          <a:p>
            <a:pPr>
              <a:buFont typeface="Wingdings" charset="2"/>
              <a:buChar char="q"/>
            </a:pPr>
            <a:r>
              <a:rPr lang="en-US" sz="9600" dirty="0"/>
              <a:t>Ask for help </a:t>
            </a:r>
          </a:p>
          <a:p>
            <a:endParaRPr lang="en-US" sz="9600" dirty="0" smtClean="0"/>
          </a:p>
          <a:p>
            <a:endParaRPr lang="en-US" dirty="0"/>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5563541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When a student is in crisis:</a:t>
            </a:r>
            <a:endParaRPr lang="en-US" dirty="0"/>
          </a:p>
        </p:txBody>
      </p:sp>
      <p:sp>
        <p:nvSpPr>
          <p:cNvPr id="2" name="Content Placeholder 1"/>
          <p:cNvSpPr>
            <a:spLocks noGrp="1"/>
          </p:cNvSpPr>
          <p:nvPr>
            <p:ph idx="1"/>
          </p:nvPr>
        </p:nvSpPr>
        <p:spPr/>
        <p:txBody>
          <a:bodyPr/>
          <a:lstStyle/>
          <a:p>
            <a:pPr>
              <a:buFont typeface="Wingdings" charset="2"/>
              <a:buChar char="q"/>
            </a:pPr>
            <a:r>
              <a:rPr lang="en-US" dirty="0"/>
              <a:t>Use crisis intervention model</a:t>
            </a:r>
          </a:p>
          <a:p>
            <a:pPr>
              <a:buFont typeface="Wingdings" charset="2"/>
              <a:buChar char="q"/>
            </a:pPr>
            <a:r>
              <a:rPr lang="en-US" dirty="0" smtClean="0"/>
              <a:t>Make </a:t>
            </a:r>
            <a:r>
              <a:rPr lang="en-US" dirty="0"/>
              <a:t>sure that the student and their clients are safe. </a:t>
            </a:r>
          </a:p>
          <a:p>
            <a:pPr>
              <a:buFont typeface="Wingdings" charset="2"/>
              <a:buChar char="q"/>
            </a:pPr>
            <a:r>
              <a:rPr lang="en-US" dirty="0" smtClean="0"/>
              <a:t>What </a:t>
            </a:r>
            <a:r>
              <a:rPr lang="en-US" dirty="0"/>
              <a:t>needs to happen initially/in the short term for student and his or her clients</a:t>
            </a:r>
          </a:p>
          <a:p>
            <a:pPr>
              <a:buFont typeface="Wingdings" charset="2"/>
              <a:buChar char="q"/>
            </a:pPr>
            <a:r>
              <a:rPr lang="en-US" dirty="0"/>
              <a:t>What is the longer range plan for student and clients</a:t>
            </a:r>
          </a:p>
          <a:p>
            <a:pPr>
              <a:buFont typeface="Wingdings" charset="2"/>
              <a:buChar char="q"/>
            </a:pPr>
            <a:r>
              <a:rPr lang="en-US" dirty="0"/>
              <a:t>Ask for </a:t>
            </a:r>
            <a:r>
              <a:rPr lang="en-US" dirty="0" smtClean="0"/>
              <a:t>help (early and often)</a:t>
            </a:r>
            <a:endParaRPr lang="en-US" dirty="0"/>
          </a:p>
          <a:p>
            <a:endParaRPr lang="en-US" dirty="0"/>
          </a:p>
        </p:txBody>
      </p:sp>
    </p:spTree>
    <p:extLst>
      <p:ext uri="{BB962C8B-B14F-4D97-AF65-F5344CB8AC3E}">
        <p14:creationId xmlns:p14="http://schemas.microsoft.com/office/powerpoint/2010/main" val="9868580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When the Challenge is the Agency Environment</a:t>
            </a:r>
            <a:endParaRPr lang="en-US" dirty="0"/>
          </a:p>
        </p:txBody>
      </p:sp>
      <p:sp>
        <p:nvSpPr>
          <p:cNvPr id="2" name="Content Placeholder 1"/>
          <p:cNvSpPr>
            <a:spLocks noGrp="1"/>
          </p:cNvSpPr>
          <p:nvPr>
            <p:ph idx="1"/>
          </p:nvPr>
        </p:nvSpPr>
        <p:spPr/>
        <p:txBody>
          <a:bodyPr/>
          <a:lstStyle/>
          <a:p>
            <a:r>
              <a:rPr lang="en-US" sz="2000" dirty="0" smtClean="0"/>
              <a:t>Practice self-care (it’s also good modeling for your intern)</a:t>
            </a:r>
          </a:p>
          <a:p>
            <a:r>
              <a:rPr lang="en-US" sz="2000" dirty="0" smtClean="0"/>
              <a:t>Seek support for yourself, just not from the student</a:t>
            </a:r>
          </a:p>
          <a:p>
            <a:r>
              <a:rPr lang="en-US" sz="2000" dirty="0" smtClean="0"/>
              <a:t>Consider whether the FFL or Field Education Office can assist you regarding needs and/or supports for your student</a:t>
            </a:r>
          </a:p>
          <a:p>
            <a:r>
              <a:rPr lang="en-US" sz="2000" dirty="0" smtClean="0"/>
              <a:t>Stay upbeat with your student – field instruction is an opportunity have a positive impact on student(s) and shape his or her lifetime of practice</a:t>
            </a:r>
          </a:p>
          <a:p>
            <a:r>
              <a:rPr lang="en-US" sz="2000" dirty="0" smtClean="0"/>
              <a:t>Use strategies that work for you to stay focused</a:t>
            </a:r>
          </a:p>
          <a:p>
            <a:r>
              <a:rPr lang="en-US" sz="2000" dirty="0" smtClean="0"/>
              <a:t>Act as if (fake it until something changes)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5279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and Tips for New FIs</a:t>
            </a:r>
            <a:endParaRPr lang="en-US" dirty="0"/>
          </a:p>
        </p:txBody>
      </p:sp>
      <p:sp>
        <p:nvSpPr>
          <p:cNvPr id="3" name="Content Placeholder 2"/>
          <p:cNvSpPr>
            <a:spLocks noGrp="1"/>
          </p:cNvSpPr>
          <p:nvPr>
            <p:ph idx="1"/>
          </p:nvPr>
        </p:nvSpPr>
        <p:spPr/>
        <p:txBody>
          <a:bodyPr/>
          <a:lstStyle/>
          <a:p>
            <a:r>
              <a:rPr lang="en-US" dirty="0" smtClean="0"/>
              <a:t>What do you wish you had known before supervising for the first time?</a:t>
            </a:r>
          </a:p>
          <a:p>
            <a:r>
              <a:rPr lang="en-US" dirty="0" smtClean="0"/>
              <a:t>What did your most challenging student teach you?</a:t>
            </a:r>
          </a:p>
          <a:p>
            <a:r>
              <a:rPr lang="en-US" dirty="0" smtClean="0"/>
              <a:t>Any other hints or tips?</a:t>
            </a:r>
          </a:p>
          <a:p>
            <a:endParaRPr lang="en-US" dirty="0"/>
          </a:p>
        </p:txBody>
      </p:sp>
    </p:spTree>
    <p:extLst>
      <p:ext uri="{BB962C8B-B14F-4D97-AF65-F5344CB8AC3E}">
        <p14:creationId xmlns:p14="http://schemas.microsoft.com/office/powerpoint/2010/main" val="2409552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Panel: Field Instructors, Faculty, and Students</a:t>
            </a:r>
            <a:endParaRPr lang="en-US" dirty="0"/>
          </a:p>
        </p:txBody>
      </p:sp>
      <p:sp>
        <p:nvSpPr>
          <p:cNvPr id="3" name="Content Placeholder 2"/>
          <p:cNvSpPr>
            <a:spLocks noGrp="1"/>
          </p:cNvSpPr>
          <p:nvPr>
            <p:ph idx="1"/>
          </p:nvPr>
        </p:nvSpPr>
        <p:spPr/>
        <p:txBody>
          <a:bodyPr>
            <a:normAutofit lnSpcReduction="10000"/>
          </a:bodyPr>
          <a:lstStyle/>
          <a:p>
            <a:r>
              <a:rPr lang="en-US" dirty="0" smtClean="0"/>
              <a:t>What field instruction practices have you found:</a:t>
            </a:r>
          </a:p>
          <a:p>
            <a:pPr lvl="1"/>
            <a:r>
              <a:rPr lang="en-US" dirty="0" smtClean="0"/>
              <a:t>To be especially successful</a:t>
            </a:r>
          </a:p>
          <a:p>
            <a:pPr lvl="1"/>
            <a:r>
              <a:rPr lang="en-US" dirty="0" smtClean="0"/>
              <a:t>Not so great/what not to do</a:t>
            </a:r>
          </a:p>
          <a:p>
            <a:pPr lvl="1"/>
            <a:r>
              <a:rPr lang="en-US" dirty="0" smtClean="0"/>
              <a:t>What do you wish you had known when you became a field instructor/what do wish your FI (s) had known or done?</a:t>
            </a:r>
          </a:p>
          <a:p>
            <a:pPr lvl="1"/>
            <a:endParaRPr lang="en-US" dirty="0"/>
          </a:p>
          <a:p>
            <a:pPr lvl="1"/>
            <a:r>
              <a:rPr lang="en-US" dirty="0" smtClean="0"/>
              <a:t>For Dr. Sen - Questions regarding Transcultural Practice or Theory?</a:t>
            </a:r>
          </a:p>
          <a:p>
            <a:pPr marL="301943" lvl="1" indent="0">
              <a:buNone/>
            </a:pPr>
            <a:endParaRPr lang="en-US" dirty="0" smtClean="0"/>
          </a:p>
          <a:p>
            <a:pPr lvl="1"/>
            <a:endParaRPr lang="en-US" dirty="0"/>
          </a:p>
        </p:txBody>
      </p:sp>
    </p:spTree>
    <p:extLst>
      <p:ext uri="{BB962C8B-B14F-4D97-AF65-F5344CB8AC3E}">
        <p14:creationId xmlns:p14="http://schemas.microsoft.com/office/powerpoint/2010/main" val="892647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Wrap-up and Questions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4760" y="3528060"/>
            <a:ext cx="944880" cy="94488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a:bodyPr>
          <a:lstStyle/>
          <a:p>
            <a:pPr marL="68580" indent="0">
              <a:buNone/>
            </a:pPr>
            <a:r>
              <a:rPr lang="en-US" dirty="0" smtClean="0"/>
              <a:t>Marion Bogo – Achieving Competence Through Field Education, 2010</a:t>
            </a:r>
          </a:p>
          <a:p>
            <a:pPr marL="68580" indent="0">
              <a:buNone/>
            </a:pPr>
            <a:endParaRPr lang="en-US" dirty="0"/>
          </a:p>
          <a:p>
            <a:pPr marL="0" indent="0">
              <a:spcBef>
                <a:spcPts val="0"/>
              </a:spcBef>
              <a:buNone/>
            </a:pPr>
            <a:r>
              <a:rPr lang="en-US" dirty="0">
                <a:ea typeface="Calibri"/>
              </a:rPr>
              <a:t>Fortune, A. E., &amp; Abramson, J. S. (1993). Predictors</a:t>
            </a:r>
            <a:endParaRPr lang="en-US" dirty="0">
              <a:ea typeface="SimSun"/>
            </a:endParaRPr>
          </a:p>
          <a:p>
            <a:pPr marL="0" indent="0">
              <a:spcBef>
                <a:spcPts val="0"/>
              </a:spcBef>
              <a:buNone/>
            </a:pPr>
            <a:r>
              <a:rPr lang="en-US" dirty="0">
                <a:ea typeface="Calibri"/>
              </a:rPr>
              <a:t>of satisfaction with Held practicum among</a:t>
            </a:r>
            <a:endParaRPr lang="en-US" dirty="0">
              <a:ea typeface="SimSun"/>
            </a:endParaRPr>
          </a:p>
          <a:p>
            <a:pPr marL="0" indent="0">
              <a:spcBef>
                <a:spcPts val="0"/>
              </a:spcBef>
              <a:buNone/>
            </a:pPr>
            <a:r>
              <a:rPr lang="en-US" dirty="0">
                <a:ea typeface="Calibri"/>
              </a:rPr>
              <a:t>social work students. </a:t>
            </a:r>
            <a:r>
              <a:rPr lang="en-US" i="1" dirty="0">
                <a:ea typeface="Calibri"/>
              </a:rPr>
              <a:t>The Clinical Supervisor,</a:t>
            </a:r>
            <a:endParaRPr lang="en-US" dirty="0">
              <a:ea typeface="SimSun"/>
            </a:endParaRPr>
          </a:p>
          <a:p>
            <a:pPr marL="0" indent="0">
              <a:spcBef>
                <a:spcPts val="0"/>
              </a:spcBef>
              <a:buNone/>
            </a:pPr>
            <a:r>
              <a:rPr lang="en-US" i="1" dirty="0">
                <a:ea typeface="Calibri"/>
              </a:rPr>
              <a:t>11,</a:t>
            </a:r>
            <a:r>
              <a:rPr lang="en-US" dirty="0">
                <a:ea typeface="Calibri"/>
              </a:rPr>
              <a:t>95-110.</a:t>
            </a:r>
            <a:endParaRPr lang="en-US" dirty="0">
              <a:ea typeface="SimSun"/>
            </a:endParaRPr>
          </a:p>
          <a:p>
            <a:pPr marL="68580" indent="0">
              <a:buNone/>
            </a:pPr>
            <a:endParaRPr lang="en-US" dirty="0"/>
          </a:p>
        </p:txBody>
      </p:sp>
    </p:spTree>
    <p:extLst>
      <p:ext uri="{BB962C8B-B14F-4D97-AF65-F5344CB8AC3E}">
        <p14:creationId xmlns:p14="http://schemas.microsoft.com/office/powerpoint/2010/main" val="97669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Education, Trans-Cultural &amp; Theoretical Perspectives Overview</a:t>
            </a:r>
            <a:endParaRPr lang="en-US" dirty="0"/>
          </a:p>
        </p:txBody>
      </p:sp>
      <p:sp>
        <p:nvSpPr>
          <p:cNvPr id="3" name="Content Placeholder 2"/>
          <p:cNvSpPr>
            <a:spLocks noGrp="1"/>
          </p:cNvSpPr>
          <p:nvPr>
            <p:ph idx="1"/>
          </p:nvPr>
        </p:nvSpPr>
        <p:spPr/>
        <p:txBody>
          <a:bodyPr/>
          <a:lstStyle/>
          <a:p>
            <a:pPr marL="68580" indent="0">
              <a:buNone/>
            </a:pPr>
            <a:r>
              <a:rPr lang="en-US" dirty="0" smtClean="0"/>
              <a:t>“Action indeed is the sole medium of expression for ethics” – Jane Addams</a:t>
            </a:r>
          </a:p>
          <a:p>
            <a:pPr marL="68580" indent="0">
              <a:buNone/>
            </a:pPr>
            <a:endParaRPr lang="en-US" dirty="0"/>
          </a:p>
          <a:p>
            <a:pPr marL="68580" indent="0">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10000"/>
            <a:ext cx="2143125" cy="2143125"/>
          </a:xfrm>
          <a:prstGeom prst="rect">
            <a:avLst/>
          </a:prstGeom>
        </p:spPr>
      </p:pic>
    </p:spTree>
    <p:extLst>
      <p:ext uri="{BB962C8B-B14F-4D97-AF65-F5344CB8AC3E}">
        <p14:creationId xmlns:p14="http://schemas.microsoft.com/office/powerpoint/2010/main" val="358469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43490" y="1027664"/>
            <a:ext cx="7024744" cy="648736"/>
          </a:xfrm>
        </p:spPr>
        <p:txBody>
          <a:bodyPr>
            <a:normAutofit fontScale="90000"/>
          </a:bodyPr>
          <a:lstStyle/>
          <a:p>
            <a:pPr eaLnBrk="1" hangingPunct="1"/>
            <a:r>
              <a:rPr lang="en-US" dirty="0" smtClean="0"/>
              <a:t>Purpose of Field Education</a:t>
            </a:r>
          </a:p>
        </p:txBody>
      </p:sp>
      <p:sp>
        <p:nvSpPr>
          <p:cNvPr id="5123" name="Content Placeholder 2"/>
          <p:cNvSpPr>
            <a:spLocks noGrp="1"/>
          </p:cNvSpPr>
          <p:nvPr>
            <p:ph idx="1"/>
          </p:nvPr>
        </p:nvSpPr>
        <p:spPr>
          <a:xfrm>
            <a:off x="1043492" y="1828800"/>
            <a:ext cx="6777317" cy="4003829"/>
          </a:xfrm>
        </p:spPr>
        <p:txBody>
          <a:bodyPr>
            <a:normAutofit lnSpcReduction="10000"/>
          </a:bodyPr>
          <a:lstStyle/>
          <a:p>
            <a:pPr eaLnBrk="1" hangingPunct="1"/>
            <a:r>
              <a:rPr lang="en-US" sz="2000" dirty="0" smtClean="0"/>
              <a:t>Learning through delivering a social work service in a practice setting under the tutelage of an experienced social worker (Bogo, 2005). Field practicum affords the opportunity to validate, apply and integrate the knowledge, theories, and concepts of social work practice being learned throughout the curriculum.</a:t>
            </a:r>
          </a:p>
          <a:p>
            <a:pPr eaLnBrk="1" hangingPunct="1"/>
            <a:endParaRPr lang="en-US" sz="2000" dirty="0" smtClean="0"/>
          </a:p>
          <a:p>
            <a:pPr eaLnBrk="1" hangingPunct="1"/>
            <a:r>
              <a:rPr lang="en-US" sz="2000" dirty="0" smtClean="0"/>
              <a:t>The student is engaged in experiential learning, which requires him/her to bring together and to integrate for professional use: cognitive learning; skills and knowledge; professional values; and experiential activities, which will enhance his/her skills in, and critical analysis of social work practice.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12047</TotalTime>
  <Words>4195</Words>
  <Application>Microsoft Office PowerPoint</Application>
  <PresentationFormat>On-screen Show (4:3)</PresentationFormat>
  <Paragraphs>573</Paragraphs>
  <Slides>77</Slides>
  <Notes>40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Adjacency</vt:lpstr>
      <vt:lpstr>   SJSU  School of Social Work </vt:lpstr>
      <vt:lpstr>Orientation Schedule</vt:lpstr>
      <vt:lpstr>Orientation Agenda &amp; Topics</vt:lpstr>
      <vt:lpstr>CSWE Competencies in Field Education</vt:lpstr>
      <vt:lpstr>Ten CSWE Competencies</vt:lpstr>
      <vt:lpstr>Developing competence through multiple iterations of: </vt:lpstr>
      <vt:lpstr>Mission </vt:lpstr>
      <vt:lpstr>Field Education, Trans-Cultural &amp; Theoretical Perspectives Overview</vt:lpstr>
      <vt:lpstr>Purpose of Field Education</vt:lpstr>
      <vt:lpstr>Field Education</vt:lpstr>
      <vt:lpstr>5 Elements of the Transcultural Perspective</vt:lpstr>
      <vt:lpstr>8 Theoretical Perspectives</vt:lpstr>
      <vt:lpstr>Some Examples of How to Integrate Classroom Learning into Field Instruction:</vt:lpstr>
      <vt:lpstr>Evidence-Based and Evidence-Informed Practice</vt:lpstr>
      <vt:lpstr>Field Expectations of Students</vt:lpstr>
      <vt:lpstr>Nuts &amp; Bolts of Field Education</vt:lpstr>
      <vt:lpstr>Program Overview (School)</vt:lpstr>
      <vt:lpstr>BASW Program</vt:lpstr>
      <vt:lpstr>MSW Program</vt:lpstr>
      <vt:lpstr>Additional Credentials/Certificates/Stipends</vt:lpstr>
      <vt:lpstr>Minimum Hours Requirements</vt:lpstr>
      <vt:lpstr>Field Practicum</vt:lpstr>
      <vt:lpstr>Placement Procedures &amp; Website Resources</vt:lpstr>
      <vt:lpstr>Supervision Requirement &amp; Caseloads</vt:lpstr>
      <vt:lpstr>BASW Assignments</vt:lpstr>
      <vt:lpstr>BASW Assignments</vt:lpstr>
      <vt:lpstr>BASW Learning Agreement</vt:lpstr>
      <vt:lpstr>BASW Caseload Expectations</vt:lpstr>
      <vt:lpstr>First Year MSW Assignments</vt:lpstr>
      <vt:lpstr>First Year MSW Assignments (cont’d)</vt:lpstr>
      <vt:lpstr>MSW First Year Learning Contract</vt:lpstr>
      <vt:lpstr>Final Year MSW Assignments</vt:lpstr>
      <vt:lpstr>Final Year MSW Assignments</vt:lpstr>
      <vt:lpstr>Three Choices for the 298 Project:</vt:lpstr>
      <vt:lpstr>Opportunities for Field Instructor  Involvement in the ScWk 298 (final year)</vt:lpstr>
      <vt:lpstr>MSW Caseload Expectations</vt:lpstr>
      <vt:lpstr> Updates - Reminders</vt:lpstr>
      <vt:lpstr>Continued….</vt:lpstr>
      <vt:lpstr>Role of the Faculty Field Liaisons (FFL):</vt:lpstr>
      <vt:lpstr>Functions of the FFL</vt:lpstr>
      <vt:lpstr>FFLs:</vt:lpstr>
      <vt:lpstr>2014-1015 FFLs</vt:lpstr>
      <vt:lpstr>Field Education Office</vt:lpstr>
      <vt:lpstr>Field Education TEAM</vt:lpstr>
      <vt:lpstr>IPT</vt:lpstr>
      <vt:lpstr>IPT sign in</vt:lpstr>
      <vt:lpstr>IPT </vt:lpstr>
      <vt:lpstr>IPT Demonstration</vt:lpstr>
      <vt:lpstr>Thrills and Chills of Supervising</vt:lpstr>
      <vt:lpstr>Thinking About OUR Field Instructor(s)</vt:lpstr>
      <vt:lpstr>Field Instructor Roles</vt:lpstr>
      <vt:lpstr>Research indicates that the quality of the field instruction is the most significant factor affecting the satisfaction with the field placement (Fortune &amp; Abramson, 1993) </vt:lpstr>
      <vt:lpstr>Qualities of Successful Supervision </vt:lpstr>
      <vt:lpstr>Realistic Expectations Support Successful Supervision</vt:lpstr>
      <vt:lpstr>Good Boundaries Facilitate Supervision</vt:lpstr>
      <vt:lpstr>More about Boundaries:</vt:lpstr>
      <vt:lpstr>Selected Supervision Guidelines</vt:lpstr>
      <vt:lpstr>Selected Supervision Guidelines</vt:lpstr>
      <vt:lpstr>Structuring Supervision</vt:lpstr>
      <vt:lpstr>Structuring Supervision Continued</vt:lpstr>
      <vt:lpstr>Field Instructor Supervision Notes:</vt:lpstr>
      <vt:lpstr>Considerations When Supervising Students</vt:lpstr>
      <vt:lpstr>Developmental Stages of Internships</vt:lpstr>
      <vt:lpstr>Focus of Supervision Changes Over Time:</vt:lpstr>
      <vt:lpstr>Focus of Supervision Changes Over Time (cont’d):</vt:lpstr>
      <vt:lpstr>Attend to Liability Issues:</vt:lpstr>
      <vt:lpstr>Minimizing Liability</vt:lpstr>
      <vt:lpstr>Proof of Liability Insurance (SJSU)</vt:lpstr>
      <vt:lpstr>Managing Challenges</vt:lpstr>
      <vt:lpstr>Managing Challenging Students – Ideas to Keep in Mind</vt:lpstr>
      <vt:lpstr>Steps for Managing Challenging Students</vt:lpstr>
      <vt:lpstr>When a student is in crisis:</vt:lpstr>
      <vt:lpstr>When the Challenge is the Agency Environment</vt:lpstr>
      <vt:lpstr>Hints and Tips for New FIs</vt:lpstr>
      <vt:lpstr>Panel: Field Instructors, Faculty, and Students</vt:lpstr>
      <vt:lpstr>Wrap-up and Questions</vt:lpstr>
      <vt:lpstr>References:</vt:lpstr>
    </vt:vector>
  </TitlesOfParts>
  <Company>Matrix Consulting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SJSU Social Work</dc:title>
  <dc:creator>Blanca Tavera</dc:creator>
  <cp:lastModifiedBy>Jacky Bloom</cp:lastModifiedBy>
  <cp:revision>438</cp:revision>
  <cp:lastPrinted>2014-07-30T22:59:11Z</cp:lastPrinted>
  <dcterms:created xsi:type="dcterms:W3CDTF">2005-08-22T03:08:41Z</dcterms:created>
  <dcterms:modified xsi:type="dcterms:W3CDTF">2014-08-11T19:48:37Z</dcterms:modified>
</cp:coreProperties>
</file>