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5"/>
  </p:notesMasterIdLst>
  <p:sldIdLst>
    <p:sldId id="256" r:id="rId2"/>
    <p:sldId id="259" r:id="rId3"/>
    <p:sldId id="257" r:id="rId4"/>
    <p:sldId id="262" r:id="rId5"/>
    <p:sldId id="269" r:id="rId6"/>
    <p:sldId id="258" r:id="rId7"/>
    <p:sldId id="260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4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3D1A5-6EF1-EB43-A62F-5C2ADE574C69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52BED-4994-2244-9ED1-BE8DCCF23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66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Ewing (1984) ‘Detecting Alcoholism: The CAGE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Questionaire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’, 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Journal of the American Medical Association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252: 1905-1907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52BED-4994-2244-9ED1-BE8DCCF238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650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52BED-4994-2244-9ED1-BE8DCCF238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0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FC51CA3-227B-674B-A37D-94134CFA666C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7B3AC92-D2D4-B149-973F-FDB9ECCBA33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51CA3-227B-674B-A37D-94134CFA666C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3AC92-D2D4-B149-973F-FDB9ECCBA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51CA3-227B-674B-A37D-94134CFA666C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3AC92-D2D4-B149-973F-FDB9ECCBA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51CA3-227B-674B-A37D-94134CFA666C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3AC92-D2D4-B149-973F-FDB9ECCBA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FC51CA3-227B-674B-A37D-94134CFA666C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7B3AC92-D2D4-B149-973F-FDB9ECCBA33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51CA3-227B-674B-A37D-94134CFA666C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7B3AC92-D2D4-B149-973F-FDB9ECCBA33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51CA3-227B-674B-A37D-94134CFA666C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7B3AC92-D2D4-B149-973F-FDB9ECCBA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51CA3-227B-674B-A37D-94134CFA666C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3AC92-D2D4-B149-973F-FDB9ECCBA3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51CA3-227B-674B-A37D-94134CFA666C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B3AC92-D2D4-B149-973F-FDB9ECCBA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FC51CA3-227B-674B-A37D-94134CFA666C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7B3AC92-D2D4-B149-973F-FDB9ECCBA33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FC51CA3-227B-674B-A37D-94134CFA666C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7B3AC92-D2D4-B149-973F-FDB9ECCBA33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FC51CA3-227B-674B-A37D-94134CFA666C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7B3AC92-D2D4-B149-973F-FDB9ECCBA33F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martrec-sv.org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Substance Abuse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Elena Klaw</a:t>
            </a:r>
          </a:p>
          <a:p>
            <a:r>
              <a:rPr lang="en-US" dirty="0" err="1" smtClean="0"/>
              <a:t>Psyc</a:t>
            </a:r>
            <a:r>
              <a:rPr lang="en-US" dirty="0" smtClean="0"/>
              <a:t>. 190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5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of Possible Addiction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Frequent lateness or absence</a:t>
            </a:r>
          </a:p>
          <a:p>
            <a:r>
              <a:rPr lang="en-US" dirty="0" smtClean="0"/>
              <a:t>Excuse</a:t>
            </a:r>
          </a:p>
          <a:p>
            <a:r>
              <a:rPr lang="en-US" dirty="0" smtClean="0"/>
              <a:t>Blaming others</a:t>
            </a:r>
          </a:p>
          <a:p>
            <a:r>
              <a:rPr lang="en-US" dirty="0" smtClean="0"/>
              <a:t>Mood swings</a:t>
            </a:r>
          </a:p>
          <a:p>
            <a:r>
              <a:rPr lang="en-US" dirty="0" smtClean="0"/>
              <a:t>Changes in relationships</a:t>
            </a:r>
          </a:p>
          <a:p>
            <a:r>
              <a:rPr lang="en-US" dirty="0" smtClean="0"/>
              <a:t>Falling asleep at work</a:t>
            </a:r>
          </a:p>
          <a:p>
            <a:r>
              <a:rPr lang="en-US" dirty="0" smtClean="0"/>
              <a:t>Avoiding others</a:t>
            </a:r>
          </a:p>
          <a:p>
            <a:r>
              <a:rPr lang="en-US" dirty="0" smtClean="0"/>
              <a:t>Careless risk taking</a:t>
            </a:r>
          </a:p>
          <a:p>
            <a:r>
              <a:rPr lang="en-US" dirty="0" smtClean="0"/>
              <a:t>Financial problems</a:t>
            </a:r>
          </a:p>
          <a:p>
            <a:r>
              <a:rPr lang="en-US" dirty="0" smtClean="0"/>
              <a:t>Deteriorating self care</a:t>
            </a:r>
          </a:p>
          <a:p>
            <a:r>
              <a:rPr lang="en-US" dirty="0" smtClean="0"/>
              <a:t>Evidence of use at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522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Can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Confront gently “I have noticed… Is everything OK?”</a:t>
            </a:r>
          </a:p>
          <a:p>
            <a:r>
              <a:rPr lang="en-US" dirty="0" smtClean="0"/>
              <a:t>Do not judge or diagnose, state what you have noticed</a:t>
            </a:r>
          </a:p>
          <a:p>
            <a:r>
              <a:rPr lang="en-US" dirty="0" smtClean="0"/>
              <a:t>Refer to relevant medical and counseling resources; include mutual help </a:t>
            </a:r>
            <a:r>
              <a:rPr lang="en-US" smtClean="0"/>
              <a:t>and recovery </a:t>
            </a:r>
            <a:r>
              <a:rPr lang="en-US" dirty="0" smtClean="0"/>
              <a:t>groups: </a:t>
            </a:r>
          </a:p>
          <a:p>
            <a:pPr lvl="1"/>
            <a:r>
              <a:rPr lang="en-US" dirty="0" smtClean="0"/>
              <a:t>AA: </a:t>
            </a:r>
            <a:r>
              <a:rPr lang="en-US" dirty="0" err="1" smtClean="0"/>
              <a:t>www.alcoholics-anonymous.org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MM: www. </a:t>
            </a:r>
            <a:r>
              <a:rPr lang="en-US" dirty="0" err="1" smtClean="0"/>
              <a:t>Moderation.org</a:t>
            </a:r>
            <a:endParaRPr lang="en-US" dirty="0" smtClean="0"/>
          </a:p>
          <a:p>
            <a:pPr lvl="1"/>
            <a:r>
              <a:rPr lang="en-US" dirty="0" smtClean="0"/>
              <a:t>SMART: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://www.smartrec-sv.org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818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Partner Activity: </a:t>
            </a:r>
            <a:br>
              <a:rPr lang="en-US" dirty="0" smtClean="0"/>
            </a:br>
            <a:r>
              <a:rPr lang="en-US" i="1" dirty="0" smtClean="0"/>
              <a:t>Motivational Interviewing (MI)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 smtClean="0"/>
              <a:t>Think of a habit you each want to change.</a:t>
            </a:r>
          </a:p>
          <a:p>
            <a:endParaRPr lang="en-US" dirty="0" smtClean="0"/>
          </a:p>
          <a:p>
            <a:r>
              <a:rPr lang="en-US" dirty="0" smtClean="0"/>
              <a:t>Ask your partner:</a:t>
            </a:r>
          </a:p>
          <a:p>
            <a:pPr lvl="1"/>
            <a:r>
              <a:rPr lang="en-US" dirty="0" smtClean="0"/>
              <a:t>What are the risks of changing?</a:t>
            </a:r>
          </a:p>
          <a:p>
            <a:pPr lvl="1"/>
            <a:r>
              <a:rPr lang="en-US" dirty="0" smtClean="0"/>
              <a:t>What are the benefits of changing?</a:t>
            </a:r>
          </a:p>
          <a:p>
            <a:r>
              <a:rPr lang="en-US" dirty="0" smtClean="0"/>
              <a:t>Restate this for your partner. Then ask:</a:t>
            </a:r>
          </a:p>
          <a:p>
            <a:pPr lvl="1"/>
            <a:r>
              <a:rPr lang="en-US" dirty="0" smtClean="0"/>
              <a:t>What is your goal?</a:t>
            </a:r>
          </a:p>
          <a:p>
            <a:pPr lvl="1"/>
            <a:r>
              <a:rPr lang="en-US" dirty="0" smtClean="0"/>
              <a:t>What are your triggers  (antecedent situations for the behavior)?</a:t>
            </a:r>
          </a:p>
          <a:p>
            <a:pPr lvl="1"/>
            <a:r>
              <a:rPr lang="en-US" dirty="0" smtClean="0"/>
              <a:t>What will you do instead?</a:t>
            </a:r>
          </a:p>
          <a:p>
            <a:r>
              <a:rPr lang="en-US" dirty="0" smtClean="0"/>
              <a:t>Sum up the goal and the plan together.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681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is hard.</a:t>
            </a:r>
          </a:p>
          <a:p>
            <a:r>
              <a:rPr lang="en-US" dirty="0" smtClean="0"/>
              <a:t>We need to own a goal and have motivation to change (“buy in”).</a:t>
            </a:r>
          </a:p>
          <a:p>
            <a:r>
              <a:rPr lang="en-US" dirty="0" smtClean="0"/>
              <a:t>Need to think about relapse prevention.</a:t>
            </a:r>
          </a:p>
          <a:p>
            <a:r>
              <a:rPr lang="en-US" dirty="0" smtClean="0"/>
              <a:t>Targeted social support is essential and may involve a </a:t>
            </a:r>
            <a:r>
              <a:rPr lang="en-US" dirty="0" err="1" smtClean="0"/>
              <a:t>biopsychosocial</a:t>
            </a:r>
            <a:r>
              <a:rPr lang="en-US" dirty="0" smtClean="0"/>
              <a:t> model.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85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Assessing alcohol use: CAGE</a:t>
            </a:r>
          </a:p>
          <a:p>
            <a:r>
              <a:rPr lang="en-US" i="1" dirty="0" smtClean="0"/>
              <a:t>Transition Workbook for Combat Veterans </a:t>
            </a:r>
            <a:r>
              <a:rPr lang="en-US" dirty="0" smtClean="0"/>
              <a:t>(Naval Combat Research Center)</a:t>
            </a:r>
          </a:p>
          <a:p>
            <a:pPr lvl="1"/>
            <a:r>
              <a:rPr lang="en-US" dirty="0" smtClean="0"/>
              <a:t>Facts</a:t>
            </a:r>
          </a:p>
          <a:p>
            <a:pPr lvl="1"/>
            <a:r>
              <a:rPr lang="en-US" dirty="0" smtClean="0"/>
              <a:t>Signs to look out for: stress &amp; addiction</a:t>
            </a:r>
          </a:p>
          <a:p>
            <a:pPr lvl="1"/>
            <a:r>
              <a:rPr lang="en-US" dirty="0" smtClean="0"/>
              <a:t>What to do</a:t>
            </a:r>
          </a:p>
          <a:p>
            <a:r>
              <a:rPr lang="en-US" dirty="0" smtClean="0"/>
              <a:t>Practice Motivational Interviewing (MI)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350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Assessment: </a:t>
            </a:r>
            <a:r>
              <a:rPr lang="en-US" i="1" dirty="0" smtClean="0"/>
              <a:t>CAGE </a:t>
            </a:r>
            <a:r>
              <a:rPr lang="en-US" dirty="0" smtClean="0"/>
              <a:t>(Ewing, 1984)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http://</a:t>
            </a:r>
            <a:r>
              <a:rPr lang="en-US" dirty="0" err="1"/>
              <a:t>counsellingresource.com</a:t>
            </a:r>
            <a:r>
              <a:rPr lang="en-US" dirty="0"/>
              <a:t>/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Have you ever felt you should </a:t>
            </a:r>
            <a:r>
              <a:rPr lang="en-US" i="1" dirty="0"/>
              <a:t>cut</a:t>
            </a:r>
            <a:r>
              <a:rPr lang="en-US" dirty="0"/>
              <a:t> down on your drinking?</a:t>
            </a:r>
          </a:p>
          <a:p>
            <a:r>
              <a:rPr lang="en-US" dirty="0" smtClean="0"/>
              <a:t>2</a:t>
            </a:r>
            <a:r>
              <a:rPr lang="en-US" dirty="0"/>
              <a:t>. Have people </a:t>
            </a:r>
            <a:r>
              <a:rPr lang="en-US" i="1" dirty="0"/>
              <a:t>annoyed</a:t>
            </a:r>
            <a:r>
              <a:rPr lang="en-US" dirty="0"/>
              <a:t> you by </a:t>
            </a:r>
            <a:r>
              <a:rPr lang="en-US" dirty="0" err="1"/>
              <a:t>criticising</a:t>
            </a:r>
            <a:r>
              <a:rPr lang="en-US" dirty="0"/>
              <a:t> your drinking?</a:t>
            </a:r>
          </a:p>
          <a:p>
            <a:r>
              <a:rPr lang="en-US" dirty="0" smtClean="0"/>
              <a:t>3</a:t>
            </a:r>
            <a:r>
              <a:rPr lang="en-US" dirty="0"/>
              <a:t>. Have you ever felt bad or </a:t>
            </a:r>
            <a:r>
              <a:rPr lang="en-US" i="1" dirty="0"/>
              <a:t>guilty</a:t>
            </a:r>
            <a:r>
              <a:rPr lang="en-US" dirty="0"/>
              <a:t> about your drinking?</a:t>
            </a:r>
          </a:p>
          <a:p>
            <a:r>
              <a:rPr lang="en-US" dirty="0" smtClean="0"/>
              <a:t>4</a:t>
            </a:r>
            <a:r>
              <a:rPr lang="en-US" dirty="0"/>
              <a:t>. Have you ever had a drink first thing in the morning to steady your nerves or get rid of a hangover (</a:t>
            </a:r>
            <a:r>
              <a:rPr lang="en-US" i="1" dirty="0"/>
              <a:t>eye</a:t>
            </a:r>
            <a:r>
              <a:rPr lang="en-US" dirty="0"/>
              <a:t>-opener)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2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952626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Problem drinking: </a:t>
            </a:r>
            <a:r>
              <a:rPr lang="en-US" dirty="0" smtClean="0"/>
              <a:t>alcohol use that causes functional impairment, and/or interferes with your responsibilities, your life &amp; relationships – it causes problems!</a:t>
            </a:r>
          </a:p>
          <a:p>
            <a:pPr lvl="1"/>
            <a:r>
              <a:rPr lang="en-US" dirty="0" smtClean="0"/>
              <a:t>Thought of as a bad habit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b="1" dirty="0" smtClean="0"/>
              <a:t>Addiction: </a:t>
            </a:r>
            <a:r>
              <a:rPr lang="en-US" dirty="0" smtClean="0"/>
              <a:t>characterized by increasing tolerance and withdrawal symptoms, long term heavy alcohol use will cause the shakes (DT), memory loss, and liver damage</a:t>
            </a:r>
          </a:p>
          <a:p>
            <a:pPr lvl="1"/>
            <a:r>
              <a:rPr lang="en-US" dirty="0" smtClean="0"/>
              <a:t>Thought of a disease (AA: alcoholism) or disorder (DSM: dependence)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693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54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Substance Abuse &amp; Homelessness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Study of over 29,000 vets entering</a:t>
            </a:r>
          </a:p>
          <a:p>
            <a:pPr marL="0" indent="0">
              <a:buNone/>
            </a:pPr>
            <a:r>
              <a:rPr lang="en-US" i="1" dirty="0" smtClean="0"/>
              <a:t>Housing &amp; Urban Development Veterans Affairs Supported Housing (</a:t>
            </a:r>
            <a:r>
              <a:rPr lang="en-US" dirty="0"/>
              <a:t>HUD-VASH</a:t>
            </a:r>
            <a:r>
              <a:rPr lang="en-US" i="1" dirty="0" smtClean="0"/>
              <a:t>)</a:t>
            </a:r>
          </a:p>
          <a:p>
            <a:r>
              <a:rPr lang="en-US" dirty="0"/>
              <a:t>6</a:t>
            </a:r>
            <a:r>
              <a:rPr lang="en-US" dirty="0" smtClean="0"/>
              <a:t>0% had a substance use disorder (SUD)</a:t>
            </a:r>
          </a:p>
          <a:p>
            <a:r>
              <a:rPr lang="en-US" dirty="0" smtClean="0"/>
              <a:t>54% of those: both drug and alcohol disorder</a:t>
            </a:r>
          </a:p>
          <a:p>
            <a:r>
              <a:rPr lang="en-US" dirty="0" smtClean="0"/>
              <a:t>SUDs linked to more extensive homelessness</a:t>
            </a:r>
          </a:p>
          <a:p>
            <a:r>
              <a:rPr lang="en-US" dirty="0" smtClean="0"/>
              <a:t>SUDs clients benefitted </a:t>
            </a:r>
            <a:r>
              <a:rPr lang="en-US" smtClean="0"/>
              <a:t>equally from </a:t>
            </a:r>
            <a:r>
              <a:rPr lang="en-US" dirty="0" smtClean="0"/>
              <a:t>housing but needed </a:t>
            </a:r>
            <a:r>
              <a:rPr lang="en-US" smtClean="0"/>
              <a:t>further support </a:t>
            </a:r>
            <a:r>
              <a:rPr lang="en-US" dirty="0" smtClean="0"/>
              <a:t>for SUDs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952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5"/>
            <a:ext cx="8229600" cy="1600570"/>
          </a:xfrm>
        </p:spPr>
        <p:txBody>
          <a:bodyPr>
            <a:noAutofit/>
          </a:bodyPr>
          <a:lstStyle/>
          <a:p>
            <a:r>
              <a:rPr lang="en-US" sz="3600" dirty="0" smtClean="0"/>
              <a:t>Public Health Guidelines</a:t>
            </a:r>
            <a:br>
              <a:rPr lang="en-US" sz="3600" dirty="0" smtClean="0"/>
            </a:br>
            <a:r>
              <a:rPr lang="en-US" sz="3600" i="1" dirty="0" smtClean="0"/>
              <a:t>U.S. Dept. Health &amp; Human Service</a:t>
            </a:r>
            <a:br>
              <a:rPr lang="en-US" sz="3600" i="1" dirty="0" smtClean="0"/>
            </a:br>
            <a:r>
              <a:rPr lang="en-US" sz="3600" i="1" dirty="0" smtClean="0"/>
              <a:t>NIAAA 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2800" dirty="0" smtClean="0"/>
              <a:t>Women should keep regular drinking to 1 drink or fewer (12 oz. beer, 5 oz. wine, 1.5 oz. 80 proof alcohol); for men  2 or fewer drinks</a:t>
            </a:r>
          </a:p>
          <a:p>
            <a:r>
              <a:rPr lang="en-US" sz="2800" dirty="0" smtClean="0"/>
              <a:t>Women should not exceed 3 drinks on any day, or a total of 7 per week</a:t>
            </a:r>
          </a:p>
          <a:p>
            <a:r>
              <a:rPr lang="en-US" sz="2800" dirty="0" smtClean="0"/>
              <a:t>Men should limit to 4 drinks per day and 14 per week</a:t>
            </a:r>
          </a:p>
          <a:p>
            <a:r>
              <a:rPr lang="en-US" sz="2800" dirty="0" smtClean="0"/>
              <a:t>Do not drink if you are responsible for work,</a:t>
            </a:r>
          </a:p>
          <a:p>
            <a:pPr marL="0" indent="0">
              <a:buNone/>
            </a:pPr>
            <a:r>
              <a:rPr lang="en-US" sz="2800" dirty="0" smtClean="0"/>
              <a:t>care or safety of others.</a:t>
            </a:r>
          </a:p>
          <a:p>
            <a:r>
              <a:rPr lang="en-US" sz="2800" dirty="0" smtClean="0"/>
              <a:t>DOD standard is never drive after any drinking.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06644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Signs of Stress?</a:t>
            </a:r>
          </a:p>
        </p:txBody>
      </p:sp>
    </p:spTree>
    <p:extLst>
      <p:ext uri="{BB962C8B-B14F-4D97-AF65-F5344CB8AC3E}">
        <p14:creationId xmlns:p14="http://schemas.microsoft.com/office/powerpoint/2010/main" val="180377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signs of addiction?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492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of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Diffuse pain: muscle aches, headaches</a:t>
            </a:r>
          </a:p>
          <a:p>
            <a:r>
              <a:rPr lang="en-US" dirty="0" smtClean="0"/>
              <a:t>Upset stomach</a:t>
            </a:r>
          </a:p>
          <a:p>
            <a:r>
              <a:rPr lang="en-US" dirty="0" smtClean="0"/>
              <a:t>Fatigue</a:t>
            </a:r>
          </a:p>
          <a:p>
            <a:r>
              <a:rPr lang="en-US" dirty="0" smtClean="0"/>
              <a:t>Change in eating</a:t>
            </a:r>
          </a:p>
          <a:p>
            <a:r>
              <a:rPr lang="en-US" dirty="0" smtClean="0"/>
              <a:t>Drastic change in weight</a:t>
            </a:r>
          </a:p>
          <a:p>
            <a:r>
              <a:rPr lang="en-US" dirty="0" smtClean="0"/>
              <a:t>Irritability/short temper</a:t>
            </a:r>
          </a:p>
          <a:p>
            <a:r>
              <a:rPr lang="en-US" dirty="0" smtClean="0"/>
              <a:t>Sleeping all the time or insomnia</a:t>
            </a:r>
          </a:p>
          <a:p>
            <a:r>
              <a:rPr lang="en-US" dirty="0" smtClean="0"/>
              <a:t>Lack of follow through, poor work quality</a:t>
            </a:r>
          </a:p>
          <a:p>
            <a:r>
              <a:rPr lang="en-US" dirty="0" err="1" smtClean="0"/>
              <a:t>Anhedonia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1087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66</TotalTime>
  <Words>647</Words>
  <Application>Microsoft Macintosh PowerPoint</Application>
  <PresentationFormat>On-screen Show (4:3)</PresentationFormat>
  <Paragraphs>87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Foundry</vt:lpstr>
      <vt:lpstr>Substance Abuse</vt:lpstr>
      <vt:lpstr>Goals for Today</vt:lpstr>
      <vt:lpstr>Assessment: CAGE (Ewing, 1984) http://counsellingresource.com/</vt:lpstr>
      <vt:lpstr>General Definitions</vt:lpstr>
      <vt:lpstr>Substance Abuse &amp; Homelessness</vt:lpstr>
      <vt:lpstr>Public Health Guidelines U.S. Dept. Health &amp; Human Service NIAAA </vt:lpstr>
      <vt:lpstr>Discuss</vt:lpstr>
      <vt:lpstr>Discuss</vt:lpstr>
      <vt:lpstr>Signs of Stress</vt:lpstr>
      <vt:lpstr>Signs of Possible Addiction</vt:lpstr>
      <vt:lpstr>What You Can Do</vt:lpstr>
      <vt:lpstr>Partner Activity:  Motivational Interviewing (MI)</vt:lpstr>
      <vt:lpstr>Conclusions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Substance Abuse</dc:title>
  <dc:creator>Elena Klaw</dc:creator>
  <cp:lastModifiedBy>Elena  Klaw</cp:lastModifiedBy>
  <cp:revision>13</cp:revision>
  <dcterms:created xsi:type="dcterms:W3CDTF">2014-04-29T22:58:14Z</dcterms:created>
  <dcterms:modified xsi:type="dcterms:W3CDTF">2014-11-16T23:23:30Z</dcterms:modified>
</cp:coreProperties>
</file>